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4" autoAdjust="0"/>
    <p:restoredTop sz="94660"/>
  </p:normalViewPr>
  <p:slideViewPr>
    <p:cSldViewPr snapToGrid="0">
      <p:cViewPr>
        <p:scale>
          <a:sx n="80" d="100"/>
          <a:sy n="80" d="100"/>
        </p:scale>
        <p:origin x="1758" y="-1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579C945-01FC-464C-BCD9-2089BBEE49C1}" type="datetimeFigureOut">
              <a:rPr kumimoji="1" lang="ja-JP" altLang="en-US" smtClean="0"/>
              <a:t>2023/9/5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2D5F08-37AF-4386-93F9-38B615BBFD32}" type="slidenum">
              <a:rPr kumimoji="1" lang="ja-JP" altLang="en-US" smtClean="0"/>
              <a:t>‹#›</a:t>
            </a:fld>
            <a:endParaRPr kumimoji="1" lang="ja-JP" altLang="en-US"/>
          </a:p>
        </p:txBody>
      </p:sp>
    </p:spTree>
    <p:extLst>
      <p:ext uri="{BB962C8B-B14F-4D97-AF65-F5344CB8AC3E}">
        <p14:creationId xmlns:p14="http://schemas.microsoft.com/office/powerpoint/2010/main" val="3789258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579C945-01FC-464C-BCD9-2089BBEE49C1}" type="datetimeFigureOut">
              <a:rPr kumimoji="1" lang="ja-JP" altLang="en-US" smtClean="0"/>
              <a:t>2023/9/5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2D5F08-37AF-4386-93F9-38B615BBFD32}" type="slidenum">
              <a:rPr kumimoji="1" lang="ja-JP" altLang="en-US" smtClean="0"/>
              <a:t>‹#›</a:t>
            </a:fld>
            <a:endParaRPr kumimoji="1" lang="ja-JP" altLang="en-US"/>
          </a:p>
        </p:txBody>
      </p:sp>
    </p:spTree>
    <p:extLst>
      <p:ext uri="{BB962C8B-B14F-4D97-AF65-F5344CB8AC3E}">
        <p14:creationId xmlns:p14="http://schemas.microsoft.com/office/powerpoint/2010/main" val="3847612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579C945-01FC-464C-BCD9-2089BBEE49C1}" type="datetimeFigureOut">
              <a:rPr kumimoji="1" lang="ja-JP" altLang="en-US" smtClean="0"/>
              <a:t>2023/9/5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2D5F08-37AF-4386-93F9-38B615BBFD32}" type="slidenum">
              <a:rPr kumimoji="1" lang="ja-JP" altLang="en-US" smtClean="0"/>
              <a:t>‹#›</a:t>
            </a:fld>
            <a:endParaRPr kumimoji="1" lang="ja-JP" altLang="en-US"/>
          </a:p>
        </p:txBody>
      </p:sp>
    </p:spTree>
    <p:extLst>
      <p:ext uri="{BB962C8B-B14F-4D97-AF65-F5344CB8AC3E}">
        <p14:creationId xmlns:p14="http://schemas.microsoft.com/office/powerpoint/2010/main" val="2318538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579C945-01FC-464C-BCD9-2089BBEE49C1}" type="datetimeFigureOut">
              <a:rPr kumimoji="1" lang="ja-JP" altLang="en-US" smtClean="0"/>
              <a:t>2023/9/5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2D5F08-37AF-4386-93F9-38B615BBFD32}" type="slidenum">
              <a:rPr kumimoji="1" lang="ja-JP" altLang="en-US" smtClean="0"/>
              <a:t>‹#›</a:t>
            </a:fld>
            <a:endParaRPr kumimoji="1" lang="ja-JP" altLang="en-US"/>
          </a:p>
        </p:txBody>
      </p:sp>
    </p:spTree>
    <p:extLst>
      <p:ext uri="{BB962C8B-B14F-4D97-AF65-F5344CB8AC3E}">
        <p14:creationId xmlns:p14="http://schemas.microsoft.com/office/powerpoint/2010/main" val="2985012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579C945-01FC-464C-BCD9-2089BBEE49C1}" type="datetimeFigureOut">
              <a:rPr kumimoji="1" lang="ja-JP" altLang="en-US" smtClean="0"/>
              <a:t>2023/9/5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2D5F08-37AF-4386-93F9-38B615BBFD32}" type="slidenum">
              <a:rPr kumimoji="1" lang="ja-JP" altLang="en-US" smtClean="0"/>
              <a:t>‹#›</a:t>
            </a:fld>
            <a:endParaRPr kumimoji="1" lang="ja-JP" altLang="en-US"/>
          </a:p>
        </p:txBody>
      </p:sp>
    </p:spTree>
    <p:extLst>
      <p:ext uri="{BB962C8B-B14F-4D97-AF65-F5344CB8AC3E}">
        <p14:creationId xmlns:p14="http://schemas.microsoft.com/office/powerpoint/2010/main" val="1932386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579C945-01FC-464C-BCD9-2089BBEE49C1}" type="datetimeFigureOut">
              <a:rPr kumimoji="1" lang="ja-JP" altLang="en-US" smtClean="0"/>
              <a:t>2023/9/5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42D5F08-37AF-4386-93F9-38B615BBFD32}" type="slidenum">
              <a:rPr kumimoji="1" lang="ja-JP" altLang="en-US" smtClean="0"/>
              <a:t>‹#›</a:t>
            </a:fld>
            <a:endParaRPr kumimoji="1" lang="ja-JP" altLang="en-US"/>
          </a:p>
        </p:txBody>
      </p:sp>
    </p:spTree>
    <p:extLst>
      <p:ext uri="{BB962C8B-B14F-4D97-AF65-F5344CB8AC3E}">
        <p14:creationId xmlns:p14="http://schemas.microsoft.com/office/powerpoint/2010/main" val="4163955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579C945-01FC-464C-BCD9-2089BBEE49C1}" type="datetimeFigureOut">
              <a:rPr kumimoji="1" lang="ja-JP" altLang="en-US" smtClean="0"/>
              <a:t>2023/9/5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42D5F08-37AF-4386-93F9-38B615BBFD32}" type="slidenum">
              <a:rPr kumimoji="1" lang="ja-JP" altLang="en-US" smtClean="0"/>
              <a:t>‹#›</a:t>
            </a:fld>
            <a:endParaRPr kumimoji="1" lang="ja-JP" altLang="en-US"/>
          </a:p>
        </p:txBody>
      </p:sp>
    </p:spTree>
    <p:extLst>
      <p:ext uri="{BB962C8B-B14F-4D97-AF65-F5344CB8AC3E}">
        <p14:creationId xmlns:p14="http://schemas.microsoft.com/office/powerpoint/2010/main" val="1982498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579C945-01FC-464C-BCD9-2089BBEE49C1}" type="datetimeFigureOut">
              <a:rPr kumimoji="1" lang="ja-JP" altLang="en-US" smtClean="0"/>
              <a:t>2023/9/5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42D5F08-37AF-4386-93F9-38B615BBFD32}" type="slidenum">
              <a:rPr kumimoji="1" lang="ja-JP" altLang="en-US" smtClean="0"/>
              <a:t>‹#›</a:t>
            </a:fld>
            <a:endParaRPr kumimoji="1" lang="ja-JP" altLang="en-US"/>
          </a:p>
        </p:txBody>
      </p:sp>
    </p:spTree>
    <p:extLst>
      <p:ext uri="{BB962C8B-B14F-4D97-AF65-F5344CB8AC3E}">
        <p14:creationId xmlns:p14="http://schemas.microsoft.com/office/powerpoint/2010/main" val="664876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79C945-01FC-464C-BCD9-2089BBEE49C1}" type="datetimeFigureOut">
              <a:rPr kumimoji="1" lang="ja-JP" altLang="en-US" smtClean="0"/>
              <a:t>2023/9/5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42D5F08-37AF-4386-93F9-38B615BBFD32}" type="slidenum">
              <a:rPr kumimoji="1" lang="ja-JP" altLang="en-US" smtClean="0"/>
              <a:t>‹#›</a:t>
            </a:fld>
            <a:endParaRPr kumimoji="1" lang="ja-JP" altLang="en-US"/>
          </a:p>
        </p:txBody>
      </p:sp>
    </p:spTree>
    <p:extLst>
      <p:ext uri="{BB962C8B-B14F-4D97-AF65-F5344CB8AC3E}">
        <p14:creationId xmlns:p14="http://schemas.microsoft.com/office/powerpoint/2010/main" val="2020381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579C945-01FC-464C-BCD9-2089BBEE49C1}" type="datetimeFigureOut">
              <a:rPr kumimoji="1" lang="ja-JP" altLang="en-US" smtClean="0"/>
              <a:t>2023/9/5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42D5F08-37AF-4386-93F9-38B615BBFD32}" type="slidenum">
              <a:rPr kumimoji="1" lang="ja-JP" altLang="en-US" smtClean="0"/>
              <a:t>‹#›</a:t>
            </a:fld>
            <a:endParaRPr kumimoji="1" lang="ja-JP" altLang="en-US"/>
          </a:p>
        </p:txBody>
      </p:sp>
    </p:spTree>
    <p:extLst>
      <p:ext uri="{BB962C8B-B14F-4D97-AF65-F5344CB8AC3E}">
        <p14:creationId xmlns:p14="http://schemas.microsoft.com/office/powerpoint/2010/main" val="1642313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579C945-01FC-464C-BCD9-2089BBEE49C1}" type="datetimeFigureOut">
              <a:rPr kumimoji="1" lang="ja-JP" altLang="en-US" smtClean="0"/>
              <a:t>2023/9/5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42D5F08-37AF-4386-93F9-38B615BBFD32}" type="slidenum">
              <a:rPr kumimoji="1" lang="ja-JP" altLang="en-US" smtClean="0"/>
              <a:t>‹#›</a:t>
            </a:fld>
            <a:endParaRPr kumimoji="1" lang="ja-JP" altLang="en-US"/>
          </a:p>
        </p:txBody>
      </p:sp>
    </p:spTree>
    <p:extLst>
      <p:ext uri="{BB962C8B-B14F-4D97-AF65-F5344CB8AC3E}">
        <p14:creationId xmlns:p14="http://schemas.microsoft.com/office/powerpoint/2010/main" val="122176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3579C945-01FC-464C-BCD9-2089BBEE49C1}" type="datetimeFigureOut">
              <a:rPr kumimoji="1" lang="ja-JP" altLang="en-US" smtClean="0"/>
              <a:t>2023/9/5</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F42D5F08-37AF-4386-93F9-38B615BBFD32}" type="slidenum">
              <a:rPr kumimoji="1" lang="ja-JP" altLang="en-US" smtClean="0"/>
              <a:t>‹#›</a:t>
            </a:fld>
            <a:endParaRPr kumimoji="1" lang="ja-JP" altLang="en-US"/>
          </a:p>
        </p:txBody>
      </p:sp>
    </p:spTree>
    <p:extLst>
      <p:ext uri="{BB962C8B-B14F-4D97-AF65-F5344CB8AC3E}">
        <p14:creationId xmlns:p14="http://schemas.microsoft.com/office/powerpoint/2010/main" val="23698806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927E1C7-CC0D-E31B-01B6-A883DAD13F82}"/>
              </a:ext>
            </a:extLst>
          </p:cNvPr>
          <p:cNvSpPr txBox="1"/>
          <p:nvPr/>
        </p:nvSpPr>
        <p:spPr>
          <a:xfrm>
            <a:off x="2262425" y="735179"/>
            <a:ext cx="2927214" cy="369332"/>
          </a:xfrm>
          <a:prstGeom prst="rect">
            <a:avLst/>
          </a:prstGeom>
          <a:noFill/>
        </p:spPr>
        <p:txBody>
          <a:bodyPr wrap="square" rtlCol="0">
            <a:spAutoFit/>
          </a:bodyPr>
          <a:lstStyle/>
          <a:p>
            <a:r>
              <a:rPr kumimoji="1" lang="ja-JP" altLang="en-US" b="1" dirty="0"/>
              <a:t>環境配慮型印刷　仕様書</a:t>
            </a:r>
          </a:p>
        </p:txBody>
      </p:sp>
      <p:sp>
        <p:nvSpPr>
          <p:cNvPr id="5" name="テキスト ボックス 4">
            <a:extLst>
              <a:ext uri="{FF2B5EF4-FFF2-40B4-BE49-F238E27FC236}">
                <a16:creationId xmlns:a16="http://schemas.microsoft.com/office/drawing/2014/main" id="{54AC2987-7DBF-A00E-BFB8-B329986845E6}"/>
              </a:ext>
            </a:extLst>
          </p:cNvPr>
          <p:cNvSpPr txBox="1"/>
          <p:nvPr/>
        </p:nvSpPr>
        <p:spPr>
          <a:xfrm>
            <a:off x="288343" y="2004542"/>
            <a:ext cx="3491494" cy="369332"/>
          </a:xfrm>
          <a:prstGeom prst="rect">
            <a:avLst/>
          </a:prstGeom>
          <a:noFill/>
        </p:spPr>
        <p:txBody>
          <a:bodyPr wrap="square" rtlCol="0">
            <a:spAutoFit/>
          </a:bodyPr>
          <a:lstStyle/>
          <a:p>
            <a:r>
              <a:rPr kumimoji="1" lang="ja-JP" altLang="en-US" b="1" dirty="0"/>
              <a:t>■印刷方式　水なし印刷</a:t>
            </a:r>
          </a:p>
        </p:txBody>
      </p:sp>
      <p:sp>
        <p:nvSpPr>
          <p:cNvPr id="7" name="テキスト ボックス 6">
            <a:extLst>
              <a:ext uri="{FF2B5EF4-FFF2-40B4-BE49-F238E27FC236}">
                <a16:creationId xmlns:a16="http://schemas.microsoft.com/office/drawing/2014/main" id="{B3A9252A-33F0-70C2-B192-BF35F94BD2E3}"/>
              </a:ext>
            </a:extLst>
          </p:cNvPr>
          <p:cNvSpPr txBox="1"/>
          <p:nvPr/>
        </p:nvSpPr>
        <p:spPr>
          <a:xfrm>
            <a:off x="288344" y="2521898"/>
            <a:ext cx="3948162" cy="1173783"/>
          </a:xfrm>
          <a:prstGeom prst="rect">
            <a:avLst/>
          </a:prstGeom>
          <a:noFill/>
        </p:spPr>
        <p:txBody>
          <a:bodyPr wrap="square" rtlCol="0">
            <a:spAutoFit/>
          </a:bodyPr>
          <a:lstStyle/>
          <a:p>
            <a:pPr>
              <a:lnSpc>
                <a:spcPct val="150000"/>
              </a:lnSpc>
            </a:pPr>
            <a:r>
              <a:rPr lang="ja-JP" altLang="en-US" sz="1200" b="0" i="0" dirty="0">
                <a:solidFill>
                  <a:srgbClr val="595757"/>
                </a:solidFill>
                <a:effectLst/>
                <a:latin typeface="-apple-system"/>
              </a:rPr>
              <a:t>印刷時に有害な廃液を排出しない「水なし平版方式」により印刷作業を実施しています。水なし印刷で製造された印刷物には、一般社団法人日本</a:t>
            </a:r>
            <a:r>
              <a:rPr lang="en-US" altLang="ja-JP" sz="1200" b="0" i="0" dirty="0">
                <a:solidFill>
                  <a:srgbClr val="595757"/>
                </a:solidFill>
                <a:effectLst/>
                <a:latin typeface="-apple-system"/>
              </a:rPr>
              <a:t>WPA</a:t>
            </a:r>
            <a:r>
              <a:rPr lang="ja-JP" altLang="en-US" sz="1200" b="0" i="0" dirty="0">
                <a:solidFill>
                  <a:srgbClr val="595757"/>
                </a:solidFill>
                <a:effectLst/>
                <a:latin typeface="-apple-system"/>
              </a:rPr>
              <a:t>が認定するバタフライロゴマークが付与されます。</a:t>
            </a:r>
            <a:endParaRPr lang="en-US" altLang="ja-JP" sz="1200" b="0" i="0" dirty="0">
              <a:solidFill>
                <a:srgbClr val="595757"/>
              </a:solidFill>
              <a:effectLst/>
              <a:latin typeface="-apple-system"/>
            </a:endParaRPr>
          </a:p>
        </p:txBody>
      </p:sp>
      <p:pic>
        <p:nvPicPr>
          <p:cNvPr id="9" name="図 8">
            <a:extLst>
              <a:ext uri="{FF2B5EF4-FFF2-40B4-BE49-F238E27FC236}">
                <a16:creationId xmlns:a16="http://schemas.microsoft.com/office/drawing/2014/main" id="{74EA316B-8857-83F6-7770-D7DA7D1268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28634" y="2045620"/>
            <a:ext cx="1747263" cy="1579597"/>
          </a:xfrm>
          <a:prstGeom prst="rect">
            <a:avLst/>
          </a:prstGeom>
        </p:spPr>
      </p:pic>
      <p:sp>
        <p:nvSpPr>
          <p:cNvPr id="10" name="正方形/長方形 9">
            <a:extLst>
              <a:ext uri="{FF2B5EF4-FFF2-40B4-BE49-F238E27FC236}">
                <a16:creationId xmlns:a16="http://schemas.microsoft.com/office/drawing/2014/main" id="{8553C29A-46CB-8A2E-D677-1B38A70C19C2}"/>
              </a:ext>
            </a:extLst>
          </p:cNvPr>
          <p:cNvSpPr/>
          <p:nvPr/>
        </p:nvSpPr>
        <p:spPr>
          <a:xfrm>
            <a:off x="5856775" y="3183367"/>
            <a:ext cx="335926" cy="144379"/>
          </a:xfrm>
          <a:prstGeom prst="rect">
            <a:avLst/>
          </a:prstGeom>
          <a:solidFill>
            <a:schemeClr val="bg1">
              <a:lumMod val="8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 name="直線矢印コネクタ 11">
            <a:extLst>
              <a:ext uri="{FF2B5EF4-FFF2-40B4-BE49-F238E27FC236}">
                <a16:creationId xmlns:a16="http://schemas.microsoft.com/office/drawing/2014/main" id="{CDE0ECB9-E99D-1E81-890E-C2D2DFAF3D68}"/>
              </a:ext>
            </a:extLst>
          </p:cNvPr>
          <p:cNvCxnSpPr>
            <a:cxnSpLocks/>
          </p:cNvCxnSpPr>
          <p:nvPr/>
        </p:nvCxnSpPr>
        <p:spPr>
          <a:xfrm flipH="1">
            <a:off x="6047602" y="2768860"/>
            <a:ext cx="290197" cy="431584"/>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A4E5A8D9-182F-9CDC-8679-E26BB33B7F57}"/>
              </a:ext>
            </a:extLst>
          </p:cNvPr>
          <p:cNvSpPr txBox="1"/>
          <p:nvPr/>
        </p:nvSpPr>
        <p:spPr>
          <a:xfrm>
            <a:off x="6057715" y="2004769"/>
            <a:ext cx="1107996" cy="707886"/>
          </a:xfrm>
          <a:prstGeom prst="rect">
            <a:avLst/>
          </a:prstGeom>
          <a:noFill/>
        </p:spPr>
        <p:txBody>
          <a:bodyPr wrap="none" rtlCol="0">
            <a:spAutoFit/>
          </a:bodyPr>
          <a:lstStyle/>
          <a:p>
            <a:pPr algn="ctr"/>
            <a:r>
              <a:rPr kumimoji="1" lang="ja-JP" altLang="en-US" sz="1200" b="1" dirty="0"/>
              <a:t>弊社認定番号</a:t>
            </a:r>
            <a:endParaRPr kumimoji="1" lang="en-US" altLang="ja-JP" sz="1200" b="1" dirty="0"/>
          </a:p>
          <a:p>
            <a:pPr algn="ctr"/>
            <a:r>
              <a:rPr kumimoji="1" lang="en-US" altLang="ja-JP" sz="2800" b="1" dirty="0"/>
              <a:t>K25</a:t>
            </a:r>
            <a:endParaRPr kumimoji="1" lang="ja-JP" altLang="en-US" sz="2800" b="1" dirty="0"/>
          </a:p>
        </p:txBody>
      </p:sp>
      <p:sp>
        <p:nvSpPr>
          <p:cNvPr id="15" name="楕円 14">
            <a:extLst>
              <a:ext uri="{FF2B5EF4-FFF2-40B4-BE49-F238E27FC236}">
                <a16:creationId xmlns:a16="http://schemas.microsoft.com/office/drawing/2014/main" id="{AF1ACF88-72CF-E3A0-CD6E-68E487375467}"/>
              </a:ext>
            </a:extLst>
          </p:cNvPr>
          <p:cNvSpPr/>
          <p:nvPr/>
        </p:nvSpPr>
        <p:spPr>
          <a:xfrm>
            <a:off x="6024738" y="1747530"/>
            <a:ext cx="1158397" cy="1087889"/>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63C0D868-8B4D-C395-F1A5-8758859CD277}"/>
              </a:ext>
            </a:extLst>
          </p:cNvPr>
          <p:cNvSpPr txBox="1"/>
          <p:nvPr/>
        </p:nvSpPr>
        <p:spPr>
          <a:xfrm>
            <a:off x="283243" y="4395366"/>
            <a:ext cx="3358805" cy="369332"/>
          </a:xfrm>
          <a:prstGeom prst="rect">
            <a:avLst/>
          </a:prstGeom>
          <a:noFill/>
        </p:spPr>
        <p:txBody>
          <a:bodyPr wrap="none" rtlCol="0">
            <a:spAutoFit/>
          </a:bodyPr>
          <a:lstStyle/>
          <a:p>
            <a:r>
              <a:rPr kumimoji="1" lang="ja-JP" altLang="en-US" b="1" dirty="0"/>
              <a:t>■使用インキ　ノン</a:t>
            </a:r>
            <a:r>
              <a:rPr kumimoji="1" lang="en-US" altLang="ja-JP" b="1" dirty="0"/>
              <a:t>VOC</a:t>
            </a:r>
            <a:r>
              <a:rPr kumimoji="1" lang="ja-JP" altLang="en-US" b="1" dirty="0"/>
              <a:t>インキ</a:t>
            </a:r>
          </a:p>
        </p:txBody>
      </p:sp>
      <p:sp>
        <p:nvSpPr>
          <p:cNvPr id="17" name="テキスト ボックス 16">
            <a:extLst>
              <a:ext uri="{FF2B5EF4-FFF2-40B4-BE49-F238E27FC236}">
                <a16:creationId xmlns:a16="http://schemas.microsoft.com/office/drawing/2014/main" id="{3CB2777C-5773-EAB6-264B-CC27D1B5F0B0}"/>
              </a:ext>
            </a:extLst>
          </p:cNvPr>
          <p:cNvSpPr txBox="1"/>
          <p:nvPr/>
        </p:nvSpPr>
        <p:spPr>
          <a:xfrm>
            <a:off x="283242" y="4840666"/>
            <a:ext cx="7042917" cy="619785"/>
          </a:xfrm>
          <a:prstGeom prst="rect">
            <a:avLst/>
          </a:prstGeom>
          <a:noFill/>
        </p:spPr>
        <p:txBody>
          <a:bodyPr wrap="square" rtlCol="0">
            <a:spAutoFit/>
          </a:bodyPr>
          <a:lstStyle/>
          <a:p>
            <a:pPr>
              <a:lnSpc>
                <a:spcPct val="150000"/>
              </a:lnSpc>
            </a:pPr>
            <a:r>
              <a:rPr lang="ja-JP" altLang="en-US" sz="1200" b="0" i="0" dirty="0">
                <a:solidFill>
                  <a:srgbClr val="595757"/>
                </a:solidFill>
                <a:effectLst/>
                <a:latin typeface="-apple-system"/>
              </a:rPr>
              <a:t>従来の植物性インキよりも環境に配慮した揮発性有機化合物</a:t>
            </a:r>
            <a:r>
              <a:rPr lang="en-US" altLang="ja-JP" sz="1200" b="0" i="0" dirty="0">
                <a:solidFill>
                  <a:srgbClr val="595757"/>
                </a:solidFill>
                <a:effectLst/>
                <a:latin typeface="-apple-system"/>
              </a:rPr>
              <a:t>1</a:t>
            </a:r>
            <a:r>
              <a:rPr lang="ja-JP" altLang="en-US" sz="1200" b="0" i="0" dirty="0">
                <a:solidFill>
                  <a:srgbClr val="595757"/>
                </a:solidFill>
                <a:effectLst/>
                <a:latin typeface="-apple-system"/>
              </a:rPr>
              <a:t>％未満のノン</a:t>
            </a:r>
            <a:r>
              <a:rPr lang="en-US" altLang="ja-JP" sz="1200" b="0" i="0" dirty="0">
                <a:solidFill>
                  <a:srgbClr val="595757"/>
                </a:solidFill>
                <a:effectLst/>
                <a:latin typeface="-apple-system"/>
              </a:rPr>
              <a:t>VOC</a:t>
            </a:r>
            <a:r>
              <a:rPr lang="ja-JP" altLang="en-US" sz="1200" b="0" i="0" dirty="0">
                <a:solidFill>
                  <a:srgbClr val="595757"/>
                </a:solidFill>
                <a:effectLst/>
                <a:latin typeface="-apple-system"/>
              </a:rPr>
              <a:t>インキを使用し印刷を実施しています。</a:t>
            </a:r>
            <a:endParaRPr lang="en-US" altLang="ja-JP" sz="1200" b="0" i="0" dirty="0">
              <a:solidFill>
                <a:srgbClr val="595757"/>
              </a:solidFill>
              <a:effectLst/>
              <a:latin typeface="-apple-system"/>
            </a:endParaRPr>
          </a:p>
        </p:txBody>
      </p:sp>
      <p:sp>
        <p:nvSpPr>
          <p:cNvPr id="19" name="テキスト ボックス 18">
            <a:extLst>
              <a:ext uri="{FF2B5EF4-FFF2-40B4-BE49-F238E27FC236}">
                <a16:creationId xmlns:a16="http://schemas.microsoft.com/office/drawing/2014/main" id="{4817CC55-D361-59E0-E33A-D181F3115C2C}"/>
              </a:ext>
            </a:extLst>
          </p:cNvPr>
          <p:cNvSpPr txBox="1"/>
          <p:nvPr/>
        </p:nvSpPr>
        <p:spPr>
          <a:xfrm>
            <a:off x="283242" y="8158793"/>
            <a:ext cx="7042917" cy="1169551"/>
          </a:xfrm>
          <a:prstGeom prst="rect">
            <a:avLst/>
          </a:prstGeom>
          <a:noFill/>
        </p:spPr>
        <p:txBody>
          <a:bodyPr wrap="square">
            <a:spAutoFit/>
          </a:bodyPr>
          <a:lstStyle/>
          <a:p>
            <a:r>
              <a:rPr lang="ja-JP" altLang="en-US" sz="1400" b="1" dirty="0">
                <a:latin typeface="+mn-ea"/>
              </a:rPr>
              <a:t>用紙銘柄</a:t>
            </a:r>
            <a:r>
              <a:rPr lang="ja-JP" altLang="en-US" sz="1400" b="1" i="0" u="none" strike="noStrike" baseline="0" dirty="0">
                <a:latin typeface="+mn-ea"/>
              </a:rPr>
              <a:t>　：アイベスト</a:t>
            </a:r>
            <a:r>
              <a:rPr lang="en-US" altLang="ja-JP" sz="1400" b="1" i="0" u="none" strike="noStrike" baseline="0" dirty="0">
                <a:latin typeface="+mn-ea"/>
              </a:rPr>
              <a:t>WF</a:t>
            </a:r>
            <a:r>
              <a:rPr lang="ja-JP" altLang="en-US" sz="1400" b="1" i="0" u="none" strike="noStrike" baseline="0" dirty="0">
                <a:latin typeface="+mn-ea"/>
              </a:rPr>
              <a:t>（</a:t>
            </a:r>
            <a:r>
              <a:rPr lang="en-US" altLang="ja-JP" sz="1400" b="1" i="0" u="none" strike="noStrike" baseline="0" dirty="0">
                <a:latin typeface="+mn-ea"/>
              </a:rPr>
              <a:t>FSC</a:t>
            </a:r>
            <a:r>
              <a:rPr lang="ja-JP" altLang="en-US" sz="1400" b="1" i="0" u="none" strike="noStrike" baseline="0" dirty="0">
                <a:latin typeface="+mn-ea"/>
              </a:rPr>
              <a:t>認証紙）</a:t>
            </a:r>
            <a:endParaRPr lang="en-US" altLang="ja-JP" sz="1400" b="1" i="0" u="none" strike="noStrike" baseline="0" dirty="0">
              <a:latin typeface="+mn-ea"/>
            </a:endParaRPr>
          </a:p>
          <a:p>
            <a:r>
              <a:rPr lang="ja-JP" altLang="en-US" sz="1400" b="1" dirty="0">
                <a:latin typeface="+mn-ea"/>
              </a:rPr>
              <a:t>用紙斤量　：</a:t>
            </a:r>
            <a:r>
              <a:rPr lang="en-US" altLang="ja-JP" sz="1400" b="1" i="0" u="none" strike="noStrike" baseline="0" dirty="0">
                <a:latin typeface="+mn-ea"/>
              </a:rPr>
              <a:t>180</a:t>
            </a:r>
            <a:r>
              <a:rPr lang="en-US" altLang="ja-JP" sz="1400" b="1" dirty="0">
                <a:latin typeface="+mn-ea"/>
              </a:rPr>
              <a:t>kg</a:t>
            </a:r>
            <a:r>
              <a:rPr lang="ja-JP" altLang="en-US" sz="1400" b="1" dirty="0">
                <a:latin typeface="+mn-ea"/>
              </a:rPr>
              <a:t>ベース（菊判</a:t>
            </a:r>
            <a:r>
              <a:rPr lang="en-US" altLang="ja-JP" sz="1400" b="1" dirty="0">
                <a:latin typeface="+mn-ea"/>
              </a:rPr>
              <a:t>12.5kg</a:t>
            </a:r>
            <a:r>
              <a:rPr lang="ja-JP" altLang="en-US" sz="1400" b="1" dirty="0">
                <a:latin typeface="+mn-ea"/>
              </a:rPr>
              <a:t>）</a:t>
            </a:r>
            <a:endParaRPr lang="en-US" altLang="ja-JP" sz="1400" b="1" i="0" u="none" strike="noStrike" baseline="0" dirty="0">
              <a:latin typeface="+mn-ea"/>
            </a:endParaRPr>
          </a:p>
          <a:p>
            <a:r>
              <a:rPr lang="ja-JP" altLang="en-US" sz="1400" b="1" dirty="0">
                <a:latin typeface="+mn-ea"/>
              </a:rPr>
              <a:t>カテゴリ</a:t>
            </a:r>
            <a:r>
              <a:rPr lang="ja-JP" altLang="en-US" sz="1400" b="1" i="0" u="none" strike="noStrike" baseline="0" dirty="0">
                <a:latin typeface="+mn-ea"/>
              </a:rPr>
              <a:t>　：両面コートアイボリー</a:t>
            </a:r>
            <a:endParaRPr lang="en-US" altLang="ja-JP" sz="1400" b="1" i="0" u="none" strike="noStrike" baseline="0" dirty="0">
              <a:latin typeface="+mn-ea"/>
            </a:endParaRPr>
          </a:p>
          <a:p>
            <a:r>
              <a:rPr lang="ja-JP" altLang="en-US" sz="1400" b="1" dirty="0">
                <a:latin typeface="+mn-ea"/>
              </a:rPr>
              <a:t>メーカー名：日本製紙株式会社</a:t>
            </a:r>
            <a:endParaRPr lang="en-US" altLang="ja-JP" sz="1400" b="1" dirty="0">
              <a:latin typeface="+mn-ea"/>
            </a:endParaRPr>
          </a:p>
          <a:p>
            <a:r>
              <a:rPr lang="ja-JP" altLang="en-US" sz="1400" b="1" dirty="0">
                <a:latin typeface="+mn-ea"/>
              </a:rPr>
              <a:t>使用用途　：オフセット枚葉印刷用紙</a:t>
            </a:r>
          </a:p>
        </p:txBody>
      </p:sp>
      <p:sp>
        <p:nvSpPr>
          <p:cNvPr id="20" name="テキスト ボックス 19">
            <a:extLst>
              <a:ext uri="{FF2B5EF4-FFF2-40B4-BE49-F238E27FC236}">
                <a16:creationId xmlns:a16="http://schemas.microsoft.com/office/drawing/2014/main" id="{F45E8A88-268A-E35B-8BC7-FC45DE877F40}"/>
              </a:ext>
            </a:extLst>
          </p:cNvPr>
          <p:cNvSpPr txBox="1"/>
          <p:nvPr/>
        </p:nvSpPr>
        <p:spPr>
          <a:xfrm>
            <a:off x="288343" y="7303401"/>
            <a:ext cx="2723823" cy="369332"/>
          </a:xfrm>
          <a:prstGeom prst="rect">
            <a:avLst/>
          </a:prstGeom>
          <a:noFill/>
        </p:spPr>
        <p:txBody>
          <a:bodyPr wrap="none" rtlCol="0">
            <a:spAutoFit/>
          </a:bodyPr>
          <a:lstStyle/>
          <a:p>
            <a:r>
              <a:rPr kumimoji="1" lang="ja-JP" altLang="en-US" b="1" dirty="0"/>
              <a:t>■使用用紙　森林循環紙</a:t>
            </a:r>
          </a:p>
        </p:txBody>
      </p:sp>
      <p:sp>
        <p:nvSpPr>
          <p:cNvPr id="22" name="テキスト ボックス 21">
            <a:extLst>
              <a:ext uri="{FF2B5EF4-FFF2-40B4-BE49-F238E27FC236}">
                <a16:creationId xmlns:a16="http://schemas.microsoft.com/office/drawing/2014/main" id="{DCD96BFA-2A4D-5B23-E7F5-31C63D3BCD4A}"/>
              </a:ext>
            </a:extLst>
          </p:cNvPr>
          <p:cNvSpPr txBox="1"/>
          <p:nvPr/>
        </p:nvSpPr>
        <p:spPr>
          <a:xfrm>
            <a:off x="283242" y="7744370"/>
            <a:ext cx="7042917" cy="342786"/>
          </a:xfrm>
          <a:prstGeom prst="rect">
            <a:avLst/>
          </a:prstGeom>
          <a:noFill/>
        </p:spPr>
        <p:txBody>
          <a:bodyPr wrap="square">
            <a:spAutoFit/>
          </a:bodyPr>
          <a:lstStyle/>
          <a:p>
            <a:pPr>
              <a:lnSpc>
                <a:spcPct val="150000"/>
              </a:lnSpc>
            </a:pPr>
            <a:r>
              <a:rPr lang="ja-JP" altLang="en-US" sz="1200" b="0" i="0" dirty="0">
                <a:solidFill>
                  <a:srgbClr val="000000"/>
                </a:solidFill>
                <a:effectLst/>
                <a:latin typeface="-apple-system"/>
              </a:rPr>
              <a:t>適切に管理された森林から計画的に区画伐採された木材を使用し製造された</a:t>
            </a:r>
            <a:r>
              <a:rPr lang="ja-JP" altLang="en-US" sz="1200" dirty="0">
                <a:solidFill>
                  <a:srgbClr val="000000"/>
                </a:solidFill>
                <a:latin typeface="-apple-system"/>
              </a:rPr>
              <a:t>用紙を使用しています。</a:t>
            </a:r>
            <a:endParaRPr lang="ja-JP" altLang="en-US" sz="1200" dirty="0"/>
          </a:p>
        </p:txBody>
      </p:sp>
      <p:sp>
        <p:nvSpPr>
          <p:cNvPr id="23" name="テキスト ボックス 22">
            <a:extLst>
              <a:ext uri="{FF2B5EF4-FFF2-40B4-BE49-F238E27FC236}">
                <a16:creationId xmlns:a16="http://schemas.microsoft.com/office/drawing/2014/main" id="{4D7FDA2F-9767-04A3-C8C0-F9EF898290D2}"/>
              </a:ext>
            </a:extLst>
          </p:cNvPr>
          <p:cNvSpPr txBox="1"/>
          <p:nvPr/>
        </p:nvSpPr>
        <p:spPr>
          <a:xfrm>
            <a:off x="283242" y="5516426"/>
            <a:ext cx="7042917" cy="954107"/>
          </a:xfrm>
          <a:prstGeom prst="rect">
            <a:avLst/>
          </a:prstGeom>
          <a:noFill/>
        </p:spPr>
        <p:txBody>
          <a:bodyPr wrap="square">
            <a:spAutoFit/>
          </a:bodyPr>
          <a:lstStyle/>
          <a:p>
            <a:r>
              <a:rPr lang="ja-JP" altLang="en-US" sz="1400" b="1" i="0" u="none" strike="noStrike" baseline="0" dirty="0">
                <a:latin typeface="+mn-ea"/>
              </a:rPr>
              <a:t>製品名　　：ドライリッチ</a:t>
            </a:r>
            <a:r>
              <a:rPr lang="en-US" altLang="ja-JP" sz="1400" b="1" i="0" u="none" strike="noStrike" baseline="0" dirty="0">
                <a:latin typeface="+mn-ea"/>
              </a:rPr>
              <a:t>NON-VOC </a:t>
            </a:r>
            <a:r>
              <a:rPr lang="ja-JP" altLang="en-US" sz="1400" b="1" i="0" u="none" strike="noStrike" baseline="0" dirty="0">
                <a:latin typeface="+mn-ea"/>
              </a:rPr>
              <a:t>黄、紅、藍、墨</a:t>
            </a:r>
            <a:endParaRPr lang="en-US" altLang="ja-JP" sz="1400" b="1" i="0" u="none" strike="noStrike" baseline="0" dirty="0">
              <a:latin typeface="+mn-ea"/>
            </a:endParaRPr>
          </a:p>
          <a:p>
            <a:r>
              <a:rPr lang="ja-JP" altLang="en-US" sz="1400" b="1" i="0" u="none" strike="noStrike" baseline="0" dirty="0">
                <a:latin typeface="+mn-ea"/>
              </a:rPr>
              <a:t>整理番号　：</a:t>
            </a:r>
            <a:r>
              <a:rPr lang="ja-JP" altLang="en-US" sz="1400" b="1" i="0" u="none" strike="noStrike" baseline="0" dirty="0">
                <a:latin typeface="ＭＳ明朝"/>
              </a:rPr>
              <a:t>１００３ＳＤＲＮＶ－８</a:t>
            </a:r>
            <a:endParaRPr lang="en-US" altLang="ja-JP" sz="1400" b="1" i="0" u="none" strike="noStrike" baseline="0" dirty="0">
              <a:latin typeface="+mn-ea"/>
            </a:endParaRPr>
          </a:p>
          <a:p>
            <a:r>
              <a:rPr lang="ja-JP" altLang="en-US" sz="1400" b="1" dirty="0">
                <a:latin typeface="+mn-ea"/>
              </a:rPr>
              <a:t>メーカー名：内外インキ製造株式会社</a:t>
            </a:r>
            <a:endParaRPr lang="en-US" altLang="ja-JP" sz="1400" b="1" dirty="0">
              <a:latin typeface="+mn-ea"/>
            </a:endParaRPr>
          </a:p>
          <a:p>
            <a:r>
              <a:rPr lang="ja-JP" altLang="en-US" sz="1400" b="1" dirty="0">
                <a:latin typeface="+mn-ea"/>
              </a:rPr>
              <a:t>使用用途　：オフセット枚葉印刷インキ</a:t>
            </a:r>
          </a:p>
        </p:txBody>
      </p:sp>
      <p:pic>
        <p:nvPicPr>
          <p:cNvPr id="25" name="図 24">
            <a:extLst>
              <a:ext uri="{FF2B5EF4-FFF2-40B4-BE49-F238E27FC236}">
                <a16:creationId xmlns:a16="http://schemas.microsoft.com/office/drawing/2014/main" id="{BDD8FF95-6E5C-DFCA-51F7-754300934B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43275" y="8205915"/>
            <a:ext cx="1098246" cy="1106035"/>
          </a:xfrm>
          <a:prstGeom prst="rect">
            <a:avLst/>
          </a:prstGeom>
        </p:spPr>
      </p:pic>
    </p:spTree>
    <p:extLst>
      <p:ext uri="{BB962C8B-B14F-4D97-AF65-F5344CB8AC3E}">
        <p14:creationId xmlns:p14="http://schemas.microsoft.com/office/powerpoint/2010/main" val="96825991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35</TotalTime>
  <Words>192</Words>
  <Application>Microsoft Office PowerPoint</Application>
  <PresentationFormat>ユーザー設定</PresentationFormat>
  <Paragraphs>18</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-apple-system</vt:lpstr>
      <vt:lpstr>ＭＳ明朝</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yamashita ryo</dc:creator>
  <cp:lastModifiedBy>yamashita ryo</cp:lastModifiedBy>
  <cp:revision>1</cp:revision>
  <dcterms:created xsi:type="dcterms:W3CDTF">2023-09-05T08:38:59Z</dcterms:created>
  <dcterms:modified xsi:type="dcterms:W3CDTF">2023-09-05T09:14:11Z</dcterms:modified>
</cp:coreProperties>
</file>