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A816E-EF09-4AB8-859B-5D3AE7BE2C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F03AC0D-CEF6-40E6-A86B-2E86CFEE444C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1600" b="1" dirty="0">
              <a:solidFill>
                <a:schemeClr val="tx1"/>
              </a:solidFill>
            </a:rPr>
            <a:t>運用するサイト名（ドメイン名）を決定</a:t>
          </a:r>
        </a:p>
      </dgm:t>
    </dgm:pt>
    <dgm:pt modelId="{BDDFED46-C592-40D4-84F2-F4206660A86C}" type="parTrans" cxnId="{9B009ABB-BF50-4088-9D97-97F6075C9ECE}">
      <dgm:prSet/>
      <dgm:spPr/>
      <dgm:t>
        <a:bodyPr/>
        <a:lstStyle/>
        <a:p>
          <a:endParaRPr kumimoji="1" lang="ja-JP" altLang="en-US" sz="1600" b="1"/>
        </a:p>
      </dgm:t>
    </dgm:pt>
    <dgm:pt modelId="{260422EF-FBCA-4C42-8744-0E92503A9ECD}" type="sibTrans" cxnId="{9B009ABB-BF50-4088-9D97-97F6075C9ECE}">
      <dgm:prSet custT="1"/>
      <dgm:spPr>
        <a:solidFill>
          <a:srgbClr val="0089E2">
            <a:alpha val="90000"/>
          </a:srgbClr>
        </a:solidFill>
        <a:ln>
          <a:solidFill>
            <a:srgbClr val="0089E2">
              <a:alpha val="90000"/>
            </a:srgbClr>
          </a:solidFill>
        </a:ln>
      </dgm:spPr>
      <dgm:t>
        <a:bodyPr/>
        <a:lstStyle/>
        <a:p>
          <a:endParaRPr kumimoji="1" lang="ja-JP" altLang="en-US" sz="1600" b="1"/>
        </a:p>
      </dgm:t>
    </dgm:pt>
    <dgm:pt modelId="{C4C6F03D-853C-48D9-BF06-8781A51D579F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ja-JP" altLang="en-US" sz="1600" b="1" dirty="0">
              <a:solidFill>
                <a:schemeClr val="tx1"/>
              </a:solidFill>
            </a:rPr>
            <a:t>ユーザーに提供する機能を選択</a:t>
          </a:r>
          <a:endParaRPr kumimoji="1" lang="ja-JP" altLang="en-US" sz="1600" b="1" dirty="0">
            <a:solidFill>
              <a:schemeClr val="tx1"/>
            </a:solidFill>
          </a:endParaRPr>
        </a:p>
      </dgm:t>
    </dgm:pt>
    <dgm:pt modelId="{99FA21CC-06BB-4F7C-A54F-E29AFFB9576B}" type="parTrans" cxnId="{8C262C10-5F40-43AA-B267-79354EADF8FC}">
      <dgm:prSet/>
      <dgm:spPr/>
      <dgm:t>
        <a:bodyPr/>
        <a:lstStyle/>
        <a:p>
          <a:endParaRPr kumimoji="1" lang="ja-JP" altLang="en-US" sz="1600" b="1"/>
        </a:p>
      </dgm:t>
    </dgm:pt>
    <dgm:pt modelId="{EE44C931-7C26-4D02-A378-C02BE3882136}" type="sibTrans" cxnId="{8C262C10-5F40-43AA-B267-79354EADF8FC}">
      <dgm:prSet custT="1"/>
      <dgm:spPr>
        <a:solidFill>
          <a:srgbClr val="0089E2">
            <a:alpha val="90000"/>
          </a:srgbClr>
        </a:solidFill>
        <a:ln>
          <a:solidFill>
            <a:srgbClr val="0089E2">
              <a:alpha val="90000"/>
            </a:srgbClr>
          </a:solidFill>
        </a:ln>
      </dgm:spPr>
      <dgm:t>
        <a:bodyPr/>
        <a:lstStyle/>
        <a:p>
          <a:endParaRPr kumimoji="1" lang="ja-JP" altLang="en-US" sz="1600" b="1"/>
        </a:p>
      </dgm:t>
    </dgm:pt>
    <dgm:pt modelId="{9BE541D3-3CAD-4122-8FC2-FA913D897F66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1600" b="1" dirty="0">
              <a:solidFill>
                <a:schemeClr val="tx1"/>
              </a:solidFill>
            </a:rPr>
            <a:t>マイページ機能を選択</a:t>
          </a:r>
          <a:endParaRPr kumimoji="1" lang="en-US" altLang="ja-JP" sz="1600" b="1" dirty="0">
            <a:solidFill>
              <a:schemeClr val="tx1"/>
            </a:solidFill>
          </a:endParaRPr>
        </a:p>
      </dgm:t>
    </dgm:pt>
    <dgm:pt modelId="{9EAD4E23-7D84-4881-9F9C-D5091F10B2D8}" type="parTrans" cxnId="{30FC7BF8-17A8-4E45-8F40-ECAD85F70296}">
      <dgm:prSet/>
      <dgm:spPr/>
      <dgm:t>
        <a:bodyPr/>
        <a:lstStyle/>
        <a:p>
          <a:endParaRPr kumimoji="1" lang="ja-JP" altLang="en-US" sz="1600" b="1"/>
        </a:p>
      </dgm:t>
    </dgm:pt>
    <dgm:pt modelId="{EF4E7DB3-BB2F-420B-B25D-C32CB85B2CE0}" type="sibTrans" cxnId="{30FC7BF8-17A8-4E45-8F40-ECAD85F70296}">
      <dgm:prSet/>
      <dgm:spPr/>
      <dgm:t>
        <a:bodyPr/>
        <a:lstStyle/>
        <a:p>
          <a:endParaRPr kumimoji="1" lang="ja-JP" altLang="en-US" sz="1600" b="1"/>
        </a:p>
      </dgm:t>
    </dgm:pt>
    <dgm:pt modelId="{26192BD8-D79D-419B-A14D-F8FC8D042785}" type="pres">
      <dgm:prSet presAssocID="{C7FA816E-EF09-4AB8-859B-5D3AE7BE2C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15987CB-E180-4516-8902-A84A006BA022}" type="pres">
      <dgm:prSet presAssocID="{C7FA816E-EF09-4AB8-859B-5D3AE7BE2CF4}" presName="dummyMaxCanvas" presStyleCnt="0">
        <dgm:presLayoutVars/>
      </dgm:prSet>
      <dgm:spPr/>
    </dgm:pt>
    <dgm:pt modelId="{0C8AD027-0924-4322-AA6D-E1007B60A8B5}" type="pres">
      <dgm:prSet presAssocID="{C7FA816E-EF09-4AB8-859B-5D3AE7BE2CF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FEC4FD-930B-4D05-B8B8-FE482FD97214}" type="pres">
      <dgm:prSet presAssocID="{C7FA816E-EF09-4AB8-859B-5D3AE7BE2CF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C413BC-6163-4890-A678-F502EC38A242}" type="pres">
      <dgm:prSet presAssocID="{C7FA816E-EF09-4AB8-859B-5D3AE7BE2CF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8187A71-6BFB-460C-88EA-8FD04DFE497A}" type="pres">
      <dgm:prSet presAssocID="{C7FA816E-EF09-4AB8-859B-5D3AE7BE2CF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B9E8A5-58E6-4468-A8DC-825542B67587}" type="pres">
      <dgm:prSet presAssocID="{C7FA816E-EF09-4AB8-859B-5D3AE7BE2CF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00D260-A02D-4CD8-AAEE-1EC9BE584FB2}" type="pres">
      <dgm:prSet presAssocID="{C7FA816E-EF09-4AB8-859B-5D3AE7BE2CF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17C3923-C024-430B-B7B7-65ED3318341C}" type="pres">
      <dgm:prSet presAssocID="{C7FA816E-EF09-4AB8-859B-5D3AE7BE2CF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17DC1B-547A-4120-87B2-523FA28907D7}" type="pres">
      <dgm:prSet presAssocID="{C7FA816E-EF09-4AB8-859B-5D3AE7BE2CF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94BC6A-2332-4DD8-9295-480ADD9A2833}" type="presOf" srcId="{C4C6F03D-853C-48D9-BF06-8781A51D579F}" destId="{61FEC4FD-930B-4D05-B8B8-FE482FD97214}" srcOrd="0" destOrd="0" presId="urn:microsoft.com/office/officeart/2005/8/layout/vProcess5"/>
    <dgm:cxn modelId="{C2D03A9D-A7C4-424A-B5C2-7FAFD79546F6}" type="presOf" srcId="{AF03AC0D-CEF6-40E6-A86B-2E86CFEE444C}" destId="{7900D260-A02D-4CD8-AAEE-1EC9BE584FB2}" srcOrd="1" destOrd="0" presId="urn:microsoft.com/office/officeart/2005/8/layout/vProcess5"/>
    <dgm:cxn modelId="{892EC3C3-5292-41C0-92C8-6AB1584F8EB5}" type="presOf" srcId="{9BE541D3-3CAD-4122-8FC2-FA913D897F66}" destId="{6C17DC1B-547A-4120-87B2-523FA28907D7}" srcOrd="1" destOrd="0" presId="urn:microsoft.com/office/officeart/2005/8/layout/vProcess5"/>
    <dgm:cxn modelId="{9B009ABB-BF50-4088-9D97-97F6075C9ECE}" srcId="{C7FA816E-EF09-4AB8-859B-5D3AE7BE2CF4}" destId="{AF03AC0D-CEF6-40E6-A86B-2E86CFEE444C}" srcOrd="0" destOrd="0" parTransId="{BDDFED46-C592-40D4-84F2-F4206660A86C}" sibTransId="{260422EF-FBCA-4C42-8744-0E92503A9ECD}"/>
    <dgm:cxn modelId="{2301F1B0-1A61-4666-9411-15F6B7EE52A5}" type="presOf" srcId="{AF03AC0D-CEF6-40E6-A86B-2E86CFEE444C}" destId="{0C8AD027-0924-4322-AA6D-E1007B60A8B5}" srcOrd="0" destOrd="0" presId="urn:microsoft.com/office/officeart/2005/8/layout/vProcess5"/>
    <dgm:cxn modelId="{30FC7BF8-17A8-4E45-8F40-ECAD85F70296}" srcId="{C7FA816E-EF09-4AB8-859B-5D3AE7BE2CF4}" destId="{9BE541D3-3CAD-4122-8FC2-FA913D897F66}" srcOrd="2" destOrd="0" parTransId="{9EAD4E23-7D84-4881-9F9C-D5091F10B2D8}" sibTransId="{EF4E7DB3-BB2F-420B-B25D-C32CB85B2CE0}"/>
    <dgm:cxn modelId="{08CC9C91-2271-412C-9111-465733D4AD6E}" type="presOf" srcId="{C4C6F03D-853C-48D9-BF06-8781A51D579F}" destId="{F17C3923-C024-430B-B7B7-65ED3318341C}" srcOrd="1" destOrd="0" presId="urn:microsoft.com/office/officeart/2005/8/layout/vProcess5"/>
    <dgm:cxn modelId="{DAA8E613-6F75-48CD-913F-6459C98514B9}" type="presOf" srcId="{EE44C931-7C26-4D02-A378-C02BE3882136}" destId="{61B9E8A5-58E6-4468-A8DC-825542B67587}" srcOrd="0" destOrd="0" presId="urn:microsoft.com/office/officeart/2005/8/layout/vProcess5"/>
    <dgm:cxn modelId="{8C262C10-5F40-43AA-B267-79354EADF8FC}" srcId="{C7FA816E-EF09-4AB8-859B-5D3AE7BE2CF4}" destId="{C4C6F03D-853C-48D9-BF06-8781A51D579F}" srcOrd="1" destOrd="0" parTransId="{99FA21CC-06BB-4F7C-A54F-E29AFFB9576B}" sibTransId="{EE44C931-7C26-4D02-A378-C02BE3882136}"/>
    <dgm:cxn modelId="{363B4A7A-9E17-4F27-812E-346D1BAD5EB7}" type="presOf" srcId="{260422EF-FBCA-4C42-8744-0E92503A9ECD}" destId="{48187A71-6BFB-460C-88EA-8FD04DFE497A}" srcOrd="0" destOrd="0" presId="urn:microsoft.com/office/officeart/2005/8/layout/vProcess5"/>
    <dgm:cxn modelId="{109D2C0D-9E93-4E85-9139-4A7AF736328A}" type="presOf" srcId="{C7FA816E-EF09-4AB8-859B-5D3AE7BE2CF4}" destId="{26192BD8-D79D-419B-A14D-F8FC8D042785}" srcOrd="0" destOrd="0" presId="urn:microsoft.com/office/officeart/2005/8/layout/vProcess5"/>
    <dgm:cxn modelId="{41CFCA8A-5579-48AF-A3EE-155E75438C65}" type="presOf" srcId="{9BE541D3-3CAD-4122-8FC2-FA913D897F66}" destId="{98C413BC-6163-4890-A678-F502EC38A242}" srcOrd="0" destOrd="0" presId="urn:microsoft.com/office/officeart/2005/8/layout/vProcess5"/>
    <dgm:cxn modelId="{97D3E06A-87F1-4B8A-A600-99247BD565A3}" type="presParOf" srcId="{26192BD8-D79D-419B-A14D-F8FC8D042785}" destId="{215987CB-E180-4516-8902-A84A006BA022}" srcOrd="0" destOrd="0" presId="urn:microsoft.com/office/officeart/2005/8/layout/vProcess5"/>
    <dgm:cxn modelId="{924BD12B-8B2E-4E66-BCDA-CF480738449C}" type="presParOf" srcId="{26192BD8-D79D-419B-A14D-F8FC8D042785}" destId="{0C8AD027-0924-4322-AA6D-E1007B60A8B5}" srcOrd="1" destOrd="0" presId="urn:microsoft.com/office/officeart/2005/8/layout/vProcess5"/>
    <dgm:cxn modelId="{42C9B5CD-AB46-40A4-B3C3-FFA21B6CA18B}" type="presParOf" srcId="{26192BD8-D79D-419B-A14D-F8FC8D042785}" destId="{61FEC4FD-930B-4D05-B8B8-FE482FD97214}" srcOrd="2" destOrd="0" presId="urn:microsoft.com/office/officeart/2005/8/layout/vProcess5"/>
    <dgm:cxn modelId="{7354B0B7-92FE-402C-BF47-C722B21B2C75}" type="presParOf" srcId="{26192BD8-D79D-419B-A14D-F8FC8D042785}" destId="{98C413BC-6163-4890-A678-F502EC38A242}" srcOrd="3" destOrd="0" presId="urn:microsoft.com/office/officeart/2005/8/layout/vProcess5"/>
    <dgm:cxn modelId="{D4BB7817-3492-453A-AA7F-988CC4424416}" type="presParOf" srcId="{26192BD8-D79D-419B-A14D-F8FC8D042785}" destId="{48187A71-6BFB-460C-88EA-8FD04DFE497A}" srcOrd="4" destOrd="0" presId="urn:microsoft.com/office/officeart/2005/8/layout/vProcess5"/>
    <dgm:cxn modelId="{89D224E4-962B-4728-8120-EF27F318472D}" type="presParOf" srcId="{26192BD8-D79D-419B-A14D-F8FC8D042785}" destId="{61B9E8A5-58E6-4468-A8DC-825542B67587}" srcOrd="5" destOrd="0" presId="urn:microsoft.com/office/officeart/2005/8/layout/vProcess5"/>
    <dgm:cxn modelId="{64F0EDF5-002B-470A-B2E2-78533F6695D1}" type="presParOf" srcId="{26192BD8-D79D-419B-A14D-F8FC8D042785}" destId="{7900D260-A02D-4CD8-AAEE-1EC9BE584FB2}" srcOrd="6" destOrd="0" presId="urn:microsoft.com/office/officeart/2005/8/layout/vProcess5"/>
    <dgm:cxn modelId="{B4711F34-D3D4-4F71-92CE-2889E28AB214}" type="presParOf" srcId="{26192BD8-D79D-419B-A14D-F8FC8D042785}" destId="{F17C3923-C024-430B-B7B7-65ED3318341C}" srcOrd="7" destOrd="0" presId="urn:microsoft.com/office/officeart/2005/8/layout/vProcess5"/>
    <dgm:cxn modelId="{176D99A4-AB0C-4C67-A813-A1D23C0DBB5C}" type="presParOf" srcId="{26192BD8-D79D-419B-A14D-F8FC8D042785}" destId="{6C17DC1B-547A-4120-87B2-523FA28907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A816E-EF09-4AB8-859B-5D3AE7BE2C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F03AC0D-CEF6-40E6-A86B-2E86CFEE444C}">
      <dgm:prSet phldrT="[テキスト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ja-JP" altLang="en-US" b="1" dirty="0">
              <a:solidFill>
                <a:schemeClr val="tx1"/>
              </a:solidFill>
            </a:rPr>
            <a:t>管理機能を選択</a:t>
          </a:r>
          <a:endParaRPr kumimoji="1" lang="ja-JP" altLang="en-US" b="1" dirty="0">
            <a:solidFill>
              <a:schemeClr val="tx1"/>
            </a:solidFill>
          </a:endParaRPr>
        </a:p>
      </dgm:t>
    </dgm:pt>
    <dgm:pt modelId="{BDDFED46-C592-40D4-84F2-F4206660A86C}" type="parTrans" cxnId="{9B009ABB-BF50-4088-9D97-97F6075C9ECE}">
      <dgm:prSet/>
      <dgm:spPr/>
      <dgm:t>
        <a:bodyPr/>
        <a:lstStyle/>
        <a:p>
          <a:endParaRPr kumimoji="1" lang="ja-JP" altLang="en-US" b="1"/>
        </a:p>
      </dgm:t>
    </dgm:pt>
    <dgm:pt modelId="{260422EF-FBCA-4C42-8744-0E92503A9ECD}" type="sibTrans" cxnId="{9B009ABB-BF50-4088-9D97-97F6075C9ECE}">
      <dgm:prSet/>
      <dgm:spPr>
        <a:solidFill>
          <a:srgbClr val="0089E2">
            <a:alpha val="90000"/>
          </a:srgbClr>
        </a:solidFill>
        <a:ln>
          <a:solidFill>
            <a:srgbClr val="0089E2">
              <a:alpha val="90000"/>
            </a:srgbClr>
          </a:solidFill>
        </a:ln>
      </dgm:spPr>
      <dgm:t>
        <a:bodyPr/>
        <a:lstStyle/>
        <a:p>
          <a:endParaRPr kumimoji="1" lang="ja-JP" altLang="en-US" b="1"/>
        </a:p>
      </dgm:t>
    </dgm:pt>
    <dgm:pt modelId="{C4C6F03D-853C-48D9-BF06-8781A51D579F}">
      <dgm:prSet phldrT="[テキスト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ja-JP" altLang="en-US" b="1" dirty="0">
              <a:solidFill>
                <a:schemeClr val="tx1"/>
              </a:solidFill>
            </a:rPr>
            <a:t>標準仕様にない</a:t>
          </a:r>
          <a:r>
            <a:rPr kumimoji="1" lang="ja-JP" altLang="en-US" b="1" dirty="0">
              <a:solidFill>
                <a:schemeClr val="tx1"/>
              </a:solidFill>
            </a:rPr>
            <a:t>機能を追加したい場合にはその機能を決定する</a:t>
          </a:r>
        </a:p>
      </dgm:t>
    </dgm:pt>
    <dgm:pt modelId="{99FA21CC-06BB-4F7C-A54F-E29AFFB9576B}" type="parTrans" cxnId="{8C262C10-5F40-43AA-B267-79354EADF8FC}">
      <dgm:prSet/>
      <dgm:spPr/>
      <dgm:t>
        <a:bodyPr/>
        <a:lstStyle/>
        <a:p>
          <a:endParaRPr kumimoji="1" lang="ja-JP" altLang="en-US" b="1"/>
        </a:p>
      </dgm:t>
    </dgm:pt>
    <dgm:pt modelId="{EE44C931-7C26-4D02-A378-C02BE3882136}" type="sibTrans" cxnId="{8C262C10-5F40-43AA-B267-79354EADF8FC}">
      <dgm:prSet/>
      <dgm:spPr>
        <a:solidFill>
          <a:srgbClr val="0089E2">
            <a:alpha val="90000"/>
          </a:srgbClr>
        </a:solidFill>
        <a:ln>
          <a:solidFill>
            <a:srgbClr val="0089E2">
              <a:alpha val="90000"/>
            </a:srgbClr>
          </a:solidFill>
        </a:ln>
      </dgm:spPr>
      <dgm:t>
        <a:bodyPr/>
        <a:lstStyle/>
        <a:p>
          <a:endParaRPr kumimoji="1" lang="ja-JP" altLang="en-US" b="1"/>
        </a:p>
      </dgm:t>
    </dgm:pt>
    <dgm:pt modelId="{9BE541D3-3CAD-4122-8FC2-FA913D897F66}">
      <dgm:prSet phldrT="[テキスト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ja-JP" altLang="en-US" b="1" dirty="0">
              <a:solidFill>
                <a:schemeClr val="tx1"/>
              </a:solidFill>
            </a:rPr>
            <a:t>システムカスタマイズ</a:t>
          </a:r>
          <a:endParaRPr kumimoji="1" lang="en-US" altLang="ja-JP" b="1" dirty="0">
            <a:solidFill>
              <a:schemeClr val="tx1"/>
            </a:solidFill>
          </a:endParaRPr>
        </a:p>
      </dgm:t>
    </dgm:pt>
    <dgm:pt modelId="{9EAD4E23-7D84-4881-9F9C-D5091F10B2D8}" type="parTrans" cxnId="{30FC7BF8-17A8-4E45-8F40-ECAD85F70296}">
      <dgm:prSet/>
      <dgm:spPr/>
      <dgm:t>
        <a:bodyPr/>
        <a:lstStyle/>
        <a:p>
          <a:endParaRPr kumimoji="1" lang="ja-JP" altLang="en-US" b="1"/>
        </a:p>
      </dgm:t>
    </dgm:pt>
    <dgm:pt modelId="{EF4E7DB3-BB2F-420B-B25D-C32CB85B2CE0}" type="sibTrans" cxnId="{30FC7BF8-17A8-4E45-8F40-ECAD85F70296}">
      <dgm:prSet/>
      <dgm:spPr/>
      <dgm:t>
        <a:bodyPr/>
        <a:lstStyle/>
        <a:p>
          <a:endParaRPr kumimoji="1" lang="ja-JP" altLang="en-US" b="1"/>
        </a:p>
      </dgm:t>
    </dgm:pt>
    <dgm:pt modelId="{26192BD8-D79D-419B-A14D-F8FC8D042785}" type="pres">
      <dgm:prSet presAssocID="{C7FA816E-EF09-4AB8-859B-5D3AE7BE2C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15987CB-E180-4516-8902-A84A006BA022}" type="pres">
      <dgm:prSet presAssocID="{C7FA816E-EF09-4AB8-859B-5D3AE7BE2CF4}" presName="dummyMaxCanvas" presStyleCnt="0">
        <dgm:presLayoutVars/>
      </dgm:prSet>
      <dgm:spPr/>
    </dgm:pt>
    <dgm:pt modelId="{0C8AD027-0924-4322-AA6D-E1007B60A8B5}" type="pres">
      <dgm:prSet presAssocID="{C7FA816E-EF09-4AB8-859B-5D3AE7BE2CF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FEC4FD-930B-4D05-B8B8-FE482FD97214}" type="pres">
      <dgm:prSet presAssocID="{C7FA816E-EF09-4AB8-859B-5D3AE7BE2CF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C413BC-6163-4890-A678-F502EC38A242}" type="pres">
      <dgm:prSet presAssocID="{C7FA816E-EF09-4AB8-859B-5D3AE7BE2CF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8187A71-6BFB-460C-88EA-8FD04DFE497A}" type="pres">
      <dgm:prSet presAssocID="{C7FA816E-EF09-4AB8-859B-5D3AE7BE2CF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B9E8A5-58E6-4468-A8DC-825542B67587}" type="pres">
      <dgm:prSet presAssocID="{C7FA816E-EF09-4AB8-859B-5D3AE7BE2CF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00D260-A02D-4CD8-AAEE-1EC9BE584FB2}" type="pres">
      <dgm:prSet presAssocID="{C7FA816E-EF09-4AB8-859B-5D3AE7BE2CF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17C3923-C024-430B-B7B7-65ED3318341C}" type="pres">
      <dgm:prSet presAssocID="{C7FA816E-EF09-4AB8-859B-5D3AE7BE2CF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17DC1B-547A-4120-87B2-523FA28907D7}" type="pres">
      <dgm:prSet presAssocID="{C7FA816E-EF09-4AB8-859B-5D3AE7BE2CF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94BC6A-2332-4DD8-9295-480ADD9A2833}" type="presOf" srcId="{C4C6F03D-853C-48D9-BF06-8781A51D579F}" destId="{61FEC4FD-930B-4D05-B8B8-FE482FD97214}" srcOrd="0" destOrd="0" presId="urn:microsoft.com/office/officeart/2005/8/layout/vProcess5"/>
    <dgm:cxn modelId="{C2D03A9D-A7C4-424A-B5C2-7FAFD79546F6}" type="presOf" srcId="{AF03AC0D-CEF6-40E6-A86B-2E86CFEE444C}" destId="{7900D260-A02D-4CD8-AAEE-1EC9BE584FB2}" srcOrd="1" destOrd="0" presId="urn:microsoft.com/office/officeart/2005/8/layout/vProcess5"/>
    <dgm:cxn modelId="{892EC3C3-5292-41C0-92C8-6AB1584F8EB5}" type="presOf" srcId="{9BE541D3-3CAD-4122-8FC2-FA913D897F66}" destId="{6C17DC1B-547A-4120-87B2-523FA28907D7}" srcOrd="1" destOrd="0" presId="urn:microsoft.com/office/officeart/2005/8/layout/vProcess5"/>
    <dgm:cxn modelId="{9B009ABB-BF50-4088-9D97-97F6075C9ECE}" srcId="{C7FA816E-EF09-4AB8-859B-5D3AE7BE2CF4}" destId="{AF03AC0D-CEF6-40E6-A86B-2E86CFEE444C}" srcOrd="0" destOrd="0" parTransId="{BDDFED46-C592-40D4-84F2-F4206660A86C}" sibTransId="{260422EF-FBCA-4C42-8744-0E92503A9ECD}"/>
    <dgm:cxn modelId="{2301F1B0-1A61-4666-9411-15F6B7EE52A5}" type="presOf" srcId="{AF03AC0D-CEF6-40E6-A86B-2E86CFEE444C}" destId="{0C8AD027-0924-4322-AA6D-E1007B60A8B5}" srcOrd="0" destOrd="0" presId="urn:microsoft.com/office/officeart/2005/8/layout/vProcess5"/>
    <dgm:cxn modelId="{30FC7BF8-17A8-4E45-8F40-ECAD85F70296}" srcId="{C7FA816E-EF09-4AB8-859B-5D3AE7BE2CF4}" destId="{9BE541D3-3CAD-4122-8FC2-FA913D897F66}" srcOrd="2" destOrd="0" parTransId="{9EAD4E23-7D84-4881-9F9C-D5091F10B2D8}" sibTransId="{EF4E7DB3-BB2F-420B-B25D-C32CB85B2CE0}"/>
    <dgm:cxn modelId="{08CC9C91-2271-412C-9111-465733D4AD6E}" type="presOf" srcId="{C4C6F03D-853C-48D9-BF06-8781A51D579F}" destId="{F17C3923-C024-430B-B7B7-65ED3318341C}" srcOrd="1" destOrd="0" presId="urn:microsoft.com/office/officeart/2005/8/layout/vProcess5"/>
    <dgm:cxn modelId="{DAA8E613-6F75-48CD-913F-6459C98514B9}" type="presOf" srcId="{EE44C931-7C26-4D02-A378-C02BE3882136}" destId="{61B9E8A5-58E6-4468-A8DC-825542B67587}" srcOrd="0" destOrd="0" presId="urn:microsoft.com/office/officeart/2005/8/layout/vProcess5"/>
    <dgm:cxn modelId="{8C262C10-5F40-43AA-B267-79354EADF8FC}" srcId="{C7FA816E-EF09-4AB8-859B-5D3AE7BE2CF4}" destId="{C4C6F03D-853C-48D9-BF06-8781A51D579F}" srcOrd="1" destOrd="0" parTransId="{99FA21CC-06BB-4F7C-A54F-E29AFFB9576B}" sibTransId="{EE44C931-7C26-4D02-A378-C02BE3882136}"/>
    <dgm:cxn modelId="{363B4A7A-9E17-4F27-812E-346D1BAD5EB7}" type="presOf" srcId="{260422EF-FBCA-4C42-8744-0E92503A9ECD}" destId="{48187A71-6BFB-460C-88EA-8FD04DFE497A}" srcOrd="0" destOrd="0" presId="urn:microsoft.com/office/officeart/2005/8/layout/vProcess5"/>
    <dgm:cxn modelId="{109D2C0D-9E93-4E85-9139-4A7AF736328A}" type="presOf" srcId="{C7FA816E-EF09-4AB8-859B-5D3AE7BE2CF4}" destId="{26192BD8-D79D-419B-A14D-F8FC8D042785}" srcOrd="0" destOrd="0" presId="urn:microsoft.com/office/officeart/2005/8/layout/vProcess5"/>
    <dgm:cxn modelId="{41CFCA8A-5579-48AF-A3EE-155E75438C65}" type="presOf" srcId="{9BE541D3-3CAD-4122-8FC2-FA913D897F66}" destId="{98C413BC-6163-4890-A678-F502EC38A242}" srcOrd="0" destOrd="0" presId="urn:microsoft.com/office/officeart/2005/8/layout/vProcess5"/>
    <dgm:cxn modelId="{97D3E06A-87F1-4B8A-A600-99247BD565A3}" type="presParOf" srcId="{26192BD8-D79D-419B-A14D-F8FC8D042785}" destId="{215987CB-E180-4516-8902-A84A006BA022}" srcOrd="0" destOrd="0" presId="urn:microsoft.com/office/officeart/2005/8/layout/vProcess5"/>
    <dgm:cxn modelId="{924BD12B-8B2E-4E66-BCDA-CF480738449C}" type="presParOf" srcId="{26192BD8-D79D-419B-A14D-F8FC8D042785}" destId="{0C8AD027-0924-4322-AA6D-E1007B60A8B5}" srcOrd="1" destOrd="0" presId="urn:microsoft.com/office/officeart/2005/8/layout/vProcess5"/>
    <dgm:cxn modelId="{42C9B5CD-AB46-40A4-B3C3-FFA21B6CA18B}" type="presParOf" srcId="{26192BD8-D79D-419B-A14D-F8FC8D042785}" destId="{61FEC4FD-930B-4D05-B8B8-FE482FD97214}" srcOrd="2" destOrd="0" presId="urn:microsoft.com/office/officeart/2005/8/layout/vProcess5"/>
    <dgm:cxn modelId="{7354B0B7-92FE-402C-BF47-C722B21B2C75}" type="presParOf" srcId="{26192BD8-D79D-419B-A14D-F8FC8D042785}" destId="{98C413BC-6163-4890-A678-F502EC38A242}" srcOrd="3" destOrd="0" presId="urn:microsoft.com/office/officeart/2005/8/layout/vProcess5"/>
    <dgm:cxn modelId="{D4BB7817-3492-453A-AA7F-988CC4424416}" type="presParOf" srcId="{26192BD8-D79D-419B-A14D-F8FC8D042785}" destId="{48187A71-6BFB-460C-88EA-8FD04DFE497A}" srcOrd="4" destOrd="0" presId="urn:microsoft.com/office/officeart/2005/8/layout/vProcess5"/>
    <dgm:cxn modelId="{89D224E4-962B-4728-8120-EF27F318472D}" type="presParOf" srcId="{26192BD8-D79D-419B-A14D-F8FC8D042785}" destId="{61B9E8A5-58E6-4468-A8DC-825542B67587}" srcOrd="5" destOrd="0" presId="urn:microsoft.com/office/officeart/2005/8/layout/vProcess5"/>
    <dgm:cxn modelId="{64F0EDF5-002B-470A-B2E2-78533F6695D1}" type="presParOf" srcId="{26192BD8-D79D-419B-A14D-F8FC8D042785}" destId="{7900D260-A02D-4CD8-AAEE-1EC9BE584FB2}" srcOrd="6" destOrd="0" presId="urn:microsoft.com/office/officeart/2005/8/layout/vProcess5"/>
    <dgm:cxn modelId="{B4711F34-D3D4-4F71-92CE-2889E28AB214}" type="presParOf" srcId="{26192BD8-D79D-419B-A14D-F8FC8D042785}" destId="{F17C3923-C024-430B-B7B7-65ED3318341C}" srcOrd="7" destOrd="0" presId="urn:microsoft.com/office/officeart/2005/8/layout/vProcess5"/>
    <dgm:cxn modelId="{176D99A4-AB0C-4C67-A813-A1D23C0DBB5C}" type="presParOf" srcId="{26192BD8-D79D-419B-A14D-F8FC8D042785}" destId="{6C17DC1B-547A-4120-87B2-523FA28907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8E955A9-60D9-F49C-3610-87D565BAA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523C046C-3D7B-CB86-DED6-C378B2967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37F27E1-E8CA-B508-48F0-3D9D55E6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DC1F653-44E2-AD10-A78B-D4948398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2CCEA48-5291-5AE1-F1B8-F1119F76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75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2975524-C521-FE14-41F4-6444D641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B671B170-6B44-077E-AC57-EE1D2B666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AA3A031-5F04-E5AB-860E-705EC89C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A89C891-EA64-C2FE-EBC6-4FF4F52D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CE5717E-53C6-7BD9-BD83-E659E922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5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B9BDDE55-56E3-BA93-CFD1-035BBBC8A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CBE83535-A7F6-5315-A271-5BAF54D8A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913836C-E8FF-C2CB-9316-7A17862A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C87F37F-DCC1-8DA5-B893-AE1D4480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B5079D54-7476-0740-DA38-6FC61226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8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29628F7-A834-ED63-7E1E-3DA7874A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43DC875-7127-0B59-C531-C4DBA942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07DCD48-807A-9030-89A1-9F503325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F99683D-1413-FBA8-C1EB-2DC3640E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17F673A-544D-DBD5-622B-C0D7A7C2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26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E98345A-0CCD-B7A2-4FFD-1A52BFD7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E7C78EF-44B0-FFD9-25AB-6818C936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D62E524-EF35-36E7-87E9-1AEBDD4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72DB245-6297-9E00-C51A-F01202DA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D68C455-EF0A-23CC-0CD2-F3A64E0E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EDBE77B-85A6-3B9C-306C-7FE25953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DFCDE2D-7F5E-0E2B-BFE3-71E03F191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CD6F4F09-1FF0-4AC8-C5D4-86DF7C61B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A67C6A6B-8482-A856-BDA3-2D1E76D6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9FFE6947-062E-32B9-9C61-B1D50C4B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FDEFD1D-C3AC-2C42-FCE1-CAADFF7A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26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3E123B4-044C-17C9-2B5E-92ACCB4B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A5C811F1-7F4B-D46E-9530-9CE13D3A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BF18764E-E46A-4B09-15BA-EBBEC324B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036D263C-EBE1-8183-446A-6AB90C202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B91B4C0B-55A8-7A39-447C-74F182C84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4752E929-6074-7A5F-BAED-5419FD71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B2267D19-A491-964C-2C0E-A96FCD07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598CC6DA-4399-2C69-955F-102B2342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1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BBA6D8D-18DE-11FF-57E8-687B7580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247DEB1D-05D9-0AF5-C3CE-586E3C28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211D313B-4E17-F19F-48BF-0E3CDB86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2BC2F5B1-BED6-783C-C374-F8045646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5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B7749437-7D77-5C03-3BEB-E566C18D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86DF6682-96D7-BECA-059D-D5387AEF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5EB7F03D-40A0-9633-C936-6E760D33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65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176C7E8-D28B-B7AF-E0D0-725156A5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C105DDE-0BF2-4F86-9333-7E6DB2BA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66F0CE7A-EE21-AA0D-11AD-38E71FE8E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9BFB6FA3-7E2B-B105-C714-33EFD413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DC0958AF-FCA4-C867-BC4A-338B4A18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DB5910B0-9BC9-A78E-A1E8-42392E1B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7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C7BD55F-8826-BD70-4498-70FE5F03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FE81E2C6-F7C0-8BB1-E166-79A6B580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981A8E72-D44A-9905-5DA5-8B1454AB2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10EAA33F-3560-BA36-FFD5-2B1840DB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1F4FE5BD-602F-FDC8-E3E7-63D9F6F8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AB5DBE89-88BD-77E1-8058-5562B81F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9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6078BF86-C365-508A-87BC-F1BB448B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8014B8DA-E408-3969-4128-5A2ACCCB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115E3C92-046A-499D-DAD4-4FB089C75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C1F6-180D-4343-8DC0-18E3DD29C39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A2322FD-ED32-F32A-DD29-2D2438B3A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0574503-7000-0763-4C2C-49718CE6B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0F8E-014A-4228-ABA5-0B0DEB17B1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8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0FBD1446-D55E-BF64-AB36-DDEBC6A8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40" y="507896"/>
            <a:ext cx="7705739" cy="4459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EF7BF8C-3370-78D9-D0B8-0439C40C8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282" y="5139001"/>
            <a:ext cx="9873843" cy="779804"/>
          </a:xfrm>
        </p:spPr>
        <p:txBody>
          <a:bodyPr>
            <a:noAutofit/>
          </a:bodyPr>
          <a:lstStyle/>
          <a:p>
            <a:r>
              <a:rPr kumimoji="1" lang="en-US" altLang="ja-JP" sz="2800" b="1" dirty="0">
                <a:solidFill>
                  <a:srgbClr val="0089E2"/>
                </a:solidFill>
                <a:latin typeface="+mn-ea"/>
                <a:ea typeface="+mn-ea"/>
              </a:rPr>
              <a:t>Nearby</a:t>
            </a:r>
            <a:r>
              <a:rPr kumimoji="1" lang="ja-JP" altLang="en-US" sz="2800" dirty="0">
                <a:solidFill>
                  <a:srgbClr val="0089E2"/>
                </a:solidFill>
                <a:latin typeface="+mn-ea"/>
                <a:ea typeface="+mn-ea"/>
              </a:rPr>
              <a:t>　</a:t>
            </a:r>
            <a:r>
              <a:rPr kumimoji="1" lang="en-US" altLang="ja-JP" sz="2800" dirty="0">
                <a:solidFill>
                  <a:srgbClr val="0089E2"/>
                </a:solidFill>
                <a:latin typeface="+mn-ea"/>
                <a:ea typeface="+mn-ea"/>
              </a:rPr>
              <a:t>NFC</a:t>
            </a:r>
            <a:r>
              <a:rPr kumimoji="1" lang="ja-JP" altLang="en-US" sz="2800" dirty="0">
                <a:solidFill>
                  <a:srgbClr val="0089E2"/>
                </a:solidFill>
                <a:latin typeface="+mn-ea"/>
                <a:ea typeface="+mn-ea"/>
              </a:rPr>
              <a:t>カードシステムプラットホーム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804DBD6C-90EF-56F3-4802-595482EA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980" y="6000372"/>
            <a:ext cx="9144000" cy="779804"/>
          </a:xfrm>
        </p:spPr>
        <p:txBody>
          <a:bodyPr>
            <a:normAutofit/>
          </a:bodyPr>
          <a:lstStyle/>
          <a:p>
            <a:r>
              <a:rPr kumimoji="1" lang="ja-JP" altLang="en-US" sz="1800" dirty="0"/>
              <a:t>システム概要及び機能詳細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F7AD9E13-4A70-E0B0-5734-4D2A407D61D8}"/>
              </a:ext>
            </a:extLst>
          </p:cNvPr>
          <p:cNvCxnSpPr>
            <a:cxnSpLocks/>
          </p:cNvCxnSpPr>
          <p:nvPr/>
        </p:nvCxnSpPr>
        <p:spPr>
          <a:xfrm>
            <a:off x="2066961" y="5042138"/>
            <a:ext cx="8229422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7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6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161" y="2751407"/>
            <a:ext cx="1511877" cy="3695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057" y="2751407"/>
            <a:ext cx="1107787" cy="3695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F9A2B27-1A1C-D0F2-50F9-3536A6E0B151}"/>
              </a:ext>
            </a:extLst>
          </p:cNvPr>
          <p:cNvSpPr txBox="1"/>
          <p:nvPr/>
        </p:nvSpPr>
        <p:spPr>
          <a:xfrm>
            <a:off x="7980240" y="3168236"/>
            <a:ext cx="27231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YouTube</a:t>
            </a:r>
            <a:r>
              <a:rPr lang="ja-JP" altLang="en-US" dirty="0"/>
              <a:t>動画を表示できるサブページです。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紹介したい</a:t>
            </a:r>
            <a:r>
              <a:rPr lang="en-US" altLang="ja-JP" dirty="0"/>
              <a:t>YouTube</a:t>
            </a:r>
            <a:r>
              <a:rPr lang="ja-JP" altLang="en-US" dirty="0"/>
              <a:t>ビデオを埋め込みます。</a:t>
            </a:r>
            <a:endParaRPr lang="en-US" altLang="ja-JP" dirty="0"/>
          </a:p>
          <a:p>
            <a:r>
              <a:rPr lang="en-US" altLang="ja-JP" dirty="0"/>
              <a:t>YouTube</a:t>
            </a:r>
            <a:r>
              <a:rPr lang="ja-JP" altLang="en-US" dirty="0"/>
              <a:t>の共有から動画の埋め込みコードをコピーして貼りつけることで表示できます。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223FFEFD-0B33-6557-2E1B-D32CDC02665F}"/>
              </a:ext>
            </a:extLst>
          </p:cNvPr>
          <p:cNvSpPr txBox="1"/>
          <p:nvPr/>
        </p:nvSpPr>
        <p:spPr>
          <a:xfrm>
            <a:off x="3035393" y="3168236"/>
            <a:ext cx="25799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写真を一覧表示できるサブページです。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お気に入りの写真や製品紹介の写真をアップロードして、アルバムのように利用できます。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3F62763-175A-5C84-F03B-B79E227E6931}"/>
              </a:ext>
            </a:extLst>
          </p:cNvPr>
          <p:cNvSpPr/>
          <p:nvPr/>
        </p:nvSpPr>
        <p:spPr>
          <a:xfrm>
            <a:off x="6651044" y="1635053"/>
            <a:ext cx="3984771" cy="742216"/>
          </a:xfrm>
          <a:prstGeom prst="roundRect">
            <a:avLst/>
          </a:prstGeom>
          <a:solidFill>
            <a:srgbClr val="008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3582DFC0-970C-0019-F826-A92FECB922AF}"/>
              </a:ext>
            </a:extLst>
          </p:cNvPr>
          <p:cNvSpPr txBox="1">
            <a:spLocks/>
          </p:cNvSpPr>
          <p:nvPr/>
        </p:nvSpPr>
        <p:spPr>
          <a:xfrm>
            <a:off x="6650808" y="1983160"/>
            <a:ext cx="3985007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1600" b="1" dirty="0">
                <a:solidFill>
                  <a:schemeClr val="bg1"/>
                </a:solidFill>
              </a:rPr>
              <a:t>YouTube</a:t>
            </a:r>
            <a:r>
              <a:rPr lang="ja-JP" altLang="en-US" sz="1600" b="1" dirty="0">
                <a:solidFill>
                  <a:schemeClr val="bg1"/>
                </a:solidFill>
              </a:rPr>
              <a:t>リンクページ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36D39704-1DCF-B2C3-C035-DB9CFDF18FE0}"/>
              </a:ext>
            </a:extLst>
          </p:cNvPr>
          <p:cNvSpPr txBox="1">
            <a:spLocks/>
          </p:cNvSpPr>
          <p:nvPr/>
        </p:nvSpPr>
        <p:spPr>
          <a:xfrm>
            <a:off x="6650808" y="1732967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サブページ③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F1D5385B-2F57-CB0A-C937-573C66C9E9C0}"/>
              </a:ext>
            </a:extLst>
          </p:cNvPr>
          <p:cNvSpPr/>
          <p:nvPr/>
        </p:nvSpPr>
        <p:spPr>
          <a:xfrm>
            <a:off x="1297547" y="1629918"/>
            <a:ext cx="3984771" cy="742216"/>
          </a:xfrm>
          <a:prstGeom prst="roundRect">
            <a:avLst/>
          </a:prstGeom>
          <a:solidFill>
            <a:srgbClr val="008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xmlns="" id="{29B4AF67-F432-AF86-D6D1-593CE904B8CC}"/>
              </a:ext>
            </a:extLst>
          </p:cNvPr>
          <p:cNvSpPr txBox="1">
            <a:spLocks/>
          </p:cNvSpPr>
          <p:nvPr/>
        </p:nvSpPr>
        <p:spPr>
          <a:xfrm>
            <a:off x="1297311" y="1978025"/>
            <a:ext cx="3985007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schemeClr val="bg1"/>
                </a:solidFill>
              </a:rPr>
              <a:t>写真アルバムページ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xmlns="" id="{9FFDACB7-AF66-F52B-D32E-4DC81EC962B2}"/>
              </a:ext>
            </a:extLst>
          </p:cNvPr>
          <p:cNvSpPr txBox="1">
            <a:spLocks/>
          </p:cNvSpPr>
          <p:nvPr/>
        </p:nvSpPr>
        <p:spPr>
          <a:xfrm>
            <a:off x="1307944" y="1727832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サブページ②</a:t>
            </a:r>
          </a:p>
        </p:txBody>
      </p:sp>
    </p:spTree>
    <p:extLst>
      <p:ext uri="{BB962C8B-B14F-4D97-AF65-F5344CB8AC3E}">
        <p14:creationId xmlns:p14="http://schemas.microsoft.com/office/powerpoint/2010/main" val="76329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7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466" y="2618715"/>
            <a:ext cx="1177228" cy="2472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216" y="2618713"/>
            <a:ext cx="2503914" cy="3129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F9A2B27-1A1C-D0F2-50F9-3536A6E0B151}"/>
              </a:ext>
            </a:extLst>
          </p:cNvPr>
          <p:cNvSpPr txBox="1"/>
          <p:nvPr/>
        </p:nvSpPr>
        <p:spPr>
          <a:xfrm>
            <a:off x="9063613" y="3168236"/>
            <a:ext cx="2723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自分でオリジナルのアイコンを作成し、リンクボタンとして表示することができます。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613C0CFF-17AA-BCE3-DDF2-A7011A578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835" y="2618714"/>
            <a:ext cx="1177228" cy="2472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9BF9DCBF-088E-DE45-F5F3-164F74413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204" y="2618713"/>
            <a:ext cx="1177228" cy="2472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52B171F7-AB36-C24D-DC07-DBDC9E6FBA64}"/>
              </a:ext>
            </a:extLst>
          </p:cNvPr>
          <p:cNvSpPr txBox="1"/>
          <p:nvPr/>
        </p:nvSpPr>
        <p:spPr>
          <a:xfrm>
            <a:off x="884260" y="5292546"/>
            <a:ext cx="5064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あらかじめ用意されている背景画像を選択してページの背景イメージを変更できます。</a:t>
            </a:r>
          </a:p>
          <a:p>
            <a:r>
              <a:rPr lang="ja-JP" altLang="en-US" dirty="0"/>
              <a:t>オリジナル背景画像をアップロードして利用することもできます。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4E8489A-294A-CBDD-917B-9F25FE7BAD48}"/>
              </a:ext>
            </a:extLst>
          </p:cNvPr>
          <p:cNvSpPr/>
          <p:nvPr/>
        </p:nvSpPr>
        <p:spPr>
          <a:xfrm>
            <a:off x="1273987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48FDF594-F0D7-B768-2A0E-5CB407713155}"/>
              </a:ext>
            </a:extLst>
          </p:cNvPr>
          <p:cNvSpPr txBox="1">
            <a:spLocks/>
          </p:cNvSpPr>
          <p:nvPr/>
        </p:nvSpPr>
        <p:spPr>
          <a:xfrm>
            <a:off x="1273751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背景画像カスタマイズ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7856C0DC-EEA1-6A78-E4BC-7E717BEC08AB}"/>
              </a:ext>
            </a:extLst>
          </p:cNvPr>
          <p:cNvSpPr/>
          <p:nvPr/>
        </p:nvSpPr>
        <p:spPr>
          <a:xfrm>
            <a:off x="6376111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xmlns="" id="{91C241AD-32BA-3B51-7B4E-F39D7F22881D}"/>
              </a:ext>
            </a:extLst>
          </p:cNvPr>
          <p:cNvSpPr txBox="1">
            <a:spLocks/>
          </p:cNvSpPr>
          <p:nvPr/>
        </p:nvSpPr>
        <p:spPr>
          <a:xfrm>
            <a:off x="6375875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表示アイコンカスタマイズ</a:t>
            </a:r>
          </a:p>
        </p:txBody>
      </p:sp>
    </p:spTree>
    <p:extLst>
      <p:ext uri="{BB962C8B-B14F-4D97-AF65-F5344CB8AC3E}">
        <p14:creationId xmlns:p14="http://schemas.microsoft.com/office/powerpoint/2010/main" val="205875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8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0171" y="2457906"/>
            <a:ext cx="1759857" cy="3695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70" y="2457906"/>
            <a:ext cx="1759857" cy="3695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F9A2B27-1A1C-D0F2-50F9-3536A6E0B151}"/>
              </a:ext>
            </a:extLst>
          </p:cNvPr>
          <p:cNvSpPr txBox="1"/>
          <p:nvPr/>
        </p:nvSpPr>
        <p:spPr>
          <a:xfrm>
            <a:off x="8423151" y="2874735"/>
            <a:ext cx="27231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表示ブロックの並び順を自由に変更できます。</a:t>
            </a:r>
          </a:p>
          <a:p>
            <a:r>
              <a:rPr lang="ja-JP" altLang="en-US" dirty="0"/>
              <a:t>並び替えデータは瞬時に</a:t>
            </a:r>
            <a:r>
              <a:rPr lang="en-US" altLang="ja-JP" dirty="0"/>
              <a:t>Web</a:t>
            </a:r>
            <a:r>
              <a:rPr lang="ja-JP" altLang="en-US" dirty="0"/>
              <a:t>ページに反映されます。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223FFEFD-0B33-6557-2E1B-D32CDC02665F}"/>
              </a:ext>
            </a:extLst>
          </p:cNvPr>
          <p:cNvSpPr txBox="1"/>
          <p:nvPr/>
        </p:nvSpPr>
        <p:spPr>
          <a:xfrm>
            <a:off x="3178005" y="2874735"/>
            <a:ext cx="2579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ページに表示させるブロックを選択できます。</a:t>
            </a:r>
          </a:p>
          <a:p>
            <a:r>
              <a:rPr lang="ja-JP" altLang="en-US" dirty="0"/>
              <a:t>表示・非表示を切り替えると瞬時に反映されます。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E8F01445-F24E-474C-2696-558FDBE8FBB0}"/>
              </a:ext>
            </a:extLst>
          </p:cNvPr>
          <p:cNvSpPr/>
          <p:nvPr/>
        </p:nvSpPr>
        <p:spPr>
          <a:xfrm>
            <a:off x="1273987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F51E8B21-D96F-53F1-4FF4-79FE877EB151}"/>
              </a:ext>
            </a:extLst>
          </p:cNvPr>
          <p:cNvSpPr txBox="1">
            <a:spLocks/>
          </p:cNvSpPr>
          <p:nvPr/>
        </p:nvSpPr>
        <p:spPr>
          <a:xfrm>
            <a:off x="1273751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表示ブロック設定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F4A17E24-4FFB-7B2F-0D6B-2726058BB1A9}"/>
              </a:ext>
            </a:extLst>
          </p:cNvPr>
          <p:cNvSpPr/>
          <p:nvPr/>
        </p:nvSpPr>
        <p:spPr>
          <a:xfrm>
            <a:off x="6420886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xmlns="" id="{8E30E697-1D31-B2A6-4421-8A6BACE63C79}"/>
              </a:ext>
            </a:extLst>
          </p:cNvPr>
          <p:cNvSpPr txBox="1">
            <a:spLocks/>
          </p:cNvSpPr>
          <p:nvPr/>
        </p:nvSpPr>
        <p:spPr>
          <a:xfrm>
            <a:off x="6420650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表示ブロックの並び替え</a:t>
            </a:r>
          </a:p>
        </p:txBody>
      </p:sp>
    </p:spTree>
    <p:extLst>
      <p:ext uri="{BB962C8B-B14F-4D97-AF65-F5344CB8AC3E}">
        <p14:creationId xmlns:p14="http://schemas.microsoft.com/office/powerpoint/2010/main" val="119745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36E92CE9-D7AD-5441-5EED-DDF83FA9D1CD}"/>
              </a:ext>
            </a:extLst>
          </p:cNvPr>
          <p:cNvSpPr/>
          <p:nvPr/>
        </p:nvSpPr>
        <p:spPr>
          <a:xfrm>
            <a:off x="8117846" y="4620277"/>
            <a:ext cx="3110136" cy="9458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45EE624C-74EA-53DD-6076-422DA87C97F2}"/>
              </a:ext>
            </a:extLst>
          </p:cNvPr>
          <p:cNvSpPr/>
          <p:nvPr/>
        </p:nvSpPr>
        <p:spPr>
          <a:xfrm>
            <a:off x="4550625" y="4620278"/>
            <a:ext cx="3110136" cy="471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2376343-7A4F-3646-17E6-44DA25936084}"/>
              </a:ext>
            </a:extLst>
          </p:cNvPr>
          <p:cNvSpPr/>
          <p:nvPr/>
        </p:nvSpPr>
        <p:spPr>
          <a:xfrm>
            <a:off x="962139" y="4611092"/>
            <a:ext cx="3110136" cy="471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6DA7338-BCB8-4FF6-432E-F98DA422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カード所有者 マイページ管理機能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FD73C804-1576-BA6C-09C7-735E1699D2AB}"/>
              </a:ext>
            </a:extLst>
          </p:cNvPr>
          <p:cNvSpPr txBox="1">
            <a:spLocks/>
          </p:cNvSpPr>
          <p:nvPr/>
        </p:nvSpPr>
        <p:spPr>
          <a:xfrm>
            <a:off x="7650122" y="4749977"/>
            <a:ext cx="4035056" cy="7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b="1" dirty="0"/>
              <a:t>メール受信履歴確認</a:t>
            </a:r>
            <a:endParaRPr lang="en-US" altLang="ja-JP" sz="2000" b="1" dirty="0"/>
          </a:p>
          <a:p>
            <a:pPr marL="0" indent="0" algn="ctr">
              <a:buNone/>
            </a:pPr>
            <a:r>
              <a:rPr lang="ja-JP" altLang="en-US" sz="2000" b="1" dirty="0"/>
              <a:t>管理機能</a:t>
            </a:r>
            <a:endParaRPr lang="en-US" altLang="ja-JP" sz="2000" b="1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C552BC7B-31F2-B3A3-FA03-2E6E31ECF7BC}"/>
              </a:ext>
            </a:extLst>
          </p:cNvPr>
          <p:cNvSpPr txBox="1">
            <a:spLocks/>
          </p:cNvSpPr>
          <p:nvPr/>
        </p:nvSpPr>
        <p:spPr>
          <a:xfrm>
            <a:off x="4072268" y="4698203"/>
            <a:ext cx="4035056" cy="7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b="1" dirty="0"/>
              <a:t>ページプレビュー機能</a:t>
            </a:r>
            <a:endParaRPr lang="en-US" altLang="ja-JP" sz="2000" b="1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xmlns="" id="{0A00822B-E909-2382-5CC7-2C06DB92FF90}"/>
              </a:ext>
            </a:extLst>
          </p:cNvPr>
          <p:cNvSpPr txBox="1">
            <a:spLocks/>
          </p:cNvSpPr>
          <p:nvPr/>
        </p:nvSpPr>
        <p:spPr>
          <a:xfrm>
            <a:off x="454540" y="4683862"/>
            <a:ext cx="4149355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ページ設定機能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xmlns="" id="{58CBA86E-BC8B-6E8F-7170-BFFF25E288C8}"/>
              </a:ext>
            </a:extLst>
          </p:cNvPr>
          <p:cNvSpPr txBox="1">
            <a:spLocks/>
          </p:cNvSpPr>
          <p:nvPr/>
        </p:nvSpPr>
        <p:spPr>
          <a:xfrm>
            <a:off x="454540" y="5385500"/>
            <a:ext cx="4149355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/>
              <a:t>Web</a:t>
            </a:r>
            <a:r>
              <a:rPr kumimoji="1" lang="ja-JP" altLang="en-US" sz="1600" dirty="0"/>
              <a:t>ページ表示用</a:t>
            </a:r>
            <a:endParaRPr kumimoji="1" lang="en-US" altLang="ja-JP" sz="1600" dirty="0"/>
          </a:p>
          <a:p>
            <a:pPr marL="0" indent="0" algn="ctr">
              <a:buNone/>
            </a:pPr>
            <a:r>
              <a:rPr kumimoji="1" lang="ja-JP" altLang="en-US" sz="1600" dirty="0"/>
              <a:t>各エリアの設定・登録</a:t>
            </a:r>
            <a:endParaRPr kumimoji="1" lang="en-US" altLang="ja-JP" sz="1600" dirty="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xmlns="" id="{FF751C4A-4A37-827F-FDFE-28C40A6201DA}"/>
              </a:ext>
            </a:extLst>
          </p:cNvPr>
          <p:cNvSpPr txBox="1">
            <a:spLocks/>
          </p:cNvSpPr>
          <p:nvPr/>
        </p:nvSpPr>
        <p:spPr>
          <a:xfrm>
            <a:off x="3972584" y="5387708"/>
            <a:ext cx="4149355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/>
              <a:t>Web</a:t>
            </a:r>
            <a:r>
              <a:rPr kumimoji="1" lang="ja-JP" altLang="en-US" sz="1600" dirty="0"/>
              <a:t>ページの</a:t>
            </a:r>
            <a:endParaRPr kumimoji="1" lang="en-US" altLang="ja-JP" sz="1600" dirty="0"/>
          </a:p>
          <a:p>
            <a:pPr marL="0" indent="0" algn="ctr">
              <a:buNone/>
            </a:pPr>
            <a:r>
              <a:rPr kumimoji="1" lang="ja-JP" altLang="en-US" sz="1600" dirty="0"/>
              <a:t>表示イメージ確認</a:t>
            </a:r>
            <a:endParaRPr kumimoji="1" lang="en-US" altLang="ja-JP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7FDACA7-2170-4060-1CA9-ECC4ED0E1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8" y="2182578"/>
            <a:ext cx="2007057" cy="20070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68E548FE-4DA4-1ADA-F2B0-F59D155E1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67" y="2184159"/>
            <a:ext cx="2007057" cy="20070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0C263647-1171-DA65-3220-5658ABE84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78" y="2183746"/>
            <a:ext cx="2007057" cy="20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B036CDA-D41E-1D61-54E1-9724172F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システム管理者機能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8D86262A-C1E3-CAE0-73CC-B1EABB4D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07" y="2274678"/>
            <a:ext cx="927143" cy="9271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B8A8655E-51F3-DCA3-F75E-71F93778F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82" y="2247414"/>
            <a:ext cx="927143" cy="9271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02B12F8-DF47-57AC-5DC9-03ED51A17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57" y="2218630"/>
            <a:ext cx="927143" cy="9271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D5F20171-001E-2CF7-5520-3A1786CD7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9" y="2218629"/>
            <a:ext cx="927143" cy="9271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D322FC58-8798-FD09-6484-B922D2F81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61" y="2218628"/>
            <a:ext cx="933010" cy="9271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1506BEE5-CEE0-3DC0-BCFC-92E0CC7C6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53" y="4420443"/>
            <a:ext cx="927143" cy="92714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42361884-0034-E182-2C9C-0FBBB007F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15" y="4416077"/>
            <a:ext cx="927143" cy="9271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F32FB312-FE16-09E6-A8B9-B49F0D315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77" y="4410018"/>
            <a:ext cx="927143" cy="92714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98DB719E-79FD-152F-CB63-D2E964E04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08" y="4420443"/>
            <a:ext cx="927143" cy="9271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DBD14A49-9FE1-7100-8999-A7A8B60D8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39" y="4410017"/>
            <a:ext cx="933010" cy="927143"/>
          </a:xfrm>
          <a:prstGeom prst="rect">
            <a:avLst/>
          </a:prstGeom>
        </p:spPr>
      </p:pic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xmlns="" id="{6027D0F2-652E-568D-74B0-9CCB98CD9C6A}"/>
              </a:ext>
            </a:extLst>
          </p:cNvPr>
          <p:cNvSpPr txBox="1">
            <a:spLocks/>
          </p:cNvSpPr>
          <p:nvPr/>
        </p:nvSpPr>
        <p:spPr>
          <a:xfrm>
            <a:off x="1131539" y="3348099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ユーザーへの</a:t>
            </a:r>
            <a:endParaRPr kumimoji="1" lang="en-US" altLang="ja-JP" sz="1100" dirty="0"/>
          </a:p>
          <a:p>
            <a:pPr marL="0" indent="0" algn="ctr">
              <a:buNone/>
            </a:pPr>
            <a:r>
              <a:rPr lang="ja-JP" altLang="en-US" sz="1100" dirty="0"/>
              <a:t>お知らせメール</a:t>
            </a:r>
            <a:r>
              <a:rPr kumimoji="1" lang="ja-JP" altLang="en-US" sz="1100" dirty="0"/>
              <a:t>送信</a:t>
            </a:r>
            <a:endParaRPr kumimoji="1" lang="en-US" altLang="ja-JP" sz="1100" dirty="0"/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xmlns="" id="{62D00014-7B0F-5E4D-11D9-ABCD1FE5F2FE}"/>
              </a:ext>
            </a:extLst>
          </p:cNvPr>
          <p:cNvSpPr txBox="1">
            <a:spLocks/>
          </p:cNvSpPr>
          <p:nvPr/>
        </p:nvSpPr>
        <p:spPr>
          <a:xfrm>
            <a:off x="2922813" y="3348099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100" dirty="0"/>
              <a:t>名前ブロックレイアウト設定</a:t>
            </a:r>
            <a:endParaRPr lang="en-US" altLang="ja-JP" sz="1100" dirty="0"/>
          </a:p>
          <a:p>
            <a:pPr marL="0" indent="0" algn="ctr">
              <a:buNone/>
            </a:pPr>
            <a:r>
              <a:rPr kumimoji="1" lang="ja-JP" altLang="en-US" sz="1100" dirty="0"/>
              <a:t>（表示・非表示）</a:t>
            </a:r>
            <a:endParaRPr kumimoji="1" lang="en-US" altLang="ja-JP" sz="1100" dirty="0"/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xmlns="" id="{CE303622-9341-753F-832E-9A015D0F201C}"/>
              </a:ext>
            </a:extLst>
          </p:cNvPr>
          <p:cNvSpPr txBox="1">
            <a:spLocks/>
          </p:cNvSpPr>
          <p:nvPr/>
        </p:nvSpPr>
        <p:spPr>
          <a:xfrm>
            <a:off x="4752790" y="3348099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背景画像登録</a:t>
            </a:r>
            <a:endParaRPr kumimoji="1" lang="en-US" altLang="ja-JP" sz="1100" dirty="0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xmlns="" id="{E23A3C50-1395-0150-3D8D-5D7A2176EC77}"/>
              </a:ext>
            </a:extLst>
          </p:cNvPr>
          <p:cNvSpPr txBox="1">
            <a:spLocks/>
          </p:cNvSpPr>
          <p:nvPr/>
        </p:nvSpPr>
        <p:spPr>
          <a:xfrm>
            <a:off x="6552453" y="3356488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リンクカラー設定</a:t>
            </a:r>
            <a:endParaRPr kumimoji="1" lang="en-US" altLang="ja-JP" sz="1100" dirty="0"/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xmlns="" id="{063D623C-A3A5-856C-D108-16DF0F5E8519}"/>
              </a:ext>
            </a:extLst>
          </p:cNvPr>
          <p:cNvSpPr txBox="1">
            <a:spLocks/>
          </p:cNvSpPr>
          <p:nvPr/>
        </p:nvSpPr>
        <p:spPr>
          <a:xfrm>
            <a:off x="8397061" y="3348099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デフォルトアイコン設定</a:t>
            </a:r>
            <a:endParaRPr kumimoji="1" lang="en-US" altLang="ja-JP" sz="1100" dirty="0"/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xmlns="" id="{D776801A-7FB0-ABC3-C67A-159F8892D089}"/>
              </a:ext>
            </a:extLst>
          </p:cNvPr>
          <p:cNvSpPr txBox="1">
            <a:spLocks/>
          </p:cNvSpPr>
          <p:nvPr/>
        </p:nvSpPr>
        <p:spPr>
          <a:xfrm>
            <a:off x="1119435" y="5602866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ユーザー管理機能</a:t>
            </a:r>
            <a:endParaRPr kumimoji="1" lang="en-US" altLang="ja-JP" sz="1100" dirty="0"/>
          </a:p>
          <a:p>
            <a:pPr marL="0" indent="0" algn="ctr">
              <a:buNone/>
            </a:pPr>
            <a:r>
              <a:rPr lang="ja-JP" altLang="en-US" sz="1100" dirty="0"/>
              <a:t>（登録・編集・削除・一覧）</a:t>
            </a:r>
            <a:endParaRPr kumimoji="1" lang="en-US" altLang="ja-JP" sz="1100" dirty="0"/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xmlns="" id="{EF6313DF-9368-B7E3-DD1D-02AF42666479}"/>
              </a:ext>
            </a:extLst>
          </p:cNvPr>
          <p:cNvSpPr txBox="1">
            <a:spLocks/>
          </p:cNvSpPr>
          <p:nvPr/>
        </p:nvSpPr>
        <p:spPr>
          <a:xfrm>
            <a:off x="2912147" y="5605521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ユーザー受信メール管理</a:t>
            </a:r>
            <a:endParaRPr kumimoji="1" lang="en-US" altLang="ja-JP" sz="1100" dirty="0"/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xmlns="" id="{E45B9B40-4844-8AA9-BD78-689280A17A60}"/>
              </a:ext>
            </a:extLst>
          </p:cNvPr>
          <p:cNvSpPr txBox="1">
            <a:spLocks/>
          </p:cNvSpPr>
          <p:nvPr/>
        </p:nvSpPr>
        <p:spPr>
          <a:xfrm>
            <a:off x="4733289" y="5602866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データ</a:t>
            </a:r>
            <a:r>
              <a:rPr kumimoji="1" lang="en-US" altLang="ja-JP" sz="1100" dirty="0"/>
              <a:t>CSV</a:t>
            </a:r>
            <a:r>
              <a:rPr kumimoji="1" lang="ja-JP" altLang="en-US" sz="1100" dirty="0"/>
              <a:t>ダウンロード</a:t>
            </a:r>
            <a:endParaRPr kumimoji="1" lang="en-US" altLang="ja-JP" sz="1100" dirty="0"/>
          </a:p>
          <a:p>
            <a:pPr marL="0" indent="0" algn="ctr">
              <a:buNone/>
            </a:pPr>
            <a:r>
              <a:rPr lang="ja-JP" altLang="en-US" sz="1100" dirty="0"/>
              <a:t>（ユーザー一覧・受信メール）</a:t>
            </a:r>
            <a:endParaRPr kumimoji="1" lang="en-US" altLang="ja-JP" sz="1100" dirty="0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xmlns="" id="{C2CCDE14-5354-6B5C-BD00-A080AE1677F0}"/>
              </a:ext>
            </a:extLst>
          </p:cNvPr>
          <p:cNvSpPr txBox="1">
            <a:spLocks/>
          </p:cNvSpPr>
          <p:nvPr/>
        </p:nvSpPr>
        <p:spPr>
          <a:xfrm>
            <a:off x="6537940" y="5611255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管理者管理機能</a:t>
            </a:r>
            <a:endParaRPr kumimoji="1" lang="en-US" altLang="ja-JP" sz="1100" dirty="0"/>
          </a:p>
          <a:p>
            <a:pPr marL="0" indent="0" algn="ctr">
              <a:buNone/>
            </a:pPr>
            <a:r>
              <a:rPr kumimoji="1" lang="ja-JP" altLang="en-US" sz="1100" dirty="0"/>
              <a:t>（登録・編集・削除・一覧）</a:t>
            </a:r>
            <a:endParaRPr kumimoji="1" lang="en-US" altLang="ja-JP" sz="1100" dirty="0"/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xmlns="" id="{2E0361D0-49AB-A3B1-C1C5-1B3B5EBF99F0}"/>
              </a:ext>
            </a:extLst>
          </p:cNvPr>
          <p:cNvSpPr txBox="1">
            <a:spLocks/>
          </p:cNvSpPr>
          <p:nvPr/>
        </p:nvSpPr>
        <p:spPr>
          <a:xfrm>
            <a:off x="8362505" y="5619644"/>
            <a:ext cx="2444278" cy="49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100" dirty="0"/>
              <a:t>カード作成発注機能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61628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92E8597-4542-B627-B021-15C73C0C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オプション機能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31F23560-1E78-6657-8F9B-533511D8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1" y="2107783"/>
            <a:ext cx="2013046" cy="20130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E93D4105-8F68-B12E-0F67-3A2DCA95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28" y="2107783"/>
            <a:ext cx="2025787" cy="20130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5A965F25-82C6-A803-06B5-256E2B61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80" y="2107783"/>
            <a:ext cx="2013046" cy="20130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FFB63193-EEB1-4C6C-3311-4A91117D0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85" y="2107783"/>
            <a:ext cx="2013046" cy="2013046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1A541A0E-472F-1432-4997-743E4373F626}"/>
              </a:ext>
            </a:extLst>
          </p:cNvPr>
          <p:cNvSpPr/>
          <p:nvPr/>
        </p:nvSpPr>
        <p:spPr>
          <a:xfrm>
            <a:off x="1224791" y="4318252"/>
            <a:ext cx="2080471" cy="387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xmlns="" id="{826CC3CC-F52D-E8B4-807A-FB9FAFF6CD1D}"/>
              </a:ext>
            </a:extLst>
          </p:cNvPr>
          <p:cNvSpPr txBox="1">
            <a:spLocks/>
          </p:cNvSpPr>
          <p:nvPr/>
        </p:nvSpPr>
        <p:spPr>
          <a:xfrm>
            <a:off x="1217124" y="4374244"/>
            <a:ext cx="2088138" cy="62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600" b="1" dirty="0"/>
              <a:t>カード販売機能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xmlns="" id="{DD64032E-B409-CC4F-7D9C-8AE8E3BA2B02}"/>
              </a:ext>
            </a:extLst>
          </p:cNvPr>
          <p:cNvSpPr txBox="1">
            <a:spLocks/>
          </p:cNvSpPr>
          <p:nvPr/>
        </p:nvSpPr>
        <p:spPr>
          <a:xfrm>
            <a:off x="987504" y="5005498"/>
            <a:ext cx="2547377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400" dirty="0"/>
              <a:t>受注一覧、</a:t>
            </a:r>
            <a:endParaRPr kumimoji="1" lang="en-US" altLang="ja-JP" sz="1400" dirty="0"/>
          </a:p>
          <a:p>
            <a:pPr marL="0" indent="0" algn="ctr">
              <a:buNone/>
            </a:pPr>
            <a:r>
              <a:rPr lang="ja-JP" altLang="en-US" sz="1400" dirty="0"/>
              <a:t>カード決済機能とセット</a:t>
            </a:r>
            <a:endParaRPr kumimoji="1" lang="en-US" altLang="ja-JP" sz="140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xmlns="" id="{654214ED-078D-B4E6-3B6C-8C3AF05BEC3A}"/>
              </a:ext>
            </a:extLst>
          </p:cNvPr>
          <p:cNvSpPr/>
          <p:nvPr/>
        </p:nvSpPr>
        <p:spPr>
          <a:xfrm>
            <a:off x="3813391" y="4318252"/>
            <a:ext cx="2080471" cy="387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xmlns="" id="{A8018C98-4A06-6876-8AF9-B51271204E55}"/>
              </a:ext>
            </a:extLst>
          </p:cNvPr>
          <p:cNvSpPr txBox="1">
            <a:spLocks/>
          </p:cNvSpPr>
          <p:nvPr/>
        </p:nvSpPr>
        <p:spPr>
          <a:xfrm>
            <a:off x="3805724" y="4374244"/>
            <a:ext cx="2088138" cy="62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600" b="1" dirty="0"/>
              <a:t>クーポン利用機能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xmlns="" id="{AFC73100-72AD-DD6D-CEDE-25656DD15CCA}"/>
              </a:ext>
            </a:extLst>
          </p:cNvPr>
          <p:cNvSpPr txBox="1">
            <a:spLocks/>
          </p:cNvSpPr>
          <p:nvPr/>
        </p:nvSpPr>
        <p:spPr>
          <a:xfrm>
            <a:off x="3576104" y="5005498"/>
            <a:ext cx="2547377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400" dirty="0"/>
              <a:t>カード販売機能に追加</a:t>
            </a:r>
            <a:endParaRPr kumimoji="1" lang="en-US" altLang="ja-JP" sz="1400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xmlns="" id="{759AA4FF-30AC-93C6-CBFA-1171BE6EC72D}"/>
              </a:ext>
            </a:extLst>
          </p:cNvPr>
          <p:cNvSpPr/>
          <p:nvPr/>
        </p:nvSpPr>
        <p:spPr>
          <a:xfrm>
            <a:off x="6288308" y="4318252"/>
            <a:ext cx="2080471" cy="387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xmlns="" id="{A9A334DD-C179-C498-D452-009B7F5B0E30}"/>
              </a:ext>
            </a:extLst>
          </p:cNvPr>
          <p:cNvSpPr txBox="1">
            <a:spLocks/>
          </p:cNvSpPr>
          <p:nvPr/>
        </p:nvSpPr>
        <p:spPr>
          <a:xfrm>
            <a:off x="6280641" y="4374244"/>
            <a:ext cx="2088138" cy="62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600" b="1" dirty="0"/>
              <a:t>カード追加機能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xmlns="" id="{9A1AEBB0-0863-77E5-9FD8-09017C54F188}"/>
              </a:ext>
            </a:extLst>
          </p:cNvPr>
          <p:cNvSpPr txBox="1">
            <a:spLocks/>
          </p:cNvSpPr>
          <p:nvPr/>
        </p:nvSpPr>
        <p:spPr>
          <a:xfrm>
            <a:off x="6051021" y="5005498"/>
            <a:ext cx="2547377" cy="88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400" dirty="0"/>
              <a:t>カード販売機能に追加</a:t>
            </a:r>
            <a:endParaRPr kumimoji="1" lang="en-US" altLang="ja-JP" sz="1400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xmlns="" id="{8F6B461C-E1B5-E464-9E49-8A5B49901BDC}"/>
              </a:ext>
            </a:extLst>
          </p:cNvPr>
          <p:cNvSpPr/>
          <p:nvPr/>
        </p:nvSpPr>
        <p:spPr>
          <a:xfrm>
            <a:off x="8793739" y="4318251"/>
            <a:ext cx="2080471" cy="681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xmlns="" id="{14C66FD2-CA57-7716-B6DC-23131E7545FF}"/>
              </a:ext>
            </a:extLst>
          </p:cNvPr>
          <p:cNvSpPr txBox="1">
            <a:spLocks/>
          </p:cNvSpPr>
          <p:nvPr/>
        </p:nvSpPr>
        <p:spPr>
          <a:xfrm>
            <a:off x="8786072" y="4374244"/>
            <a:ext cx="2088138" cy="625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ja-JP" altLang="en-US" sz="1600" b="1" dirty="0"/>
              <a:t>ユーザーページ</a:t>
            </a:r>
            <a:endParaRPr kumimoji="1" lang="en-US" altLang="ja-JP" sz="1600" b="1" dirty="0"/>
          </a:p>
          <a:p>
            <a:pPr marL="0" indent="0" algn="ctr">
              <a:buNone/>
            </a:pPr>
            <a:r>
              <a:rPr kumimoji="1" lang="ja-JP" altLang="en-US" sz="1600" b="1" dirty="0"/>
              <a:t>一括管理、</a:t>
            </a:r>
            <a:r>
              <a:rPr lang="ja-JP" altLang="en-US" sz="1600" b="1" dirty="0"/>
              <a:t>設定機能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58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0747A51-7033-10EE-D80C-F091BA56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システム導入の流れ</a:t>
            </a:r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xmlns="" id="{B70C396F-0A4D-95E1-3433-9E04D1372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667347"/>
              </p:ext>
            </p:extLst>
          </p:nvPr>
        </p:nvGraphicFramePr>
        <p:xfrm>
          <a:off x="1005980" y="1724244"/>
          <a:ext cx="7759118" cy="19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xmlns="" id="{2061DBC9-0648-1318-F7EE-48249FCB6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411169"/>
              </p:ext>
            </p:extLst>
          </p:nvPr>
        </p:nvGraphicFramePr>
        <p:xfrm>
          <a:off x="2872181" y="3752698"/>
          <a:ext cx="7759118" cy="19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xmlns="" id="{41AA9856-F9CA-4CBA-9357-D60AC99E96C4}"/>
              </a:ext>
            </a:extLst>
          </p:cNvPr>
          <p:cNvGrpSpPr/>
          <p:nvPr/>
        </p:nvGrpSpPr>
        <p:grpSpPr>
          <a:xfrm>
            <a:off x="8345912" y="3482075"/>
            <a:ext cx="419186" cy="419186"/>
            <a:chOff x="7099213" y="1237137"/>
            <a:chExt cx="419186" cy="419186"/>
          </a:xfrm>
          <a:solidFill>
            <a:srgbClr val="0089E2"/>
          </a:solidFill>
        </p:grpSpPr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xmlns="" id="{7696D3F2-3EF9-617B-DF4F-08B43ECEC1CD}"/>
                </a:ext>
              </a:extLst>
            </p:cNvPr>
            <p:cNvSpPr/>
            <p:nvPr/>
          </p:nvSpPr>
          <p:spPr>
            <a:xfrm>
              <a:off x="7099213" y="1237137"/>
              <a:ext cx="419186" cy="419186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rgbClr val="0089E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4" name="矢印: 下 4">
              <a:extLst>
                <a:ext uri="{FF2B5EF4-FFF2-40B4-BE49-F238E27FC236}">
                  <a16:creationId xmlns:a16="http://schemas.microsoft.com/office/drawing/2014/main" xmlns="" id="{3192FC0D-7EDE-8ACD-C17B-D6F31642365C}"/>
                </a:ext>
              </a:extLst>
            </p:cNvPr>
            <p:cNvSpPr txBox="1"/>
            <p:nvPr/>
          </p:nvSpPr>
          <p:spPr>
            <a:xfrm>
              <a:off x="7193530" y="1237137"/>
              <a:ext cx="230552" cy="315437"/>
            </a:xfrm>
            <a:prstGeom prst="rect">
              <a:avLst/>
            </a:prstGeom>
            <a:grpFill/>
            <a:ln>
              <a:solidFill>
                <a:srgbClr val="0089E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1400" b="1" kern="120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xmlns="" id="{1D6FCB53-9FAE-C8FD-A668-3840CBF0492F}"/>
              </a:ext>
            </a:extLst>
          </p:cNvPr>
          <p:cNvGrpSpPr/>
          <p:nvPr/>
        </p:nvGrpSpPr>
        <p:grpSpPr>
          <a:xfrm>
            <a:off x="4645352" y="5775632"/>
            <a:ext cx="6595250" cy="644902"/>
            <a:chOff x="1163867" y="1504771"/>
            <a:chExt cx="6595250" cy="644902"/>
          </a:xfrm>
          <a:solidFill>
            <a:srgbClr val="0089E2"/>
          </a:solidFill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xmlns="" id="{59C9A9B1-FB47-EA14-7315-DDE7840E39B4}"/>
                </a:ext>
              </a:extLst>
            </p:cNvPr>
            <p:cNvSpPr/>
            <p:nvPr/>
          </p:nvSpPr>
          <p:spPr>
            <a:xfrm>
              <a:off x="1163867" y="1504771"/>
              <a:ext cx="6595250" cy="64490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7" name="四角形: 角を丸くする 4">
              <a:extLst>
                <a:ext uri="{FF2B5EF4-FFF2-40B4-BE49-F238E27FC236}">
                  <a16:creationId xmlns:a16="http://schemas.microsoft.com/office/drawing/2014/main" xmlns="" id="{A8541F27-EE62-8D48-6B0F-C5FFFB1B3A90}"/>
                </a:ext>
              </a:extLst>
            </p:cNvPr>
            <p:cNvSpPr txBox="1"/>
            <p:nvPr/>
          </p:nvSpPr>
          <p:spPr>
            <a:xfrm>
              <a:off x="1182756" y="1523660"/>
              <a:ext cx="5556352" cy="6071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1500" b="1" kern="1200" dirty="0">
                  <a:solidFill>
                    <a:schemeClr val="bg1"/>
                  </a:solidFill>
                </a:rPr>
                <a:t>運用開始</a:t>
              </a:r>
              <a:endParaRPr kumimoji="1" lang="en-US" altLang="ja-JP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2E4E9A99-E041-4036-F301-E990CE371161}"/>
              </a:ext>
            </a:extLst>
          </p:cNvPr>
          <p:cNvGrpSpPr/>
          <p:nvPr/>
        </p:nvGrpSpPr>
        <p:grpSpPr>
          <a:xfrm>
            <a:off x="10193937" y="5500180"/>
            <a:ext cx="419186" cy="419186"/>
            <a:chOff x="7099213" y="1237137"/>
            <a:chExt cx="419186" cy="419186"/>
          </a:xfrm>
          <a:solidFill>
            <a:schemeClr val="accent4"/>
          </a:solidFill>
        </p:grpSpPr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xmlns="" id="{75A4EE92-710F-DA47-1F38-100A549E9905}"/>
                </a:ext>
              </a:extLst>
            </p:cNvPr>
            <p:cNvSpPr/>
            <p:nvPr/>
          </p:nvSpPr>
          <p:spPr>
            <a:xfrm>
              <a:off x="7099213" y="1237137"/>
              <a:ext cx="419186" cy="419186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0" name="矢印: 下 4">
              <a:extLst>
                <a:ext uri="{FF2B5EF4-FFF2-40B4-BE49-F238E27FC236}">
                  <a16:creationId xmlns:a16="http://schemas.microsoft.com/office/drawing/2014/main" xmlns="" id="{89875082-F989-ABBC-4A0F-91BB4F25830C}"/>
                </a:ext>
              </a:extLst>
            </p:cNvPr>
            <p:cNvSpPr txBox="1"/>
            <p:nvPr/>
          </p:nvSpPr>
          <p:spPr>
            <a:xfrm>
              <a:off x="7193530" y="1237137"/>
              <a:ext cx="230552" cy="315437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1" lang="ja-JP" altLang="en-US" sz="14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92765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E725062-1EE1-0F21-19CB-178614F1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システムプラットホーム運用費用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A165509-FCB2-A001-9AD6-656C85CE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ビジネスプラン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スタンダード版）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sz="2900" dirty="0"/>
              <a:t>・初期費用：￥</a:t>
            </a:r>
            <a:r>
              <a:rPr kumimoji="1" lang="en-US" altLang="ja-JP" sz="2900" dirty="0"/>
              <a:t>100,000</a:t>
            </a:r>
            <a:r>
              <a:rPr lang="ja-JP" altLang="en-US" sz="2900" dirty="0"/>
              <a:t>～</a:t>
            </a:r>
            <a:endParaRPr kumimoji="1" lang="ja-JP" altLang="en-US" sz="2900" dirty="0"/>
          </a:p>
          <a:p>
            <a:pPr marL="457200" lvl="1" indent="0">
              <a:buNone/>
            </a:pPr>
            <a:r>
              <a:rPr kumimoji="1" lang="ja-JP" altLang="en-US" sz="2900" dirty="0"/>
              <a:t>　　　　貴社ドメイン・オリジナル屋号・ロゴ・背景設定</a:t>
            </a:r>
          </a:p>
          <a:p>
            <a:pPr marL="457200" lvl="1" indent="0">
              <a:buNone/>
            </a:pPr>
            <a:r>
              <a:rPr kumimoji="1" lang="ja-JP" altLang="en-US" sz="2900" dirty="0"/>
              <a:t>　　　　管理者権限設定</a:t>
            </a:r>
          </a:p>
          <a:p>
            <a:pPr marL="0" indent="0">
              <a:buNone/>
            </a:pPr>
            <a:r>
              <a:rPr lang="ja-JP" altLang="en-US" sz="2000" dirty="0"/>
              <a:t>　　　             　</a:t>
            </a:r>
            <a:r>
              <a:rPr lang="en-US" altLang="ja-JP" sz="2200" dirty="0"/>
              <a:t>※</a:t>
            </a:r>
            <a:r>
              <a:rPr lang="ja-JP" altLang="en-US" sz="2200" dirty="0"/>
              <a:t>特別機能追加の場合は別途費用が発生します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・月額利用料</a:t>
            </a:r>
            <a:r>
              <a:rPr lang="ja-JP" altLang="en-US" dirty="0"/>
              <a:t>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600" dirty="0"/>
              <a:t>アカウント数</a:t>
            </a:r>
            <a:r>
              <a:rPr kumimoji="1" lang="en-US" altLang="ja-JP" sz="2600" dirty="0"/>
              <a:t>/</a:t>
            </a:r>
            <a:r>
              <a:rPr kumimoji="1" lang="ja-JP" altLang="en-US" sz="2600" dirty="0"/>
              <a:t>　</a:t>
            </a:r>
            <a:r>
              <a:rPr kumimoji="1" lang="en-US" altLang="ja-JP" sz="2600" dirty="0"/>
              <a:t>1 </a:t>
            </a:r>
            <a:r>
              <a:rPr kumimoji="1" lang="ja-JP" altLang="en-US" sz="2600" dirty="0"/>
              <a:t>～</a:t>
            </a:r>
            <a:r>
              <a:rPr kumimoji="1" lang="en-US" altLang="ja-JP" sz="2600" dirty="0"/>
              <a:t>100</a:t>
            </a:r>
            <a:r>
              <a:rPr kumimoji="1" lang="ja-JP" altLang="en-US" sz="2600" dirty="0"/>
              <a:t>名迄　　￥</a:t>
            </a:r>
            <a:r>
              <a:rPr kumimoji="1" lang="en-US" altLang="ja-JP" sz="2600" dirty="0"/>
              <a:t>30,000/</a:t>
            </a:r>
            <a:r>
              <a:rPr kumimoji="1" lang="ja-JP" altLang="en-US" sz="2600" dirty="0"/>
              <a:t>月　￥</a:t>
            </a:r>
            <a:r>
              <a:rPr kumimoji="1" lang="en-US" altLang="ja-JP" sz="2600" dirty="0"/>
              <a:t>360,000/</a:t>
            </a:r>
            <a:r>
              <a:rPr kumimoji="1" lang="ja-JP" altLang="en-US" sz="2600" dirty="0"/>
              <a:t>年</a:t>
            </a:r>
          </a:p>
          <a:p>
            <a:pPr marL="457200" lvl="1" indent="0">
              <a:buNone/>
            </a:pPr>
            <a:r>
              <a:rPr kumimoji="1" lang="ja-JP" altLang="en-US" dirty="0"/>
              <a:t>　　　　　 　  </a:t>
            </a:r>
            <a:r>
              <a:rPr kumimoji="1" lang="en-US" altLang="ja-JP" sz="2600" dirty="0"/>
              <a:t>101</a:t>
            </a:r>
            <a:r>
              <a:rPr kumimoji="1" lang="ja-JP" altLang="en-US" sz="2600" dirty="0"/>
              <a:t>～</a:t>
            </a:r>
            <a:r>
              <a:rPr kumimoji="1" lang="en-US" altLang="ja-JP" sz="2600" dirty="0"/>
              <a:t>200</a:t>
            </a:r>
            <a:r>
              <a:rPr kumimoji="1" lang="ja-JP" altLang="en-US" sz="2600" dirty="0"/>
              <a:t>名迄　   ￥</a:t>
            </a:r>
            <a:r>
              <a:rPr kumimoji="1" lang="en-US" altLang="ja-JP" sz="2600" dirty="0"/>
              <a:t>40,000/</a:t>
            </a:r>
            <a:r>
              <a:rPr kumimoji="1" lang="ja-JP" altLang="en-US" sz="2600" dirty="0"/>
              <a:t>月　￥</a:t>
            </a:r>
            <a:r>
              <a:rPr kumimoji="1" lang="en-US" altLang="ja-JP" sz="2600" dirty="0"/>
              <a:t>480,000/</a:t>
            </a:r>
            <a:r>
              <a:rPr kumimoji="1" lang="ja-JP" altLang="en-US" sz="2600" dirty="0"/>
              <a:t>年</a:t>
            </a:r>
          </a:p>
          <a:p>
            <a:pPr marL="457200" lvl="1" indent="0">
              <a:buNone/>
            </a:pPr>
            <a:r>
              <a:rPr kumimoji="1" lang="ja-JP" altLang="en-US" sz="2600" dirty="0"/>
              <a:t>　　　　　　 </a:t>
            </a:r>
            <a:r>
              <a:rPr kumimoji="1" lang="en-US" altLang="ja-JP" sz="2600" dirty="0"/>
              <a:t>201</a:t>
            </a:r>
            <a:r>
              <a:rPr kumimoji="1" lang="ja-JP" altLang="en-US" sz="2600" dirty="0"/>
              <a:t>～</a:t>
            </a:r>
            <a:r>
              <a:rPr kumimoji="1" lang="en-US" altLang="ja-JP" sz="2600" dirty="0"/>
              <a:t>300</a:t>
            </a:r>
            <a:r>
              <a:rPr kumimoji="1" lang="ja-JP" altLang="en-US" sz="2600" dirty="0"/>
              <a:t>名迄　   ￥</a:t>
            </a:r>
            <a:r>
              <a:rPr kumimoji="1" lang="en-US" altLang="ja-JP" sz="2600" dirty="0"/>
              <a:t>50,000/</a:t>
            </a:r>
            <a:r>
              <a:rPr kumimoji="1" lang="ja-JP" altLang="en-US" sz="2600" dirty="0"/>
              <a:t>月　￥</a:t>
            </a:r>
            <a:r>
              <a:rPr kumimoji="1" lang="en-US" altLang="ja-JP" sz="2600" dirty="0"/>
              <a:t>600,000/</a:t>
            </a:r>
            <a:r>
              <a:rPr kumimoji="1" lang="ja-JP" altLang="en-US" sz="2600" dirty="0"/>
              <a:t>年</a:t>
            </a:r>
          </a:p>
          <a:p>
            <a:pPr marL="457200" lvl="1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71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1F061DF-97D5-A53E-345E-BCFCEB8F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89E2"/>
                </a:solidFill>
                <a:latin typeface="+mn-ea"/>
                <a:ea typeface="+mn-ea"/>
              </a:rPr>
              <a:t>NFC</a:t>
            </a:r>
            <a:r>
              <a:rPr kumimoji="1"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カードシステム　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E1B9F22-59F8-6088-2A6E-EB3D63A1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89E2"/>
                </a:solidFill>
              </a:rPr>
              <a:t>● </a:t>
            </a:r>
            <a:r>
              <a:rPr kumimoji="1" lang="en-US" altLang="ja-JP" dirty="0">
                <a:solidFill>
                  <a:srgbClr val="0089E2"/>
                </a:solidFill>
              </a:rPr>
              <a:t>NFC</a:t>
            </a:r>
            <a:r>
              <a:rPr kumimoji="1" lang="ja-JP" altLang="en-US" dirty="0">
                <a:solidFill>
                  <a:srgbClr val="0089E2"/>
                </a:solidFill>
              </a:rPr>
              <a:t>カードシステムプラットホームとは</a:t>
            </a:r>
            <a:endParaRPr kumimoji="1" lang="en-US" altLang="ja-JP" dirty="0">
              <a:solidFill>
                <a:srgbClr val="0089E2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sz="2000" dirty="0"/>
              <a:t>　</a:t>
            </a:r>
            <a:r>
              <a:rPr kumimoji="1" lang="en-US" altLang="ja-JP" sz="2000" dirty="0"/>
              <a:t>NFC</a:t>
            </a:r>
            <a:r>
              <a:rPr kumimoji="1" lang="ja-JP" altLang="en-US" sz="2000" dirty="0"/>
              <a:t>チップを内蔵したカードを携帯電話にかざすことで、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/>
              <a:t>専用の</a:t>
            </a:r>
            <a:r>
              <a:rPr kumimoji="1" lang="en-US" altLang="ja-JP" sz="2000" dirty="0"/>
              <a:t>URL</a:t>
            </a:r>
            <a:r>
              <a:rPr kumimoji="1" lang="ja-JP" altLang="en-US" sz="2000" dirty="0"/>
              <a:t>とアクセスコードを組み合わせ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>
                <a:highlight>
                  <a:srgbClr val="FFFF00"/>
                </a:highlight>
              </a:rPr>
              <a:t>カード所有者の専用</a:t>
            </a:r>
            <a:r>
              <a:rPr kumimoji="1" lang="en-US" altLang="ja-JP" sz="2000" dirty="0">
                <a:highlight>
                  <a:srgbClr val="FFFF00"/>
                </a:highlight>
              </a:rPr>
              <a:t>Web</a:t>
            </a:r>
            <a:r>
              <a:rPr kumimoji="1" lang="ja-JP" altLang="en-US" sz="2000" dirty="0">
                <a:highlight>
                  <a:srgbClr val="FFFF00"/>
                </a:highlight>
              </a:rPr>
              <a:t>ページを表示</a:t>
            </a:r>
            <a:r>
              <a:rPr kumimoji="1" lang="ja-JP" altLang="en-US" sz="2000" dirty="0"/>
              <a:t>する仕組みです。</a:t>
            </a:r>
            <a:endParaRPr kumimoji="1" lang="en-US" altLang="ja-JP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D697BA8D-B0E4-044E-CB4C-9BFEBAAC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19" y="3900882"/>
            <a:ext cx="6231794" cy="25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1F061DF-97D5-A53E-345E-BCFCEB8F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rgbClr val="0089E2"/>
                </a:solidFill>
                <a:latin typeface="+mn-ea"/>
                <a:ea typeface="+mn-ea"/>
              </a:rPr>
              <a:t>NFC</a:t>
            </a:r>
            <a:r>
              <a:rPr kumimoji="1"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カードシステム　特長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E1B9F22-59F8-6088-2A6E-EB3D63A1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89E2"/>
                </a:solidFill>
              </a:rPr>
              <a:t>● 御社専用</a:t>
            </a:r>
            <a:r>
              <a:rPr kumimoji="1" lang="en-US" altLang="ja-JP" dirty="0">
                <a:solidFill>
                  <a:srgbClr val="0089E2"/>
                </a:solidFill>
              </a:rPr>
              <a:t>Web</a:t>
            </a:r>
            <a:r>
              <a:rPr kumimoji="1" lang="ja-JP" altLang="en-US" dirty="0">
                <a:solidFill>
                  <a:srgbClr val="0089E2"/>
                </a:solidFill>
              </a:rPr>
              <a:t>システム</a:t>
            </a:r>
            <a:endParaRPr kumimoji="1" lang="en-US" altLang="ja-JP" dirty="0">
              <a:solidFill>
                <a:srgbClr val="0089E2"/>
              </a:solidFill>
            </a:endParaRPr>
          </a:p>
          <a:p>
            <a:pPr marL="0" indent="0">
              <a:buNone/>
            </a:pPr>
            <a:r>
              <a:rPr kumimoji="1" lang="ja-JP" altLang="en-US" sz="2000" dirty="0"/>
              <a:t>　　専用の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サーバーシステムとして運用するので、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>
                <a:highlight>
                  <a:srgbClr val="FFFF00"/>
                </a:highlight>
              </a:rPr>
              <a:t>独立性・セキュリティ・拡張性</a:t>
            </a:r>
            <a:r>
              <a:rPr kumimoji="1" lang="ja-JP" altLang="en-US" sz="2000" dirty="0"/>
              <a:t>に優れたプラットホームです。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0089E2"/>
                </a:solidFill>
              </a:rPr>
              <a:t>● 自分の</a:t>
            </a:r>
            <a:r>
              <a:rPr lang="en-US" altLang="ja-JP" dirty="0">
                <a:solidFill>
                  <a:srgbClr val="0089E2"/>
                </a:solidFill>
              </a:rPr>
              <a:t>Web</a:t>
            </a:r>
            <a:r>
              <a:rPr lang="ja-JP" altLang="en-US" dirty="0">
                <a:solidFill>
                  <a:srgbClr val="0089E2"/>
                </a:solidFill>
              </a:rPr>
              <a:t>サイトを簡単に作成</a:t>
            </a:r>
          </a:p>
          <a:p>
            <a:pPr marL="0" indent="0">
              <a:buNone/>
            </a:pPr>
            <a:r>
              <a:rPr lang="ja-JP" altLang="en-US" sz="2000" dirty="0"/>
              <a:t>　　多くの独自機能とカスタマイズが可能で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lang="ja-JP" altLang="en-US" sz="2000" dirty="0">
                <a:highlight>
                  <a:srgbClr val="FFFF00"/>
                </a:highlight>
              </a:rPr>
              <a:t>オリジナリティ</a:t>
            </a:r>
            <a:r>
              <a:rPr lang="ja-JP" altLang="en-US" sz="2000" dirty="0"/>
              <a:t>あるサービスとして提供することができます。</a:t>
            </a:r>
            <a:endParaRPr kumimoji="1" lang="ja-JP" altLang="en-US" sz="2000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48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12420A0-302C-5DA2-E632-0B66D6E7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カード</a:t>
            </a:r>
            <a:r>
              <a:rPr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所有者 </a:t>
            </a:r>
            <a:r>
              <a:rPr lang="en-US" altLang="ja-JP" sz="40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ページカ</a:t>
            </a:r>
            <a:r>
              <a:rPr kumimoji="1" lang="ja-JP" altLang="en-US" sz="4000" b="1" dirty="0">
                <a:solidFill>
                  <a:srgbClr val="0089E2"/>
                </a:solidFill>
                <a:latin typeface="+mn-ea"/>
                <a:ea typeface="+mn-ea"/>
              </a:rPr>
              <a:t>スタマイズ機能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78A201B-7656-6987-CDAC-AFC134E428E0}"/>
              </a:ext>
            </a:extLst>
          </p:cNvPr>
          <p:cNvSpPr txBox="1"/>
          <p:nvPr/>
        </p:nvSpPr>
        <p:spPr>
          <a:xfrm>
            <a:off x="940037" y="5988093"/>
            <a:ext cx="101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各ブロックの表示・</a:t>
            </a:r>
            <a:r>
              <a:rPr kumimoji="1" lang="ja-JP" altLang="en-US" dirty="0"/>
              <a:t>非表示及びページ内での並び順はカスタマイズ可能です。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ED6E0458-B054-B390-BF69-785AE384B4FF}"/>
              </a:ext>
            </a:extLst>
          </p:cNvPr>
          <p:cNvSpPr/>
          <p:nvPr/>
        </p:nvSpPr>
        <p:spPr>
          <a:xfrm>
            <a:off x="3280098" y="2390646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E6639B0F-17AA-FA65-0721-61B9DA4DE082}"/>
              </a:ext>
            </a:extLst>
          </p:cNvPr>
          <p:cNvSpPr txBox="1"/>
          <p:nvPr/>
        </p:nvSpPr>
        <p:spPr>
          <a:xfrm>
            <a:off x="940036" y="1761644"/>
            <a:ext cx="101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カード所有者は下記パーツから好きなものを組み合わせ、独自の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ページを作成できます。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15211C0C-E73B-C351-5617-D9CAF8D143D0}"/>
              </a:ext>
            </a:extLst>
          </p:cNvPr>
          <p:cNvSpPr/>
          <p:nvPr/>
        </p:nvSpPr>
        <p:spPr>
          <a:xfrm>
            <a:off x="3280098" y="2793438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224DBC3A-3584-C13C-7848-FF3D84FA1493}"/>
              </a:ext>
            </a:extLst>
          </p:cNvPr>
          <p:cNvSpPr/>
          <p:nvPr/>
        </p:nvSpPr>
        <p:spPr>
          <a:xfrm>
            <a:off x="3280098" y="3195721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75A1B23D-5362-7D81-5EF7-44CD83BBC1E2}"/>
              </a:ext>
            </a:extLst>
          </p:cNvPr>
          <p:cNvSpPr/>
          <p:nvPr/>
        </p:nvSpPr>
        <p:spPr>
          <a:xfrm>
            <a:off x="3280098" y="3598609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1C4E5782-3381-C413-78B9-025C2C5F707D}"/>
              </a:ext>
            </a:extLst>
          </p:cNvPr>
          <p:cNvSpPr/>
          <p:nvPr/>
        </p:nvSpPr>
        <p:spPr>
          <a:xfrm>
            <a:off x="3280098" y="4005341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CE7B5047-9221-22D9-DFD2-05B7A3C7FB89}"/>
              </a:ext>
            </a:extLst>
          </p:cNvPr>
          <p:cNvSpPr/>
          <p:nvPr/>
        </p:nvSpPr>
        <p:spPr>
          <a:xfrm>
            <a:off x="3290323" y="4412073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DC9A84CA-C437-B188-2F8D-1EC2EEE7AB46}"/>
              </a:ext>
            </a:extLst>
          </p:cNvPr>
          <p:cNvSpPr/>
          <p:nvPr/>
        </p:nvSpPr>
        <p:spPr>
          <a:xfrm>
            <a:off x="3290323" y="4827194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4C9E41EC-0696-138B-8E9A-51CE372AB0AC}"/>
              </a:ext>
            </a:extLst>
          </p:cNvPr>
          <p:cNvSpPr/>
          <p:nvPr/>
        </p:nvSpPr>
        <p:spPr>
          <a:xfrm>
            <a:off x="3280098" y="5229477"/>
            <a:ext cx="3984771" cy="369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66E62FC8-118E-83DD-5FAE-654E33473580}"/>
              </a:ext>
            </a:extLst>
          </p:cNvPr>
          <p:cNvSpPr/>
          <p:nvPr/>
        </p:nvSpPr>
        <p:spPr>
          <a:xfrm>
            <a:off x="7393681" y="2390646"/>
            <a:ext cx="3553954" cy="1459902"/>
          </a:xfrm>
          <a:prstGeom prst="roundRect">
            <a:avLst>
              <a:gd name="adj" fmla="val 53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93A8B4F-D8DD-E1D0-568B-6B12D7001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490" y="2386706"/>
            <a:ext cx="5257800" cy="32217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b="1" dirty="0"/>
              <a:t>名前ブロック</a:t>
            </a:r>
            <a:r>
              <a:rPr kumimoji="1" lang="ja-JP" altLang="en-US" sz="1300" dirty="0"/>
              <a:t>（名前、ロゴ、顔写真等）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b="1" dirty="0"/>
              <a:t>会社（店舗）情報ブロック</a:t>
            </a:r>
            <a:r>
              <a:rPr lang="ja-JP" altLang="en-US" sz="1300" dirty="0"/>
              <a:t>（社名、住所、電話番号等）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b="1" dirty="0"/>
              <a:t>リンクボタンブロック</a:t>
            </a:r>
            <a:r>
              <a:rPr kumimoji="1" lang="ja-JP" altLang="en-US" sz="1300" dirty="0"/>
              <a:t>（電話、</a:t>
            </a:r>
            <a:r>
              <a:rPr kumimoji="1" lang="en-US" altLang="ja-JP" sz="1300" dirty="0"/>
              <a:t>SNS</a:t>
            </a:r>
            <a:r>
              <a:rPr kumimoji="1" lang="ja-JP" altLang="en-US" sz="1300" dirty="0"/>
              <a:t>ページリンク等）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b="1" dirty="0"/>
              <a:t>ワイド写真ブロック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b="1" dirty="0"/>
              <a:t>ビデオブロック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b="1" dirty="0"/>
              <a:t>メッセージブロック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b="1" dirty="0"/>
              <a:t>電話帳へ登録ボタン </a:t>
            </a:r>
            <a:r>
              <a:rPr kumimoji="1" lang="ja-JP" altLang="en-US" sz="1800" dirty="0"/>
              <a:t>の表示、非表示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b="1" dirty="0"/>
              <a:t>メール交換ボタン </a:t>
            </a:r>
            <a:r>
              <a:rPr lang="ja-JP" altLang="en-US" sz="1800" dirty="0"/>
              <a:t>の表示、非表示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xmlns="" id="{A684DBDA-A247-27E3-D3C1-FCAB6BE09F0D}"/>
              </a:ext>
            </a:extLst>
          </p:cNvPr>
          <p:cNvSpPr txBox="1">
            <a:spLocks/>
          </p:cNvSpPr>
          <p:nvPr/>
        </p:nvSpPr>
        <p:spPr>
          <a:xfrm>
            <a:off x="7492252" y="2386706"/>
            <a:ext cx="3455382" cy="3221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800" b="1" dirty="0"/>
              <a:t>サブページリンクボタン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600" dirty="0"/>
              <a:t>テキストコンテンツページ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600" dirty="0"/>
              <a:t>写真アルバムページ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600" dirty="0"/>
              <a:t>YouTube</a:t>
            </a:r>
            <a:r>
              <a:rPr lang="ja-JP" altLang="en-US" sz="1600" dirty="0"/>
              <a:t>リンクページ</a:t>
            </a:r>
            <a:endParaRPr lang="en-US" altLang="ja-JP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dirty="0"/>
              <a:t>背景画像カスタマイズ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800" dirty="0"/>
              <a:t>表示アイコンカスタマイズ</a:t>
            </a:r>
            <a:endParaRPr lang="en-US" altLang="ja-JP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1800" dirty="0"/>
              <a:t>Web</a:t>
            </a:r>
            <a:r>
              <a:rPr lang="ja-JP" altLang="en-US" sz="1800" dirty="0"/>
              <a:t>ページの表示・非表示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ja-JP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92651588-8CA9-4C78-1AB7-F70C91290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7" y="2310162"/>
            <a:ext cx="1649922" cy="33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D55ACB22-D857-41D7-B45A-10C98D700C2B}"/>
              </a:ext>
            </a:extLst>
          </p:cNvPr>
          <p:cNvSpPr/>
          <p:nvPr/>
        </p:nvSpPr>
        <p:spPr>
          <a:xfrm>
            <a:off x="1273987" y="1660220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1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5671E499-4A50-B8A8-FB75-BA6C28CCEF24}"/>
              </a:ext>
            </a:extLst>
          </p:cNvPr>
          <p:cNvSpPr txBox="1">
            <a:spLocks/>
          </p:cNvSpPr>
          <p:nvPr/>
        </p:nvSpPr>
        <p:spPr>
          <a:xfrm>
            <a:off x="1273751" y="1732967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名前ブロック</a:t>
            </a:r>
          </a:p>
          <a:p>
            <a:pPr algn="ctr"/>
            <a:endParaRPr lang="ja-JP" altLang="en-US" sz="24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092" y="2424293"/>
            <a:ext cx="3951236" cy="2158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CA33A3-AE03-2509-8A79-4DD4CC51CB79}"/>
              </a:ext>
            </a:extLst>
          </p:cNvPr>
          <p:cNvSpPr txBox="1"/>
          <p:nvPr/>
        </p:nvSpPr>
        <p:spPr>
          <a:xfrm>
            <a:off x="1291206" y="5067895"/>
            <a:ext cx="3985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名前や役職、顔写真、ロゴ等を表示するブロックです。</a:t>
            </a:r>
            <a:endParaRPr lang="en-US" altLang="ja-JP" dirty="0"/>
          </a:p>
          <a:p>
            <a:r>
              <a:rPr lang="ja-JP" altLang="en-US" dirty="0"/>
              <a:t>表示形式は</a:t>
            </a:r>
            <a:r>
              <a:rPr lang="en-US" altLang="ja-JP" dirty="0"/>
              <a:t>7</a:t>
            </a:r>
            <a:r>
              <a:rPr lang="ja-JP" altLang="en-US" dirty="0"/>
              <a:t>パターンから選べます。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7205" y="2464514"/>
            <a:ext cx="3985200" cy="2084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45BFC8F9-BF7E-41FC-95EC-51FD15746C0B}"/>
              </a:ext>
            </a:extLst>
          </p:cNvPr>
          <p:cNvSpPr txBox="1"/>
          <p:nvPr/>
        </p:nvSpPr>
        <p:spPr>
          <a:xfrm>
            <a:off x="6867205" y="5067895"/>
            <a:ext cx="3985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会社情報を表示するブロックです。</a:t>
            </a:r>
            <a:endParaRPr lang="en-US" altLang="ja-JP" dirty="0"/>
          </a:p>
          <a:p>
            <a:r>
              <a:rPr lang="ja-JP" altLang="en-US" dirty="0"/>
              <a:t>背景色と文字色を変更できます。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9D40BE9A-379E-D0DC-4B61-2E3826516F80}"/>
              </a:ext>
            </a:extLst>
          </p:cNvPr>
          <p:cNvSpPr/>
          <p:nvPr/>
        </p:nvSpPr>
        <p:spPr>
          <a:xfrm>
            <a:off x="6862453" y="1654909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F988A575-F1CF-6B57-88C2-CD78CFC5DBAE}"/>
              </a:ext>
            </a:extLst>
          </p:cNvPr>
          <p:cNvSpPr txBox="1">
            <a:spLocks/>
          </p:cNvSpPr>
          <p:nvPr/>
        </p:nvSpPr>
        <p:spPr>
          <a:xfrm>
            <a:off x="6862217" y="1727656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会社情報ブロック</a:t>
            </a:r>
          </a:p>
        </p:txBody>
      </p:sp>
    </p:spTree>
    <p:extLst>
      <p:ext uri="{BB962C8B-B14F-4D97-AF65-F5344CB8AC3E}">
        <p14:creationId xmlns:p14="http://schemas.microsoft.com/office/powerpoint/2010/main" val="12808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2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355" y="2456811"/>
            <a:ext cx="2637286" cy="2217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CA33A3-AE03-2509-8A79-4DD4CC51CB79}"/>
              </a:ext>
            </a:extLst>
          </p:cNvPr>
          <p:cNvSpPr txBox="1"/>
          <p:nvPr/>
        </p:nvSpPr>
        <p:spPr>
          <a:xfrm>
            <a:off x="1204795" y="5025788"/>
            <a:ext cx="4768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SNS</a:t>
            </a:r>
            <a:r>
              <a:rPr lang="ja-JP" altLang="en-US" dirty="0"/>
              <a:t>やリンクを表示するブロックです。</a:t>
            </a:r>
            <a:endParaRPr lang="en-US" altLang="ja-JP" dirty="0"/>
          </a:p>
          <a:p>
            <a:r>
              <a:rPr lang="ja-JP" altLang="en-US" dirty="0"/>
              <a:t>アイコンタイプ、ボタンタイプ、ピルタイプの</a:t>
            </a:r>
            <a:r>
              <a:rPr lang="en-US" altLang="ja-JP" dirty="0"/>
              <a:t>3</a:t>
            </a:r>
            <a:r>
              <a:rPr lang="ja-JP" altLang="en-US" dirty="0"/>
              <a:t>パターンから表示方法を選択できます。</a:t>
            </a:r>
            <a:endParaRPr lang="en-US" altLang="ja-JP" dirty="0"/>
          </a:p>
          <a:p>
            <a:r>
              <a:rPr lang="ja-JP" altLang="en-US" dirty="0"/>
              <a:t>カラー変更も可能です。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956" y="2456811"/>
            <a:ext cx="3853013" cy="2283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45BFC8F9-BF7E-41FC-95EC-51FD15746C0B}"/>
              </a:ext>
            </a:extLst>
          </p:cNvPr>
          <p:cNvSpPr txBox="1"/>
          <p:nvPr/>
        </p:nvSpPr>
        <p:spPr>
          <a:xfrm>
            <a:off x="6930021" y="5025788"/>
            <a:ext cx="4567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ワイド写真を表示するブロックです。</a:t>
            </a:r>
            <a:endParaRPr lang="en-US" altLang="ja-JP" dirty="0"/>
          </a:p>
          <a:p>
            <a:r>
              <a:rPr lang="ja-JP" altLang="en-US" dirty="0"/>
              <a:t>写真をトリミングして表示できます。</a:t>
            </a:r>
            <a:endParaRPr lang="en-US" altLang="ja-JP" dirty="0"/>
          </a:p>
          <a:p>
            <a:r>
              <a:rPr lang="ja-JP" altLang="en-US" dirty="0"/>
              <a:t>タイトルも設定可能です。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CFEA8DC9-43FE-5346-7532-F7DF2CB49160}"/>
              </a:ext>
            </a:extLst>
          </p:cNvPr>
          <p:cNvSpPr/>
          <p:nvPr/>
        </p:nvSpPr>
        <p:spPr>
          <a:xfrm>
            <a:off x="1273987" y="1660220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3C5497A1-84A5-137B-6DE2-6454FB33B710}"/>
              </a:ext>
            </a:extLst>
          </p:cNvPr>
          <p:cNvSpPr txBox="1">
            <a:spLocks/>
          </p:cNvSpPr>
          <p:nvPr/>
        </p:nvSpPr>
        <p:spPr>
          <a:xfrm>
            <a:off x="1273751" y="1732967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リンクボタンブロック</a:t>
            </a:r>
          </a:p>
          <a:p>
            <a:pPr algn="ctr"/>
            <a:endParaRPr lang="ja-JP" altLang="en-US" sz="24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3B485E41-032D-3252-9E82-ACA463619005}"/>
              </a:ext>
            </a:extLst>
          </p:cNvPr>
          <p:cNvSpPr/>
          <p:nvPr/>
        </p:nvSpPr>
        <p:spPr>
          <a:xfrm>
            <a:off x="6834754" y="1657134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66302EB6-157D-7B44-0CCA-3D251935A70C}"/>
              </a:ext>
            </a:extLst>
          </p:cNvPr>
          <p:cNvSpPr txBox="1">
            <a:spLocks/>
          </p:cNvSpPr>
          <p:nvPr/>
        </p:nvSpPr>
        <p:spPr>
          <a:xfrm>
            <a:off x="6834518" y="1739844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ワイド写真ブロック</a:t>
            </a:r>
          </a:p>
          <a:p>
            <a:pPr algn="ctr"/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75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3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683" y="2476279"/>
            <a:ext cx="3929058" cy="2273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CA33A3-AE03-2509-8A79-4DD4CC51CB79}"/>
              </a:ext>
            </a:extLst>
          </p:cNvPr>
          <p:cNvSpPr txBox="1"/>
          <p:nvPr/>
        </p:nvSpPr>
        <p:spPr>
          <a:xfrm>
            <a:off x="1266039" y="5242392"/>
            <a:ext cx="4417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5MB</a:t>
            </a:r>
            <a:r>
              <a:rPr lang="ja-JP" altLang="en-US" dirty="0"/>
              <a:t>以下のビデオファイル（</a:t>
            </a:r>
            <a:r>
              <a:rPr lang="en-US" altLang="ja-JP" dirty="0"/>
              <a:t>mp4</a:t>
            </a:r>
            <a:r>
              <a:rPr lang="ja-JP" altLang="en-US" dirty="0"/>
              <a:t>形式）再生ブロックです。</a:t>
            </a:r>
            <a:endParaRPr lang="en-US" altLang="ja-JP" dirty="0"/>
          </a:p>
          <a:p>
            <a:r>
              <a:rPr lang="ja-JP" altLang="en-US" dirty="0"/>
              <a:t>タイトルも設定できます。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662" y="2480705"/>
            <a:ext cx="3785915" cy="2485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45BFC8F9-BF7E-41FC-95EC-51FD15746C0B}"/>
              </a:ext>
            </a:extLst>
          </p:cNvPr>
          <p:cNvSpPr txBox="1"/>
          <p:nvPr/>
        </p:nvSpPr>
        <p:spPr>
          <a:xfrm>
            <a:off x="6741369" y="5234003"/>
            <a:ext cx="4608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メッセージを表示するブロックです。</a:t>
            </a:r>
            <a:endParaRPr lang="en-US" altLang="ja-JP" dirty="0"/>
          </a:p>
          <a:p>
            <a:r>
              <a:rPr lang="ja-JP" altLang="en-US" dirty="0"/>
              <a:t>自己紹介や製品紹介などをテキストで表示します。</a:t>
            </a:r>
            <a:endParaRPr lang="en-US" altLang="ja-JP" dirty="0"/>
          </a:p>
          <a:p>
            <a:r>
              <a:rPr lang="ja-JP" altLang="en-US" dirty="0"/>
              <a:t>タイトルも設定できます。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FB4CB2A8-5BE4-303B-B802-575F52C5C772}"/>
              </a:ext>
            </a:extLst>
          </p:cNvPr>
          <p:cNvSpPr/>
          <p:nvPr/>
        </p:nvSpPr>
        <p:spPr>
          <a:xfrm>
            <a:off x="1282376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5AEC4CE7-E43A-C7FD-87E3-CBC4B5B9E6FC}"/>
              </a:ext>
            </a:extLst>
          </p:cNvPr>
          <p:cNvSpPr txBox="1">
            <a:spLocks/>
          </p:cNvSpPr>
          <p:nvPr/>
        </p:nvSpPr>
        <p:spPr>
          <a:xfrm>
            <a:off x="1282140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ビデオブロック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F463CCE1-19CB-C37E-64DF-3C25CE96A915}"/>
              </a:ext>
            </a:extLst>
          </p:cNvPr>
          <p:cNvSpPr/>
          <p:nvPr/>
        </p:nvSpPr>
        <p:spPr>
          <a:xfrm>
            <a:off x="6824184" y="1668609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xmlns="" id="{A4160693-8648-2461-9A40-3DD28CAD2F99}"/>
              </a:ext>
            </a:extLst>
          </p:cNvPr>
          <p:cNvSpPr txBox="1">
            <a:spLocks/>
          </p:cNvSpPr>
          <p:nvPr/>
        </p:nvSpPr>
        <p:spPr>
          <a:xfrm>
            <a:off x="6823948" y="1741356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メッセージブロック</a:t>
            </a:r>
          </a:p>
          <a:p>
            <a:pPr algn="ctr"/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03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4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984" y="2910283"/>
            <a:ext cx="3985009" cy="1055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CA33A3-AE03-2509-8A79-4DD4CC51CB79}"/>
              </a:ext>
            </a:extLst>
          </p:cNvPr>
          <p:cNvSpPr txBox="1"/>
          <p:nvPr/>
        </p:nvSpPr>
        <p:spPr>
          <a:xfrm>
            <a:off x="1307984" y="4771159"/>
            <a:ext cx="3985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スマホの電話帳に情報を保存するためのデータをダウンロードできるボタンのブロックです。</a:t>
            </a:r>
            <a:endParaRPr lang="en-US" altLang="ja-JP" dirty="0"/>
          </a:p>
          <a:p>
            <a:r>
              <a:rPr lang="ja-JP" altLang="en-US" dirty="0"/>
              <a:t>表示・非表示の切り替えが可能です。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416" y="2937678"/>
            <a:ext cx="3974743" cy="982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45BFC8F9-BF7E-41FC-95EC-51FD15746C0B}"/>
              </a:ext>
            </a:extLst>
          </p:cNvPr>
          <p:cNvSpPr txBox="1"/>
          <p:nvPr/>
        </p:nvSpPr>
        <p:spPr>
          <a:xfrm>
            <a:off x="6865646" y="4771159"/>
            <a:ext cx="3985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ページを閲覧していただいた方から空メールをもらい、ページ情報をメールで送信する機能です。</a:t>
            </a:r>
          </a:p>
          <a:p>
            <a:r>
              <a:rPr lang="ja-JP" altLang="en-US" dirty="0"/>
              <a:t>表示・非表示の切り替えが可能です。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962EE3B-DB33-6E1B-E841-60223F9F69D3}"/>
              </a:ext>
            </a:extLst>
          </p:cNvPr>
          <p:cNvSpPr/>
          <p:nvPr/>
        </p:nvSpPr>
        <p:spPr>
          <a:xfrm>
            <a:off x="1273987" y="1676998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2EB1C253-5B7E-3F06-83C1-EC10092FA5BA}"/>
              </a:ext>
            </a:extLst>
          </p:cNvPr>
          <p:cNvSpPr txBox="1">
            <a:spLocks/>
          </p:cNvSpPr>
          <p:nvPr/>
        </p:nvSpPr>
        <p:spPr>
          <a:xfrm>
            <a:off x="1273751" y="1749745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電話帳へ登録 ボタン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98D58D2F-6736-7747-AA11-928E40FEF335}"/>
              </a:ext>
            </a:extLst>
          </p:cNvPr>
          <p:cNvSpPr/>
          <p:nvPr/>
        </p:nvSpPr>
        <p:spPr>
          <a:xfrm>
            <a:off x="6839387" y="1660220"/>
            <a:ext cx="3984771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xmlns="" id="{07F1F9D2-547D-853E-DD7C-96B4592CC0AC}"/>
              </a:ext>
            </a:extLst>
          </p:cNvPr>
          <p:cNvSpPr txBox="1">
            <a:spLocks/>
          </p:cNvSpPr>
          <p:nvPr/>
        </p:nvSpPr>
        <p:spPr>
          <a:xfrm>
            <a:off x="6839151" y="1732967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メール交換 ボタン</a:t>
            </a:r>
          </a:p>
        </p:txBody>
      </p:sp>
    </p:spTree>
    <p:extLst>
      <p:ext uri="{BB962C8B-B14F-4D97-AF65-F5344CB8AC3E}">
        <p14:creationId xmlns:p14="http://schemas.microsoft.com/office/powerpoint/2010/main" val="79838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3DB6981E-A9DE-7F8D-27FA-B6261F54F780}"/>
              </a:ext>
            </a:extLst>
          </p:cNvPr>
          <p:cNvSpPr/>
          <p:nvPr/>
        </p:nvSpPr>
        <p:spPr>
          <a:xfrm>
            <a:off x="6480917" y="1635053"/>
            <a:ext cx="3984771" cy="742216"/>
          </a:xfrm>
          <a:prstGeom prst="roundRect">
            <a:avLst/>
          </a:prstGeom>
          <a:solidFill>
            <a:srgbClr val="008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00C2EA0-4B0E-A84B-016A-AC99B68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93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Web</a:t>
            </a:r>
            <a:r>
              <a:rPr kumimoji="1" lang="ja-JP" altLang="en-US" sz="3600" b="1" dirty="0">
                <a:solidFill>
                  <a:srgbClr val="0089E2"/>
                </a:solidFill>
                <a:latin typeface="+mn-ea"/>
                <a:ea typeface="+mn-ea"/>
              </a:rPr>
              <a:t>ページカスタマイズ機能詳細 </a:t>
            </a:r>
            <a:r>
              <a:rPr kumimoji="1" lang="en-US" altLang="ja-JP" sz="3600" b="1" dirty="0">
                <a:solidFill>
                  <a:srgbClr val="0089E2"/>
                </a:solidFill>
                <a:latin typeface="+mn-ea"/>
                <a:ea typeface="+mn-ea"/>
              </a:rPr>
              <a:t>5</a:t>
            </a:r>
            <a:endParaRPr kumimoji="1" lang="ja-JP" altLang="en-US" sz="3600" b="1" dirty="0">
              <a:solidFill>
                <a:srgbClr val="0089E2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C702B67-807D-3127-86D7-F713E0241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81" y="1983160"/>
            <a:ext cx="3985007" cy="513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600" b="1" dirty="0">
                <a:solidFill>
                  <a:schemeClr val="bg1"/>
                </a:solidFill>
              </a:rPr>
              <a:t>テキストコンテンツページ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24C9040E-EC2A-FB1A-9AE4-5E692AD3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027" y="2469663"/>
            <a:ext cx="3753926" cy="1918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CA33A3-AE03-2509-8A79-4DD4CC51CB79}"/>
              </a:ext>
            </a:extLst>
          </p:cNvPr>
          <p:cNvSpPr txBox="1"/>
          <p:nvPr/>
        </p:nvSpPr>
        <p:spPr>
          <a:xfrm>
            <a:off x="929061" y="4645564"/>
            <a:ext cx="47670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サブページへのリンクボタンのブロックです。サブページは「マイコンテンツ」（写真とコメント） 「マイアルバム」（写真集）「マイビデオ」（</a:t>
            </a:r>
            <a:r>
              <a:rPr lang="en-US" altLang="ja-JP" dirty="0"/>
              <a:t>YouTube</a:t>
            </a:r>
            <a:r>
              <a:rPr lang="ja-JP" altLang="en-US" dirty="0"/>
              <a:t>リンク）の</a:t>
            </a:r>
            <a:r>
              <a:rPr lang="en-US" altLang="ja-JP" dirty="0"/>
              <a:t>3</a:t>
            </a:r>
            <a:r>
              <a:rPr lang="ja-JP" altLang="en-US" dirty="0"/>
              <a:t>つ準備されています。</a:t>
            </a:r>
            <a:endParaRPr lang="en-US" altLang="ja-JP" dirty="0"/>
          </a:p>
          <a:p>
            <a:r>
              <a:rPr lang="ja-JP" altLang="en-US" dirty="0"/>
              <a:t>ボタンタイトルとボタンカラーは変更可能です。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A90D710-8026-BD89-1EED-E2009B8FF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048" y="2607622"/>
            <a:ext cx="1285876" cy="3695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F9A2B27-1A1C-D0F2-50F9-3536A6E0B151}"/>
              </a:ext>
            </a:extLst>
          </p:cNvPr>
          <p:cNvSpPr txBox="1"/>
          <p:nvPr/>
        </p:nvSpPr>
        <p:spPr>
          <a:xfrm>
            <a:off x="8631351" y="3054755"/>
            <a:ext cx="26714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写真入りコンテンツを表示できるサブページです。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新商品紹介やおトクなクーポンコード画像を表示させるなど、アイディア次第で様々なコンテンツが作成できます。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C419726A-01B7-EAB1-3D5F-4FCB4AA37B74}"/>
              </a:ext>
            </a:extLst>
          </p:cNvPr>
          <p:cNvSpPr/>
          <p:nvPr/>
        </p:nvSpPr>
        <p:spPr>
          <a:xfrm>
            <a:off x="1125127" y="1635053"/>
            <a:ext cx="4318718" cy="513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8CAD0BC1-74EF-3B85-8B1D-2D291B2876CA}"/>
              </a:ext>
            </a:extLst>
          </p:cNvPr>
          <p:cNvSpPr txBox="1">
            <a:spLocks/>
          </p:cNvSpPr>
          <p:nvPr/>
        </p:nvSpPr>
        <p:spPr>
          <a:xfrm>
            <a:off x="1124890" y="1732967"/>
            <a:ext cx="4318975" cy="513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/>
              <a:t>サブページリンクボタンブロック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xmlns="" id="{28DCBFDE-5368-4D87-8C61-67F303071D3D}"/>
              </a:ext>
            </a:extLst>
          </p:cNvPr>
          <p:cNvSpPr txBox="1">
            <a:spLocks/>
          </p:cNvSpPr>
          <p:nvPr/>
        </p:nvSpPr>
        <p:spPr>
          <a:xfrm>
            <a:off x="6480681" y="1732967"/>
            <a:ext cx="3985008" cy="51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サブページ①</a:t>
            </a:r>
          </a:p>
        </p:txBody>
      </p:sp>
    </p:spTree>
    <p:extLst>
      <p:ext uri="{BB962C8B-B14F-4D97-AF65-F5344CB8AC3E}">
        <p14:creationId xmlns:p14="http://schemas.microsoft.com/office/powerpoint/2010/main" val="303050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820</Words>
  <Application>Microsoft Office PowerPoint</Application>
  <PresentationFormat>ワイド画面</PresentationFormat>
  <Paragraphs>154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Nearby　NFCカードシステムプラットホーム</vt:lpstr>
      <vt:lpstr>NFCカードシステム　概要</vt:lpstr>
      <vt:lpstr>NFCカードシステム　特長</vt:lpstr>
      <vt:lpstr>カード所有者 Webページカスタマイズ機能</vt:lpstr>
      <vt:lpstr>Webページカスタマイズ機能詳細 1</vt:lpstr>
      <vt:lpstr>Webページカスタマイズ機能詳細 2</vt:lpstr>
      <vt:lpstr>Webページカスタマイズ機能詳細 3</vt:lpstr>
      <vt:lpstr>Webページカスタマイズ機能詳細 4</vt:lpstr>
      <vt:lpstr>Webページカスタマイズ機能詳細 5</vt:lpstr>
      <vt:lpstr>Webページカスタマイズ機能詳細 6</vt:lpstr>
      <vt:lpstr>Webページカスタマイズ機能詳細 7</vt:lpstr>
      <vt:lpstr>Webページカスタマイズ機能詳細 8</vt:lpstr>
      <vt:lpstr>カード所有者 マイページ管理機能</vt:lpstr>
      <vt:lpstr>システム管理者機能</vt:lpstr>
      <vt:lpstr>オプション機能</vt:lpstr>
      <vt:lpstr>システム導入の流れ</vt:lpstr>
      <vt:lpstr>システムプラットホーム運用費用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nearby NFCカードシステム プラットホーム</dc:title>
  <dc:creator>HIROSHI SATO</dc:creator>
  <cp:lastModifiedBy>Kaya</cp:lastModifiedBy>
  <cp:revision>55</cp:revision>
  <dcterms:created xsi:type="dcterms:W3CDTF">2023-09-27T02:47:08Z</dcterms:created>
  <dcterms:modified xsi:type="dcterms:W3CDTF">2023-10-24T03:16:22Z</dcterms:modified>
</cp:coreProperties>
</file>