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5" r:id="rId3"/>
    <p:sldId id="276" r:id="rId4"/>
    <p:sldId id="269" r:id="rId5"/>
    <p:sldId id="264" r:id="rId6"/>
    <p:sldId id="277" r:id="rId7"/>
    <p:sldId id="278" r:id="rId8"/>
    <p:sldId id="286" r:id="rId9"/>
    <p:sldId id="270" r:id="rId10"/>
    <p:sldId id="258" r:id="rId11"/>
    <p:sldId id="281" r:id="rId12"/>
    <p:sldId id="261" r:id="rId13"/>
    <p:sldId id="287" r:id="rId14"/>
    <p:sldId id="288" r:id="rId15"/>
    <p:sldId id="283" r:id="rId16"/>
    <p:sldId id="282" r:id="rId17"/>
    <p:sldId id="289" r:id="rId18"/>
    <p:sldId id="285" r:id="rId19"/>
    <p:sldId id="271" r:id="rId20"/>
    <p:sldId id="290" r:id="rId21"/>
  </p:sldIdLst>
  <p:sldSz cx="9906000" cy="6858000" type="A4"/>
  <p:notesSz cx="6858000" cy="9144000"/>
  <p:defaultTextStyle>
    <a:defPPr>
      <a:defRPr lang="ja-JP"/>
    </a:defPPr>
    <a:lvl1pPr marL="0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1pPr>
    <a:lvl2pPr marL="419938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2pPr>
    <a:lvl3pPr marL="839876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3pPr>
    <a:lvl4pPr marL="1259815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4pPr>
    <a:lvl5pPr marL="1679753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5pPr>
    <a:lvl6pPr marL="2099691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839876" rtl="0" eaLnBrk="1" latinLnBrk="0" hangingPunct="1">
      <a:defRPr kumimoji="1" sz="16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D7EFF5"/>
    <a:srgbClr val="CDCDCD"/>
    <a:srgbClr val="9FC20A"/>
    <a:srgbClr val="F5F5F5"/>
    <a:srgbClr val="FFF8E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83986" autoAdjust="0"/>
  </p:normalViewPr>
  <p:slideViewPr>
    <p:cSldViewPr snapToGrid="0">
      <p:cViewPr varScale="1">
        <p:scale>
          <a:sx n="80" d="100"/>
          <a:sy n="80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B340-16FB-4AE5-A64A-62DE36FC35DC}" type="datetimeFigureOut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840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8B753-8845-47EA-AD0B-FE11A7025689}" type="datetimeFigureOut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66234-6AB9-43B1-B068-A027E7CBEC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779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1pPr>
    <a:lvl2pPr marL="419938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2pPr>
    <a:lvl3pPr marL="839876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3pPr>
    <a:lvl4pPr marL="1259815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4pPr>
    <a:lvl5pPr marL="1679753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5pPr>
    <a:lvl6pPr marL="2099691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839876" rtl="0" eaLnBrk="1" latinLnBrk="0" hangingPunct="1">
      <a:defRPr kumimoji="1" sz="11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938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07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204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565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070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23525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253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7125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2486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294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794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1970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619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981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799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C66234-6AB9-43B1-B068-A027E7CBEC0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21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/>
          <a:stretch/>
        </p:blipFill>
        <p:spPr>
          <a:xfrm>
            <a:off x="0" y="-18015"/>
            <a:ext cx="10134600" cy="6894030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0" y="-18015"/>
            <a:ext cx="10134600" cy="6894030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59D4CC42-092C-49B4-9DAA-F5F76BB7C629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Kenbisha Co.,Ltd. All Rights Reserved.</a:t>
            </a:r>
            <a:endParaRPr lang="ja-JP" alt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352550" y="1434451"/>
            <a:ext cx="7429500" cy="398909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25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2550" y="2057399"/>
            <a:ext cx="7429500" cy="1452563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00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84667" y="84666"/>
            <a:ext cx="9728200" cy="6697134"/>
          </a:xfrm>
          <a:prstGeom prst="rect">
            <a:avLst/>
          </a:prstGeom>
          <a:noFill/>
          <a:ln w="190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7A0CC9B3-06E3-4138-A7BA-76EB234AD019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730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587899"/>
            <a:ext cx="9906000" cy="3031066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5ED4AF8-0D17-42D9-AB27-DA4E3CABF094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667" y="84666"/>
            <a:ext cx="9728200" cy="6697134"/>
          </a:xfrm>
          <a:prstGeom prst="rect">
            <a:avLst/>
          </a:prstGeom>
          <a:noFill/>
          <a:ln w="190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735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5ED4AF8-0D17-42D9-AB27-DA4E3CABF094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667" y="84666"/>
            <a:ext cx="9728200" cy="6697134"/>
          </a:xfrm>
          <a:prstGeom prst="rect">
            <a:avLst/>
          </a:prstGeom>
          <a:noFill/>
          <a:ln w="190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45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5ED4AF8-0D17-42D9-AB27-DA4E3CABF094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667" y="84666"/>
            <a:ext cx="9728200" cy="6697134"/>
          </a:xfrm>
          <a:prstGeom prst="rect">
            <a:avLst/>
          </a:prstGeom>
          <a:noFill/>
          <a:ln w="190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737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5ED4AF8-0D17-42D9-AB27-DA4E3CABF094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667" y="84666"/>
            <a:ext cx="9728200" cy="6697134"/>
          </a:xfrm>
          <a:prstGeom prst="rect">
            <a:avLst/>
          </a:prstGeom>
          <a:noFill/>
          <a:ln w="1905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255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B2DA84FC-D886-4BCF-BE1F-F221C9435EE6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-9301162" y="1762125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-7081759" y="1762125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4862356" y="1762125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-2642953" y="1762125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-9301162" y="2751361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-7081759" y="2751361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-4862356" y="2751361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-2642953" y="2751361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-9301162" y="3740598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-7081759" y="3740598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-4862356" y="3740598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-2642953" y="3740598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-9301162" y="4729834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-7081759" y="4729834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-4862356" y="4729834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2642953" y="4729834"/>
            <a:ext cx="2076216" cy="870866"/>
          </a:xfrm>
          <a:prstGeom prst="rect">
            <a:avLst/>
          </a:prstGeom>
          <a:solidFill>
            <a:schemeClr val="bg2">
              <a:alpha val="91000"/>
            </a:schemeClr>
          </a:solidFill>
          <a:ln>
            <a:solidFill>
              <a:schemeClr val="accent1">
                <a:shade val="50000"/>
                <a:alpha val="1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7384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190171"/>
            <a:ext cx="9906000" cy="56678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9906000" cy="1393371"/>
          </a:xfrm>
          <a:prstGeom prst="rect">
            <a:avLst/>
          </a:prstGeom>
          <a:solidFill>
            <a:srgbClr val="002060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283874"/>
            <a:ext cx="8543925" cy="1061031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5ED4AF8-0D17-42D9-AB27-DA4E3CABF094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4987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190171"/>
            <a:ext cx="9906000" cy="5667829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0" y="0"/>
            <a:ext cx="9906000" cy="1393371"/>
          </a:xfrm>
          <a:prstGeom prst="rect">
            <a:avLst/>
          </a:prstGeom>
          <a:solidFill>
            <a:srgbClr val="002060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283874"/>
            <a:ext cx="8543925" cy="1061031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5ED4AF8-0D17-42D9-AB27-DA4E3CABF094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角丸四角形 2"/>
          <p:cNvSpPr/>
          <p:nvPr userDrawn="1"/>
        </p:nvSpPr>
        <p:spPr>
          <a:xfrm>
            <a:off x="787401" y="1677245"/>
            <a:ext cx="8331200" cy="4590206"/>
          </a:xfrm>
          <a:prstGeom prst="roundRect">
            <a:avLst>
              <a:gd name="adj" fmla="val 2693"/>
            </a:avLst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440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95ED4AF8-0D17-42D9-AB27-DA4E3CABF094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4667" y="84666"/>
            <a:ext cx="9728200" cy="6697134"/>
          </a:xfrm>
          <a:prstGeom prst="rect">
            <a:avLst/>
          </a:prstGeom>
          <a:noFill/>
          <a:ln w="1905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061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38D3ABAE-99BB-41E7-8DEA-C605D14B85B5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103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19493"/>
          <a:stretch/>
        </p:blipFill>
        <p:spPr>
          <a:xfrm>
            <a:off x="0" y="436033"/>
            <a:ext cx="9906000" cy="13335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0" y="436033"/>
            <a:ext cx="9906000" cy="13335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617405"/>
            <a:ext cx="7620000" cy="1018778"/>
          </a:xfrm>
        </p:spPr>
        <p:txBody>
          <a:bodyPr>
            <a:norm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675879" y="1938205"/>
            <a:ext cx="8543925" cy="22697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476177" y="4870456"/>
            <a:ext cx="3190677" cy="10562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75880" y="4870456"/>
            <a:ext cx="707266" cy="1056215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1600" b="1" i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03</a:t>
            </a:r>
            <a:endParaRPr lang="ja-JP" alt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5"/>
          </p:nvPr>
        </p:nvSpPr>
        <p:spPr>
          <a:xfrm>
            <a:off x="6029127" y="4870456"/>
            <a:ext cx="3190677" cy="10562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5228830" y="4870456"/>
            <a:ext cx="707266" cy="1056215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1600" b="1" i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03</a:t>
            </a:r>
            <a:endParaRPr lang="ja-JP" altLang="en-US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359736" y="4471862"/>
            <a:ext cx="1075863" cy="38801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i="1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dirty="0"/>
              <a:t>INDEX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5209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9" y="-17445"/>
            <a:ext cx="10334167" cy="6892890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-214084" y="-17445"/>
            <a:ext cx="10334167" cy="689289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7" name="직사각형 1">
            <a:extLst>
              <a:ext uri="{FF2B5EF4-FFF2-40B4-BE49-F238E27FC236}">
                <a16:creationId xmlns:a16="http://schemas.microsoft.com/office/drawing/2014/main" xmlns="" id="{C9967D65-E830-493F-9D2A-BA47294DF3C8}"/>
              </a:ext>
            </a:extLst>
          </p:cNvPr>
          <p:cNvSpPr/>
          <p:nvPr userDrawn="1"/>
        </p:nvSpPr>
        <p:spPr>
          <a:xfrm>
            <a:off x="348343" y="566057"/>
            <a:ext cx="9209314" cy="5725886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ko-KR" altLang="en-US" sz="1463" dirty="0">
              <a:solidFill>
                <a:prstClr val="white"/>
              </a:solidFill>
              <a:latin typeface="A-OTF 新丸ゴ Pro R" panose="020F0400000000000000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Kenbisha Co.,Ltd. All Rights Reserved.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4FBAF-7A74-4F4B-9EB3-ED68C288BD2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6298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351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199" y="-3037"/>
            <a:ext cx="10334167" cy="6864073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-203199" y="-17445"/>
            <a:ext cx="10334167" cy="689289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Kenbisha Co.,Ltd. All Rights Reserved.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54FBAF-7A74-4F4B-9EB3-ED68C288BD27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4866552"/>
            <a:ext cx="9893002" cy="660400"/>
          </a:xfr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5564610"/>
            <a:ext cx="9893002" cy="7156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3695700" y="4203750"/>
            <a:ext cx="2501602" cy="497401"/>
          </a:xfrm>
          <a:solidFill>
            <a:srgbClr val="F5F5F5">
              <a:alpha val="80000"/>
            </a:srgb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dirty="0"/>
              <a:t>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08689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0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784759"/>
            <a:ext cx="5943600" cy="412223"/>
          </a:xfrm>
        </p:spPr>
        <p:txBody>
          <a:bodyPr anchor="t">
            <a:normAutofit/>
          </a:bodyPr>
          <a:lstStyle>
            <a:lvl1pPr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3545714" y="2155830"/>
            <a:ext cx="2617249" cy="86412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79918" y="4824762"/>
            <a:ext cx="8545045" cy="1059309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6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3545714" y="1563691"/>
            <a:ext cx="2617249" cy="515408"/>
          </a:xfrm>
        </p:spPr>
        <p:txBody>
          <a:bodyPr anchor="ctr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25205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784759"/>
            <a:ext cx="5943600" cy="412223"/>
          </a:xfrm>
        </p:spPr>
        <p:txBody>
          <a:bodyPr anchor="t">
            <a:normAutofit/>
          </a:bodyPr>
          <a:lstStyle>
            <a:lvl1pPr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959899" y="2155830"/>
            <a:ext cx="2617249" cy="86412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994500" y="2155830"/>
            <a:ext cx="2630138" cy="86412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7"/>
          </p:nvPr>
        </p:nvSpPr>
        <p:spPr>
          <a:xfrm>
            <a:off x="959899" y="3764496"/>
            <a:ext cx="2617249" cy="86412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994500" y="3764496"/>
            <a:ext cx="2630138" cy="864128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679918" y="4824762"/>
            <a:ext cx="8545045" cy="1059309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3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712482" y="1688047"/>
            <a:ext cx="199030" cy="200022"/>
            <a:chOff x="313447" y="2505604"/>
            <a:chExt cx="248528" cy="249767"/>
          </a:xfrm>
        </p:grpSpPr>
        <p:sp>
          <p:nvSpPr>
            <p:cNvPr id="15" name="正方形/長方形 14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1" name="グループ化 20"/>
          <p:cNvGrpSpPr/>
          <p:nvPr userDrawn="1"/>
        </p:nvGrpSpPr>
        <p:grpSpPr>
          <a:xfrm>
            <a:off x="3747255" y="1688047"/>
            <a:ext cx="199030" cy="200022"/>
            <a:chOff x="313447" y="2505604"/>
            <a:chExt cx="248528" cy="249767"/>
          </a:xfrm>
        </p:grpSpPr>
        <p:sp>
          <p:nvSpPr>
            <p:cNvPr id="22" name="正方形/長方形 21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 userDrawn="1"/>
        </p:nvGrpSpPr>
        <p:grpSpPr>
          <a:xfrm>
            <a:off x="712482" y="3297511"/>
            <a:ext cx="199030" cy="200022"/>
            <a:chOff x="313447" y="2505604"/>
            <a:chExt cx="248528" cy="249767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 userDrawn="1"/>
        </p:nvGrpSpPr>
        <p:grpSpPr>
          <a:xfrm>
            <a:off x="3747255" y="3297511"/>
            <a:ext cx="199030" cy="200022"/>
            <a:chOff x="313447" y="2505604"/>
            <a:chExt cx="248528" cy="249767"/>
          </a:xfrm>
        </p:grpSpPr>
        <p:sp>
          <p:nvSpPr>
            <p:cNvPr id="28" name="正方形/長方形 27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1" name="直線コネクタ 30"/>
          <p:cNvCxnSpPr/>
          <p:nvPr userDrawn="1"/>
        </p:nvCxnSpPr>
        <p:spPr>
          <a:xfrm>
            <a:off x="1049867" y="1994429"/>
            <a:ext cx="2527281" cy="0"/>
          </a:xfrm>
          <a:prstGeom prst="line">
            <a:avLst/>
          </a:prstGeom>
          <a:ln w="25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 userDrawn="1"/>
        </p:nvCxnSpPr>
        <p:spPr>
          <a:xfrm>
            <a:off x="1049867" y="3603095"/>
            <a:ext cx="2527281" cy="0"/>
          </a:xfrm>
          <a:prstGeom prst="line">
            <a:avLst/>
          </a:prstGeom>
          <a:ln w="25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959899" y="1563691"/>
            <a:ext cx="2617249" cy="515408"/>
          </a:xfrm>
        </p:spPr>
        <p:txBody>
          <a:bodyPr anchor="ctr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7" name="Text Placeholder 4"/>
          <p:cNvSpPr>
            <a:spLocks noGrp="1"/>
          </p:cNvSpPr>
          <p:nvPr userDrawn="1">
            <p:ph type="body" sz="quarter" idx="3"/>
          </p:nvPr>
        </p:nvSpPr>
        <p:spPr>
          <a:xfrm>
            <a:off x="3994500" y="1563691"/>
            <a:ext cx="2630138" cy="515408"/>
          </a:xfrm>
        </p:spPr>
        <p:txBody>
          <a:bodyPr anchor="ctr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8" name="Text Placeholder 2"/>
          <p:cNvSpPr>
            <a:spLocks noGrp="1"/>
          </p:cNvSpPr>
          <p:nvPr userDrawn="1">
            <p:ph type="body" idx="13"/>
          </p:nvPr>
        </p:nvSpPr>
        <p:spPr>
          <a:xfrm>
            <a:off x="959899" y="3172357"/>
            <a:ext cx="2617249" cy="515408"/>
          </a:xfrm>
        </p:spPr>
        <p:txBody>
          <a:bodyPr anchor="ctr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 userDrawn="1">
            <p:ph type="body" sz="quarter" idx="14"/>
          </p:nvPr>
        </p:nvSpPr>
        <p:spPr>
          <a:xfrm>
            <a:off x="3994500" y="3172357"/>
            <a:ext cx="2630138" cy="515408"/>
          </a:xfrm>
        </p:spPr>
        <p:txBody>
          <a:bodyPr anchor="ctr">
            <a:noAutofit/>
          </a:bodyPr>
          <a:lstStyle>
            <a:lvl1pPr marL="0" indent="0">
              <a:buNone/>
              <a:defRPr sz="1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4091068" y="1994429"/>
            <a:ext cx="2527281" cy="0"/>
          </a:xfrm>
          <a:prstGeom prst="line">
            <a:avLst/>
          </a:prstGeom>
          <a:ln w="25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>
            <a:off x="4091068" y="3603095"/>
            <a:ext cx="2527281" cy="0"/>
          </a:xfrm>
          <a:prstGeom prst="line">
            <a:avLst/>
          </a:prstGeom>
          <a:ln w="254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/>
          <a:lstStyle/>
          <a:p>
            <a:fld id="{C6952707-F31E-4599-B16C-21D04A9E0954}" type="datetime1">
              <a:rPr kumimoji="1" lang="ja-JP" altLang="en-US" smtClean="0"/>
              <a:t>2023/10/24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Kenbisha Co.,Ltd. All Rights Reserved.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644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/>
              <a:t>Kenbisha Co.,Ltd. All Rights Reserved.</a:t>
            </a:r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4FBAF-7A74-4F4B-9EB3-ED68C288BD27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866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7" r:id="rId5"/>
    <p:sldLayoutId id="2147483677" r:id="rId6"/>
    <p:sldLayoutId id="2147483678" r:id="rId7"/>
    <p:sldLayoutId id="2147483685" r:id="rId8"/>
    <p:sldLayoutId id="2147483679" r:id="rId9"/>
    <p:sldLayoutId id="2147483680" r:id="rId10"/>
    <p:sldLayoutId id="2147483691" r:id="rId11"/>
    <p:sldLayoutId id="2147483692" r:id="rId12"/>
    <p:sldLayoutId id="2147483688" r:id="rId13"/>
    <p:sldLayoutId id="2147483689" r:id="rId14"/>
    <p:sldLayoutId id="2147483681" r:id="rId15"/>
    <p:sldLayoutId id="2147483690" r:id="rId16"/>
    <p:sldLayoutId id="2147483686" r:id="rId17"/>
    <p:sldLayoutId id="2147483682" r:id="rId18"/>
    <p:sldLayoutId id="2147483683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arbycard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タッチ</a:t>
            </a:r>
            <a:r>
              <a:rPr lang="en-US" altLang="ja-JP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ja-JP" alt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秒 名刺交換</a:t>
            </a:r>
            <a:r>
              <a:rPr lang="en-US" altLang="ja-JP" sz="3200" dirty="0"/>
              <a:t/>
            </a:r>
            <a:br>
              <a:rPr lang="en-US" altLang="ja-JP" sz="3200" dirty="0"/>
            </a:br>
            <a:r>
              <a:rPr lang="en-US" altLang="ja-JP" sz="3200" b="1" dirty="0">
                <a:solidFill>
                  <a:srgbClr val="002060"/>
                </a:solidFill>
              </a:rPr>
              <a:t>NFC</a:t>
            </a:r>
            <a:r>
              <a:rPr lang="ja-JP" altLang="en-US" sz="3200" b="1" dirty="0">
                <a:solidFill>
                  <a:srgbClr val="002060"/>
                </a:solidFill>
              </a:rPr>
              <a:t>ニアバイカード</a:t>
            </a:r>
            <a:endParaRPr kumimoji="1" lang="ja-JP" alt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52550" y="3860800"/>
            <a:ext cx="7429500" cy="1397000"/>
          </a:xfrm>
        </p:spPr>
        <p:txBody>
          <a:bodyPr/>
          <a:lstStyle/>
          <a:p>
            <a:r>
              <a:rPr kumimoji="1" lang="en-US" altLang="ja-JP" dirty="0" smtClean="0"/>
              <a:t>Nearby</a:t>
            </a:r>
            <a:r>
              <a:rPr kumimoji="1" lang="ja-JP" altLang="en-US" dirty="0" smtClean="0"/>
              <a:t>株式会社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..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294967295"/>
          </p:nvPr>
        </p:nvSpPr>
        <p:spPr>
          <a:xfrm>
            <a:off x="6996113" y="6356352"/>
            <a:ext cx="2228850" cy="365125"/>
          </a:xfrm>
        </p:spPr>
        <p:txBody>
          <a:bodyPr/>
          <a:lstStyle/>
          <a:p>
            <a:fld id="{DD54FBAF-7A74-4F4B-9EB3-ED68C288BD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00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48" name="タイトル 10"/>
          <p:cNvSpPr txBox="1">
            <a:spLocks/>
          </p:cNvSpPr>
          <p:nvPr/>
        </p:nvSpPr>
        <p:spPr>
          <a:xfrm>
            <a:off x="666524" y="1125094"/>
            <a:ext cx="5943600" cy="4122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800" b="1" dirty="0"/>
              <a:t>紙名刺よりもスマート名刺が優れているポイント</a:t>
            </a:r>
          </a:p>
        </p:txBody>
      </p:sp>
      <p:sp>
        <p:nvSpPr>
          <p:cNvPr id="149" name="テキスト プレースホルダー 15"/>
          <p:cNvSpPr txBox="1">
            <a:spLocks/>
          </p:cNvSpPr>
          <p:nvPr/>
        </p:nvSpPr>
        <p:spPr>
          <a:xfrm>
            <a:off x="1004942" y="2107643"/>
            <a:ext cx="5248781" cy="3540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ja-JP" altLang="en-US" sz="1400" dirty="0"/>
              <a:t>衛生的かつ名刺よりも多くの情報を一括提供できる。</a:t>
            </a:r>
          </a:p>
        </p:txBody>
      </p:sp>
      <p:sp>
        <p:nvSpPr>
          <p:cNvPr id="150" name="テキスト プレースホルダー 11"/>
          <p:cNvSpPr txBox="1">
            <a:spLocks/>
          </p:cNvSpPr>
          <p:nvPr/>
        </p:nvSpPr>
        <p:spPr>
          <a:xfrm>
            <a:off x="1004942" y="1639329"/>
            <a:ext cx="2887407" cy="51540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b="1" dirty="0"/>
              <a:t>非接触＆多情報提供</a:t>
            </a:r>
          </a:p>
        </p:txBody>
      </p:sp>
      <p:grpSp>
        <p:nvGrpSpPr>
          <p:cNvPr id="151" name="グループ化 150"/>
          <p:cNvGrpSpPr/>
          <p:nvPr/>
        </p:nvGrpSpPr>
        <p:grpSpPr>
          <a:xfrm>
            <a:off x="757525" y="1763685"/>
            <a:ext cx="219574" cy="200022"/>
            <a:chOff x="313447" y="2505604"/>
            <a:chExt cx="248528" cy="249767"/>
          </a:xfrm>
        </p:grpSpPr>
        <p:sp>
          <p:nvSpPr>
            <p:cNvPr id="152" name="正方形/長方形 151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53" name="正方形/長方形 152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cxnSp>
        <p:nvCxnSpPr>
          <p:cNvPr id="154" name="直線コネクタ 153"/>
          <p:cNvCxnSpPr/>
          <p:nvPr/>
        </p:nvCxnSpPr>
        <p:spPr>
          <a:xfrm>
            <a:off x="1094910" y="2041492"/>
            <a:ext cx="1745706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グループ化 154"/>
          <p:cNvGrpSpPr/>
          <p:nvPr/>
        </p:nvGrpSpPr>
        <p:grpSpPr>
          <a:xfrm>
            <a:off x="769194" y="4486943"/>
            <a:ext cx="5763652" cy="1321392"/>
            <a:chOff x="-2487539" y="1144154"/>
            <a:chExt cx="6286011" cy="1441150"/>
          </a:xfrm>
        </p:grpSpPr>
        <p:grpSp>
          <p:nvGrpSpPr>
            <p:cNvPr id="156" name="グループ化 155"/>
            <p:cNvGrpSpPr/>
            <p:nvPr/>
          </p:nvGrpSpPr>
          <p:grpSpPr>
            <a:xfrm>
              <a:off x="-2487539" y="1144154"/>
              <a:ext cx="1980904" cy="1441150"/>
              <a:chOff x="-2487539" y="1144154"/>
              <a:chExt cx="1980904" cy="1441150"/>
            </a:xfrm>
          </p:grpSpPr>
          <p:sp>
            <p:nvSpPr>
              <p:cNvPr id="165" name="TextBox 3">
                <a:extLst>
                  <a:ext uri="{FF2B5EF4-FFF2-40B4-BE49-F238E27FC236}">
                    <a16:creationId xmlns:a16="http://schemas.microsoft.com/office/drawing/2014/main" xmlns="" id="{312618B2-3252-426E-A633-836DA0BB20AB}"/>
                  </a:ext>
                </a:extLst>
              </p:cNvPr>
              <p:cNvSpPr txBox="1"/>
              <p:nvPr/>
            </p:nvSpPr>
            <p:spPr>
              <a:xfrm>
                <a:off x="-2232415" y="1905900"/>
                <a:ext cx="1470655" cy="637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200" dirty="0">
                    <a:solidFill>
                      <a:srgbClr val="ECBA19"/>
                    </a:solidFill>
                    <a:latin typeface="+mn-ea"/>
                  </a:rPr>
                  <a:t>88.9</a:t>
                </a:r>
                <a:r>
                  <a:rPr lang="ja-JP" altLang="en-US" sz="2000" dirty="0">
                    <a:solidFill>
                      <a:srgbClr val="ECBA19"/>
                    </a:solidFill>
                    <a:latin typeface="+mn-ea"/>
                  </a:rPr>
                  <a:t>％</a:t>
                </a:r>
                <a:endParaRPr lang="ko-KR" altLang="en-US" sz="2000" dirty="0">
                  <a:solidFill>
                    <a:srgbClr val="ECBA19"/>
                  </a:solidFill>
                  <a:latin typeface="+mn-ea"/>
                </a:endParaRPr>
              </a:p>
            </p:txBody>
          </p:sp>
          <p:sp>
            <p:nvSpPr>
              <p:cNvPr id="166" name="角丸四角形 165"/>
              <p:cNvSpPr/>
              <p:nvPr/>
            </p:nvSpPr>
            <p:spPr>
              <a:xfrm>
                <a:off x="-2487539" y="1144154"/>
                <a:ext cx="1980904" cy="1441150"/>
              </a:xfrm>
              <a:prstGeom prst="round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  <p:sp>
            <p:nvSpPr>
              <p:cNvPr id="167" name="テキスト プレースホルダー 11"/>
              <p:cNvSpPr txBox="1">
                <a:spLocks/>
              </p:cNvSpPr>
              <p:nvPr/>
            </p:nvSpPr>
            <p:spPr>
              <a:xfrm>
                <a:off x="-2487539" y="1423667"/>
                <a:ext cx="1938572" cy="51540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13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50000"/>
                  </a:lnSpc>
                </a:pPr>
                <a:r>
                  <a:rPr lang="ja-JP" altLang="en-US" sz="1200" dirty="0"/>
                  <a:t>スマホ普及率</a:t>
                </a:r>
                <a:endParaRPr lang="en-US" altLang="ja-JP" sz="1200" dirty="0"/>
              </a:p>
              <a:p>
                <a:pPr algn="ctr">
                  <a:lnSpc>
                    <a:spcPct val="50000"/>
                  </a:lnSpc>
                </a:pPr>
                <a:r>
                  <a:rPr lang="ja-JP" altLang="en-US" sz="1200" dirty="0"/>
                  <a:t>（所有者の割合）</a:t>
                </a:r>
              </a:p>
            </p:txBody>
          </p:sp>
        </p:grpSp>
        <p:grpSp>
          <p:nvGrpSpPr>
            <p:cNvPr id="157" name="グループ化 156"/>
            <p:cNvGrpSpPr/>
            <p:nvPr/>
          </p:nvGrpSpPr>
          <p:grpSpPr>
            <a:xfrm>
              <a:off x="-337042" y="1144154"/>
              <a:ext cx="1980904" cy="1441150"/>
              <a:chOff x="-2487539" y="2713390"/>
              <a:chExt cx="1980904" cy="1441150"/>
            </a:xfrm>
          </p:grpSpPr>
          <p:sp>
            <p:nvSpPr>
              <p:cNvPr id="162" name="TextBox 3">
                <a:extLst>
                  <a:ext uri="{FF2B5EF4-FFF2-40B4-BE49-F238E27FC236}">
                    <a16:creationId xmlns:a16="http://schemas.microsoft.com/office/drawing/2014/main" xmlns="" id="{312618B2-3252-426E-A633-836DA0BB20AB}"/>
                  </a:ext>
                </a:extLst>
              </p:cNvPr>
              <p:cNvSpPr txBox="1"/>
              <p:nvPr/>
            </p:nvSpPr>
            <p:spPr>
              <a:xfrm>
                <a:off x="-2232415" y="3475136"/>
                <a:ext cx="1470655" cy="637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200" dirty="0">
                    <a:solidFill>
                      <a:srgbClr val="ECBA19"/>
                    </a:solidFill>
                    <a:latin typeface="+mn-ea"/>
                  </a:rPr>
                  <a:t>79.1</a:t>
                </a:r>
                <a:r>
                  <a:rPr lang="ja-JP" altLang="en-US" sz="2000" dirty="0">
                    <a:solidFill>
                      <a:srgbClr val="ECBA19"/>
                    </a:solidFill>
                    <a:latin typeface="+mn-ea"/>
                  </a:rPr>
                  <a:t>％</a:t>
                </a:r>
                <a:endParaRPr lang="ko-KR" altLang="en-US" sz="2000" dirty="0">
                  <a:solidFill>
                    <a:srgbClr val="ECBA19"/>
                  </a:solidFill>
                  <a:latin typeface="+mn-ea"/>
                </a:endParaRPr>
              </a:p>
            </p:txBody>
          </p:sp>
          <p:sp>
            <p:nvSpPr>
              <p:cNvPr id="163" name="角丸四角形 162"/>
              <p:cNvSpPr/>
              <p:nvPr/>
            </p:nvSpPr>
            <p:spPr>
              <a:xfrm>
                <a:off x="-2487539" y="2713390"/>
                <a:ext cx="1980904" cy="1441150"/>
              </a:xfrm>
              <a:prstGeom prst="round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  <p:sp>
            <p:nvSpPr>
              <p:cNvPr id="164" name="テキスト プレースホルダー 11"/>
              <p:cNvSpPr txBox="1">
                <a:spLocks/>
              </p:cNvSpPr>
              <p:nvPr/>
            </p:nvSpPr>
            <p:spPr>
              <a:xfrm>
                <a:off x="-2466373" y="2992903"/>
                <a:ext cx="1938572" cy="51540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13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50000"/>
                  </a:lnSpc>
                </a:pPr>
                <a:r>
                  <a:rPr lang="ja-JP" altLang="en-US" sz="1200" dirty="0"/>
                  <a:t>アプリ</a:t>
                </a:r>
                <a:r>
                  <a:rPr lang="en-US" altLang="ja-JP" sz="1200" dirty="0"/>
                  <a:t>DL</a:t>
                </a:r>
                <a:r>
                  <a:rPr lang="ja-JP" altLang="en-US" sz="1200" dirty="0"/>
                  <a:t>を</a:t>
                </a:r>
                <a:endParaRPr lang="en-US" altLang="ja-JP" sz="1200" dirty="0"/>
              </a:p>
              <a:p>
                <a:pPr algn="ctr">
                  <a:lnSpc>
                    <a:spcPct val="50000"/>
                  </a:lnSpc>
                </a:pPr>
                <a:r>
                  <a:rPr lang="ja-JP" altLang="en-US" sz="1200" dirty="0"/>
                  <a:t>煩わしいと感じる人</a:t>
                </a:r>
              </a:p>
            </p:txBody>
          </p:sp>
        </p:grpSp>
        <p:grpSp>
          <p:nvGrpSpPr>
            <p:cNvPr id="158" name="グループ化 157"/>
            <p:cNvGrpSpPr/>
            <p:nvPr/>
          </p:nvGrpSpPr>
          <p:grpSpPr>
            <a:xfrm>
              <a:off x="1813455" y="1144154"/>
              <a:ext cx="1985017" cy="1441150"/>
              <a:chOff x="-2487538" y="4355285"/>
              <a:chExt cx="1985017" cy="1441150"/>
            </a:xfrm>
          </p:grpSpPr>
          <p:sp>
            <p:nvSpPr>
              <p:cNvPr id="159" name="TextBox 3">
                <a:extLst>
                  <a:ext uri="{FF2B5EF4-FFF2-40B4-BE49-F238E27FC236}">
                    <a16:creationId xmlns:a16="http://schemas.microsoft.com/office/drawing/2014/main" xmlns="" id="{312618B2-3252-426E-A633-836DA0BB20AB}"/>
                  </a:ext>
                </a:extLst>
              </p:cNvPr>
              <p:cNvSpPr txBox="1"/>
              <p:nvPr/>
            </p:nvSpPr>
            <p:spPr>
              <a:xfrm>
                <a:off x="-2236786" y="5117031"/>
                <a:ext cx="1479398" cy="637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3200" dirty="0">
                    <a:solidFill>
                      <a:srgbClr val="ECBA19"/>
                    </a:solidFill>
                    <a:latin typeface="+mn-ea"/>
                  </a:rPr>
                  <a:t>70.5</a:t>
                </a:r>
                <a:r>
                  <a:rPr lang="en-US" altLang="ja-JP" sz="2000" dirty="0">
                    <a:solidFill>
                      <a:srgbClr val="ECBA19"/>
                    </a:solidFill>
                    <a:latin typeface="+mn-ea"/>
                  </a:rPr>
                  <a:t>%</a:t>
                </a:r>
                <a:endParaRPr lang="ko-KR" altLang="en-US" sz="2000" dirty="0">
                  <a:solidFill>
                    <a:srgbClr val="ECBA19"/>
                  </a:solidFill>
                  <a:latin typeface="+mn-ea"/>
                </a:endParaRPr>
              </a:p>
            </p:txBody>
          </p:sp>
          <p:sp>
            <p:nvSpPr>
              <p:cNvPr id="160" name="角丸四角形 159"/>
              <p:cNvSpPr/>
              <p:nvPr/>
            </p:nvSpPr>
            <p:spPr>
              <a:xfrm>
                <a:off x="-2487538" y="4355285"/>
                <a:ext cx="1980904" cy="1441150"/>
              </a:xfrm>
              <a:prstGeom prst="round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600"/>
              </a:p>
            </p:txBody>
          </p:sp>
          <p:sp>
            <p:nvSpPr>
              <p:cNvPr id="161" name="テキスト プレースホルダー 11"/>
              <p:cNvSpPr txBox="1">
                <a:spLocks/>
              </p:cNvSpPr>
              <p:nvPr/>
            </p:nvSpPr>
            <p:spPr>
              <a:xfrm>
                <a:off x="-2441093" y="4634798"/>
                <a:ext cx="1938572" cy="51540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13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50000"/>
                  </a:lnSpc>
                </a:pPr>
                <a:r>
                  <a:rPr lang="en-US" altLang="ja-JP" sz="1200" dirty="0"/>
                  <a:t>QR</a:t>
                </a:r>
                <a:r>
                  <a:rPr lang="ja-JP" altLang="en-US" sz="1200" dirty="0"/>
                  <a:t>コード読み取を</a:t>
                </a:r>
                <a:endParaRPr lang="en-US" altLang="ja-JP" sz="1200" dirty="0"/>
              </a:p>
              <a:p>
                <a:pPr algn="ctr">
                  <a:lnSpc>
                    <a:spcPct val="50000"/>
                  </a:lnSpc>
                </a:pPr>
                <a:r>
                  <a:rPr lang="ja-JP" altLang="en-US" sz="1200" dirty="0"/>
                  <a:t>手間だと感じる人</a:t>
                </a:r>
              </a:p>
            </p:txBody>
          </p:sp>
        </p:grpSp>
      </p:grpSp>
      <p:sp>
        <p:nvSpPr>
          <p:cNvPr id="168" name="テキスト プレースホルダー 15"/>
          <p:cNvSpPr txBox="1">
            <a:spLocks/>
          </p:cNvSpPr>
          <p:nvPr/>
        </p:nvSpPr>
        <p:spPr>
          <a:xfrm>
            <a:off x="1004942" y="3011993"/>
            <a:ext cx="5248781" cy="3540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/>
              <a:t>連絡帳＆ホーム画面保存で情報が埋もれにくく、有効活用可能。</a:t>
            </a:r>
          </a:p>
        </p:txBody>
      </p:sp>
      <p:sp>
        <p:nvSpPr>
          <p:cNvPr id="169" name="テキスト プレースホルダー 11"/>
          <p:cNvSpPr txBox="1">
            <a:spLocks/>
          </p:cNvSpPr>
          <p:nvPr/>
        </p:nvSpPr>
        <p:spPr>
          <a:xfrm>
            <a:off x="1004942" y="2543679"/>
            <a:ext cx="2887407" cy="515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/>
              <a:t>ザイオンス効果が期待できる</a:t>
            </a:r>
          </a:p>
        </p:txBody>
      </p:sp>
      <p:grpSp>
        <p:nvGrpSpPr>
          <p:cNvPr id="170" name="グループ化 169"/>
          <p:cNvGrpSpPr/>
          <p:nvPr/>
        </p:nvGrpSpPr>
        <p:grpSpPr>
          <a:xfrm>
            <a:off x="757525" y="2668035"/>
            <a:ext cx="219574" cy="200022"/>
            <a:chOff x="313447" y="2505604"/>
            <a:chExt cx="248528" cy="249767"/>
          </a:xfrm>
        </p:grpSpPr>
        <p:sp>
          <p:nvSpPr>
            <p:cNvPr id="171" name="正方形/長方形 170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72" name="正方形/長方形 171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cxnSp>
        <p:nvCxnSpPr>
          <p:cNvPr id="173" name="直線コネクタ 172"/>
          <p:cNvCxnSpPr/>
          <p:nvPr/>
        </p:nvCxnSpPr>
        <p:spPr>
          <a:xfrm>
            <a:off x="1094910" y="2945842"/>
            <a:ext cx="2525135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テキスト プレースホルダー 15"/>
          <p:cNvSpPr txBox="1">
            <a:spLocks/>
          </p:cNvSpPr>
          <p:nvPr/>
        </p:nvSpPr>
        <p:spPr>
          <a:xfrm>
            <a:off x="1004942" y="3916343"/>
            <a:ext cx="5248781" cy="3540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kumimoji="1"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/>
              <a:t>｢</a:t>
            </a:r>
            <a:r>
              <a:rPr lang="ja-JP" altLang="en-US" sz="1400" dirty="0"/>
              <a:t>名刺を切らしておりまして</a:t>
            </a:r>
            <a:r>
              <a:rPr lang="en-US" altLang="ja-JP" sz="1400" dirty="0"/>
              <a:t>…｣</a:t>
            </a:r>
            <a:r>
              <a:rPr lang="ja-JP" altLang="en-US" sz="1400" dirty="0"/>
              <a:t>というやり取りが無くなる。</a:t>
            </a:r>
          </a:p>
        </p:txBody>
      </p:sp>
      <p:sp>
        <p:nvSpPr>
          <p:cNvPr id="175" name="テキスト プレースホルダー 11"/>
          <p:cNvSpPr txBox="1">
            <a:spLocks/>
          </p:cNvSpPr>
          <p:nvPr/>
        </p:nvSpPr>
        <p:spPr>
          <a:xfrm>
            <a:off x="1004942" y="3448029"/>
            <a:ext cx="2887407" cy="515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dirty="0"/>
              <a:t>もう紙名刺を発注しなくて良い</a:t>
            </a:r>
          </a:p>
        </p:txBody>
      </p:sp>
      <p:grpSp>
        <p:nvGrpSpPr>
          <p:cNvPr id="176" name="グループ化 175"/>
          <p:cNvGrpSpPr/>
          <p:nvPr/>
        </p:nvGrpSpPr>
        <p:grpSpPr>
          <a:xfrm>
            <a:off x="757525" y="3572385"/>
            <a:ext cx="219574" cy="200022"/>
            <a:chOff x="313447" y="2505604"/>
            <a:chExt cx="248528" cy="249767"/>
          </a:xfrm>
        </p:grpSpPr>
        <p:sp>
          <p:nvSpPr>
            <p:cNvPr id="177" name="正方形/長方形 176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78" name="正方形/長方形 177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cxnSp>
        <p:nvCxnSpPr>
          <p:cNvPr id="179" name="直線コネクタ 178"/>
          <p:cNvCxnSpPr/>
          <p:nvPr/>
        </p:nvCxnSpPr>
        <p:spPr>
          <a:xfrm>
            <a:off x="1094910" y="3850192"/>
            <a:ext cx="2788152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0" name="グループ化 179"/>
          <p:cNvGrpSpPr/>
          <p:nvPr/>
        </p:nvGrpSpPr>
        <p:grpSpPr>
          <a:xfrm>
            <a:off x="6811968" y="958649"/>
            <a:ext cx="2489380" cy="4978760"/>
            <a:chOff x="6811968" y="905312"/>
            <a:chExt cx="2489380" cy="4978760"/>
          </a:xfrm>
        </p:grpSpPr>
        <p:grpSp>
          <p:nvGrpSpPr>
            <p:cNvPr id="181" name="グループ化 180"/>
            <p:cNvGrpSpPr/>
            <p:nvPr/>
          </p:nvGrpSpPr>
          <p:grpSpPr>
            <a:xfrm>
              <a:off x="6811968" y="905312"/>
              <a:ext cx="2489380" cy="4978760"/>
              <a:chOff x="7843511" y="-185928"/>
              <a:chExt cx="3614928" cy="7229856"/>
            </a:xfrm>
          </p:grpSpPr>
          <p:pic>
            <p:nvPicPr>
              <p:cNvPr id="188" name="図 18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8502" y="0"/>
                <a:ext cx="3164945" cy="6858000"/>
              </a:xfrm>
              <a:prstGeom prst="rect">
                <a:avLst/>
              </a:prstGeom>
            </p:spPr>
          </p:pic>
          <p:pic>
            <p:nvPicPr>
              <p:cNvPr id="189" name="図 18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3511" y="-185928"/>
                <a:ext cx="3614928" cy="7229856"/>
              </a:xfrm>
              <a:prstGeom prst="rect">
                <a:avLst/>
              </a:prstGeom>
            </p:spPr>
          </p:pic>
        </p:grpSp>
        <p:grpSp>
          <p:nvGrpSpPr>
            <p:cNvPr id="182" name="グループ化 181"/>
            <p:cNvGrpSpPr/>
            <p:nvPr/>
          </p:nvGrpSpPr>
          <p:grpSpPr>
            <a:xfrm>
              <a:off x="7093435" y="1439589"/>
              <a:ext cx="1945496" cy="1620591"/>
              <a:chOff x="8518848" y="1143001"/>
              <a:chExt cx="2340784" cy="1949864"/>
            </a:xfrm>
          </p:grpSpPr>
          <p:sp>
            <p:nvSpPr>
              <p:cNvPr id="185" name="角丸四角形 184"/>
              <p:cNvSpPr/>
              <p:nvPr/>
            </p:nvSpPr>
            <p:spPr>
              <a:xfrm>
                <a:off x="8518848" y="1143001"/>
                <a:ext cx="2340784" cy="1949864"/>
              </a:xfrm>
              <a:prstGeom prst="roundRect">
                <a:avLst>
                  <a:gd name="adj" fmla="val 90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86" name="TextBox 3">
                <a:extLst>
                  <a:ext uri="{FF2B5EF4-FFF2-40B4-BE49-F238E27FC236}">
                    <a16:creationId xmlns:a16="http://schemas.microsoft.com/office/drawing/2014/main" xmlns="" id="{312618B2-3252-426E-A633-836DA0BB20AB}"/>
                  </a:ext>
                </a:extLst>
              </p:cNvPr>
              <p:cNvSpPr txBox="1"/>
              <p:nvPr/>
            </p:nvSpPr>
            <p:spPr>
              <a:xfrm>
                <a:off x="8608975" y="1356834"/>
                <a:ext cx="2060241" cy="777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800" dirty="0">
                    <a:solidFill>
                      <a:schemeClr val="bg2">
                        <a:lumMod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1</a:t>
                </a:r>
                <a:r>
                  <a:rPr lang="ja-JP" altLang="en-US" sz="1800" dirty="0">
                    <a:solidFill>
                      <a:schemeClr val="bg2">
                        <a:lumMod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日にスマホを</a:t>
                </a:r>
                <a:endParaRPr lang="en-US" altLang="ja-JP" sz="1800" dirty="0">
                  <a:solidFill>
                    <a:schemeClr val="bg2">
                      <a:lumMod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ja-JP" altLang="en-US" sz="1800" dirty="0">
                    <a:solidFill>
                      <a:schemeClr val="bg2">
                        <a:lumMod val="25000"/>
                      </a:schemeClr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見る回数</a:t>
                </a:r>
                <a:endParaRPr lang="en-US" altLang="ja-JP" sz="1800" dirty="0">
                  <a:solidFill>
                    <a:schemeClr val="bg2">
                      <a:lumMod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187" name="TextBox 3">
                <a:extLst>
                  <a:ext uri="{FF2B5EF4-FFF2-40B4-BE49-F238E27FC236}">
                    <a16:creationId xmlns:a16="http://schemas.microsoft.com/office/drawing/2014/main" xmlns="" id="{312618B2-3252-426E-A633-836DA0BB20AB}"/>
                  </a:ext>
                </a:extLst>
              </p:cNvPr>
              <p:cNvSpPr txBox="1"/>
              <p:nvPr/>
            </p:nvSpPr>
            <p:spPr>
              <a:xfrm>
                <a:off x="8622267" y="2138362"/>
                <a:ext cx="1898230" cy="8517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0" dirty="0">
                    <a:solidFill>
                      <a:srgbClr val="ECBA19"/>
                    </a:solidFill>
                    <a:latin typeface="+mn-ea"/>
                  </a:rPr>
                  <a:t>15</a:t>
                </a:r>
                <a:r>
                  <a:rPr lang="en-US" altLang="ja-JP" sz="4000" spc="300" dirty="0">
                    <a:solidFill>
                      <a:srgbClr val="ECBA19"/>
                    </a:solidFill>
                    <a:latin typeface="+mn-ea"/>
                  </a:rPr>
                  <a:t>0</a:t>
                </a:r>
                <a:r>
                  <a:rPr lang="ja-JP" altLang="en-US" sz="2400" spc="300" dirty="0">
                    <a:solidFill>
                      <a:srgbClr val="ECBA19"/>
                    </a:solidFill>
                    <a:latin typeface="+mn-ea"/>
                  </a:rPr>
                  <a:t>回</a:t>
                </a:r>
                <a:endParaRPr lang="ko-KR" altLang="en-US" sz="2400" spc="300" dirty="0">
                  <a:solidFill>
                    <a:srgbClr val="ECBA19"/>
                  </a:solidFill>
                  <a:latin typeface="+mn-ea"/>
                </a:endParaRPr>
              </a:p>
            </p:txBody>
          </p:sp>
        </p:grpSp>
        <p:sp>
          <p:nvSpPr>
            <p:cNvPr id="183" name="TextBox 3">
              <a:extLst>
                <a:ext uri="{FF2B5EF4-FFF2-40B4-BE49-F238E27FC236}">
                  <a16:creationId xmlns:a16="http://schemas.microsoft.com/office/drawing/2014/main" xmlns="" id="{312618B2-3252-426E-A633-836DA0BB20AB}"/>
                </a:ext>
              </a:extLst>
            </p:cNvPr>
            <p:cNvSpPr txBox="1"/>
            <p:nvPr/>
          </p:nvSpPr>
          <p:spPr>
            <a:xfrm>
              <a:off x="7095146" y="4368249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オリジナルアイコンが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スマホに表示される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4" name="角丸四角形 183"/>
            <p:cNvSpPr/>
            <p:nvPr/>
          </p:nvSpPr>
          <p:spPr>
            <a:xfrm>
              <a:off x="7554913" y="3134624"/>
              <a:ext cx="507103" cy="581196"/>
            </a:xfrm>
            <a:prstGeom prst="roundRect">
              <a:avLst/>
            </a:prstGeom>
            <a:noFill/>
            <a:ln w="38100">
              <a:solidFill>
                <a:srgbClr val="ECBA1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srgbClr val="ECBA1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280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/>
              <a:t>Nearby </a:t>
            </a:r>
            <a:r>
              <a:rPr kumimoji="1" lang="en-US" altLang="ja-JP" dirty="0" err="1" smtClean="0"/>
              <a:t>Co</a:t>
            </a:r>
            <a:r>
              <a:rPr kumimoji="1" lang="en-US" altLang="ja-JP" dirty="0" err="1"/>
              <a:t>.,Ltd</a:t>
            </a:r>
            <a:r>
              <a:rPr kumimoji="1" lang="en-US" altLang="ja-JP" dirty="0"/>
              <a:t>. All Rights Reserved.</a:t>
            </a:r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機能一覧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NFC</a:t>
            </a:r>
            <a:r>
              <a:rPr kumimoji="1" lang="ja-JP" altLang="en-US" dirty="0"/>
              <a:t>ニアバイカードで出来ること</a:t>
            </a:r>
            <a:endParaRPr kumimoji="1" lang="en-US" altLang="ja-JP" dirty="0"/>
          </a:p>
          <a:p>
            <a:r>
              <a:rPr lang="ja-JP" altLang="en-US" dirty="0"/>
              <a:t>運用イメージ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kumimoji="1" lang="en-US" altLang="ja-JP" dirty="0"/>
              <a:t>PART</a:t>
            </a:r>
            <a:r>
              <a:rPr lang="ja-JP" altLang="en-US" dirty="0"/>
              <a:t> </a:t>
            </a:r>
            <a:r>
              <a:rPr lang="en-US" altLang="ja-JP" dirty="0"/>
              <a:t>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258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タイトル 1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kumimoji="1" lang="ja-JP" altLang="en-US" sz="1800" dirty="0"/>
              <a:t>コンテンツ上限なし！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lang="ja-JP" altLang="en-US" sz="2100" spc="300" dirty="0"/>
              <a:t>スマートニアバイ名刺で出来ること</a:t>
            </a:r>
            <a:endParaRPr kumimoji="1" lang="ja-JP" altLang="en-US" sz="2100" spc="3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629004" y="1582157"/>
            <a:ext cx="8670570" cy="284493"/>
            <a:chOff x="557701" y="1678919"/>
            <a:chExt cx="8670570" cy="284493"/>
          </a:xfrm>
        </p:grpSpPr>
        <p:sp>
          <p:nvSpPr>
            <p:cNvPr id="106" name="サブタイトル 8"/>
            <p:cNvSpPr txBox="1">
              <a:spLocks/>
            </p:cNvSpPr>
            <p:nvPr/>
          </p:nvSpPr>
          <p:spPr>
            <a:xfrm>
              <a:off x="557701" y="1678919"/>
              <a:ext cx="1013883" cy="28449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b="1" kern="1200" spc="3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ja-JP" altLang="en-US" sz="1400" spc="0" dirty="0">
                <a:solidFill>
                  <a:srgbClr val="002060"/>
                </a:solidFill>
              </a:endParaRPr>
            </a:p>
          </p:txBody>
        </p:sp>
        <p:cxnSp>
          <p:nvCxnSpPr>
            <p:cNvPr id="107" name="直線コネクタ 106"/>
            <p:cNvCxnSpPr>
              <a:cxnSpLocks/>
            </p:cNvCxnSpPr>
            <p:nvPr/>
          </p:nvCxnSpPr>
          <p:spPr>
            <a:xfrm flipV="1">
              <a:off x="633978" y="1783147"/>
              <a:ext cx="8594293" cy="12634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角丸四角形 108"/>
          <p:cNvSpPr/>
          <p:nvPr/>
        </p:nvSpPr>
        <p:spPr>
          <a:xfrm>
            <a:off x="1371589" y="1862196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1511822" y="2444792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/>
              <a:t>電話</a:t>
            </a: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1341828" y="2661560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電話ボタンを表示で</a:t>
            </a:r>
          </a:p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即電話につなげます</a:t>
            </a:r>
          </a:p>
        </p:txBody>
      </p:sp>
      <p:sp>
        <p:nvSpPr>
          <p:cNvPr id="74" name="Freeform 57"/>
          <p:cNvSpPr>
            <a:spLocks noEditPoints="1"/>
          </p:cNvSpPr>
          <p:nvPr/>
        </p:nvSpPr>
        <p:spPr bwMode="auto">
          <a:xfrm>
            <a:off x="2004414" y="1994875"/>
            <a:ext cx="344651" cy="344651"/>
          </a:xfrm>
          <a:custGeom>
            <a:avLst/>
            <a:gdLst>
              <a:gd name="T0" fmla="*/ 366 w 367"/>
              <a:gd name="T1" fmla="*/ 284 h 367"/>
              <a:gd name="T2" fmla="*/ 346 w 367"/>
              <a:gd name="T3" fmla="*/ 271 h 367"/>
              <a:gd name="T4" fmla="*/ 332 w 367"/>
              <a:gd name="T5" fmla="*/ 263 h 367"/>
              <a:gd name="T6" fmla="*/ 316 w 367"/>
              <a:gd name="T7" fmla="*/ 254 h 367"/>
              <a:gd name="T8" fmla="*/ 302 w 367"/>
              <a:gd name="T9" fmla="*/ 246 h 367"/>
              <a:gd name="T10" fmla="*/ 295 w 367"/>
              <a:gd name="T11" fmla="*/ 241 h 367"/>
              <a:gd name="T12" fmla="*/ 286 w 367"/>
              <a:gd name="T13" fmla="*/ 235 h 367"/>
              <a:gd name="T14" fmla="*/ 279 w 367"/>
              <a:gd name="T15" fmla="*/ 234 h 367"/>
              <a:gd name="T16" fmla="*/ 266 w 367"/>
              <a:gd name="T17" fmla="*/ 241 h 367"/>
              <a:gd name="T18" fmla="*/ 251 w 367"/>
              <a:gd name="T19" fmla="*/ 257 h 367"/>
              <a:gd name="T20" fmla="*/ 238 w 367"/>
              <a:gd name="T21" fmla="*/ 273 h 367"/>
              <a:gd name="T22" fmla="*/ 226 w 367"/>
              <a:gd name="T23" fmla="*/ 281 h 367"/>
              <a:gd name="T24" fmla="*/ 220 w 367"/>
              <a:gd name="T25" fmla="*/ 279 h 367"/>
              <a:gd name="T26" fmla="*/ 214 w 367"/>
              <a:gd name="T27" fmla="*/ 277 h 367"/>
              <a:gd name="T28" fmla="*/ 208 w 367"/>
              <a:gd name="T29" fmla="*/ 274 h 367"/>
              <a:gd name="T30" fmla="*/ 203 w 367"/>
              <a:gd name="T31" fmla="*/ 271 h 367"/>
              <a:gd name="T32" fmla="*/ 142 w 367"/>
              <a:gd name="T33" fmla="*/ 225 h 367"/>
              <a:gd name="T34" fmla="*/ 96 w 367"/>
              <a:gd name="T35" fmla="*/ 164 h 367"/>
              <a:gd name="T36" fmla="*/ 93 w 367"/>
              <a:gd name="T37" fmla="*/ 159 h 367"/>
              <a:gd name="T38" fmla="*/ 90 w 367"/>
              <a:gd name="T39" fmla="*/ 153 h 367"/>
              <a:gd name="T40" fmla="*/ 88 w 367"/>
              <a:gd name="T41" fmla="*/ 147 h 367"/>
              <a:gd name="T42" fmla="*/ 86 w 367"/>
              <a:gd name="T43" fmla="*/ 142 h 367"/>
              <a:gd name="T44" fmla="*/ 94 w 367"/>
              <a:gd name="T45" fmla="*/ 130 h 367"/>
              <a:gd name="T46" fmla="*/ 110 w 367"/>
              <a:gd name="T47" fmla="*/ 116 h 367"/>
              <a:gd name="T48" fmla="*/ 126 w 367"/>
              <a:gd name="T49" fmla="*/ 101 h 367"/>
              <a:gd name="T50" fmla="*/ 133 w 367"/>
              <a:gd name="T51" fmla="*/ 88 h 367"/>
              <a:gd name="T52" fmla="*/ 132 w 367"/>
              <a:gd name="T53" fmla="*/ 81 h 367"/>
              <a:gd name="T54" fmla="*/ 126 w 367"/>
              <a:gd name="T55" fmla="*/ 72 h 367"/>
              <a:gd name="T56" fmla="*/ 121 w 367"/>
              <a:gd name="T57" fmla="*/ 65 h 367"/>
              <a:gd name="T58" fmla="*/ 113 w 367"/>
              <a:gd name="T59" fmla="*/ 51 h 367"/>
              <a:gd name="T60" fmla="*/ 104 w 367"/>
              <a:gd name="T61" fmla="*/ 35 h 367"/>
              <a:gd name="T62" fmla="*/ 96 w 367"/>
              <a:gd name="T63" fmla="*/ 21 h 367"/>
              <a:gd name="T64" fmla="*/ 83 w 367"/>
              <a:gd name="T65" fmla="*/ 1 h 367"/>
              <a:gd name="T66" fmla="*/ 77 w 367"/>
              <a:gd name="T67" fmla="*/ 0 h 367"/>
              <a:gd name="T68" fmla="*/ 59 w 367"/>
              <a:gd name="T69" fmla="*/ 3 h 367"/>
              <a:gd name="T70" fmla="*/ 41 w 367"/>
              <a:gd name="T71" fmla="*/ 8 h 367"/>
              <a:gd name="T72" fmla="*/ 13 w 367"/>
              <a:gd name="T73" fmla="*/ 40 h 367"/>
              <a:gd name="T74" fmla="*/ 0 w 367"/>
              <a:gd name="T75" fmla="*/ 88 h 367"/>
              <a:gd name="T76" fmla="*/ 1 w 367"/>
              <a:gd name="T77" fmla="*/ 102 h 367"/>
              <a:gd name="T78" fmla="*/ 4 w 367"/>
              <a:gd name="T79" fmla="*/ 117 h 367"/>
              <a:gd name="T80" fmla="*/ 8 w 367"/>
              <a:gd name="T81" fmla="*/ 129 h 367"/>
              <a:gd name="T82" fmla="*/ 13 w 367"/>
              <a:gd name="T83" fmla="*/ 144 h 367"/>
              <a:gd name="T84" fmla="*/ 18 w 367"/>
              <a:gd name="T85" fmla="*/ 157 h 367"/>
              <a:gd name="T86" fmla="*/ 40 w 367"/>
              <a:gd name="T87" fmla="*/ 202 h 367"/>
              <a:gd name="T88" fmla="*/ 96 w 367"/>
              <a:gd name="T89" fmla="*/ 271 h 367"/>
              <a:gd name="T90" fmla="*/ 165 w 367"/>
              <a:gd name="T91" fmla="*/ 327 h 367"/>
              <a:gd name="T92" fmla="*/ 210 w 367"/>
              <a:gd name="T93" fmla="*/ 349 h 367"/>
              <a:gd name="T94" fmla="*/ 223 w 367"/>
              <a:gd name="T95" fmla="*/ 354 h 367"/>
              <a:gd name="T96" fmla="*/ 238 w 367"/>
              <a:gd name="T97" fmla="*/ 359 h 367"/>
              <a:gd name="T98" fmla="*/ 250 w 367"/>
              <a:gd name="T99" fmla="*/ 363 h 367"/>
              <a:gd name="T100" fmla="*/ 265 w 367"/>
              <a:gd name="T101" fmla="*/ 366 h 367"/>
              <a:gd name="T102" fmla="*/ 279 w 367"/>
              <a:gd name="T103" fmla="*/ 367 h 367"/>
              <a:gd name="T104" fmla="*/ 327 w 367"/>
              <a:gd name="T105" fmla="*/ 354 h 367"/>
              <a:gd name="T106" fmla="*/ 359 w 367"/>
              <a:gd name="T107" fmla="*/ 326 h 367"/>
              <a:gd name="T108" fmla="*/ 364 w 367"/>
              <a:gd name="T109" fmla="*/ 308 h 367"/>
              <a:gd name="T110" fmla="*/ 367 w 367"/>
              <a:gd name="T111" fmla="*/ 290 h 367"/>
              <a:gd name="T112" fmla="*/ 366 w 367"/>
              <a:gd name="T113" fmla="*/ 284 h 367"/>
              <a:gd name="T114" fmla="*/ 366 w 367"/>
              <a:gd name="T115" fmla="*/ 284 h 367"/>
              <a:gd name="T116" fmla="*/ 366 w 367"/>
              <a:gd name="T117" fmla="*/ 284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7" h="367">
                <a:moveTo>
                  <a:pt x="366" y="284"/>
                </a:moveTo>
                <a:cubicBezTo>
                  <a:pt x="365" y="281"/>
                  <a:pt x="359" y="277"/>
                  <a:pt x="346" y="271"/>
                </a:cubicBezTo>
                <a:cubicBezTo>
                  <a:pt x="343" y="269"/>
                  <a:pt x="338" y="266"/>
                  <a:pt x="332" y="263"/>
                </a:cubicBezTo>
                <a:cubicBezTo>
                  <a:pt x="326" y="259"/>
                  <a:pt x="321" y="256"/>
                  <a:pt x="316" y="254"/>
                </a:cubicBezTo>
                <a:cubicBezTo>
                  <a:pt x="311" y="251"/>
                  <a:pt x="306" y="248"/>
                  <a:pt x="302" y="246"/>
                </a:cubicBezTo>
                <a:cubicBezTo>
                  <a:pt x="301" y="245"/>
                  <a:pt x="299" y="244"/>
                  <a:pt x="295" y="241"/>
                </a:cubicBezTo>
                <a:cubicBezTo>
                  <a:pt x="292" y="238"/>
                  <a:pt x="289" y="237"/>
                  <a:pt x="286" y="235"/>
                </a:cubicBezTo>
                <a:cubicBezTo>
                  <a:pt x="284" y="234"/>
                  <a:pt x="281" y="234"/>
                  <a:pt x="279" y="234"/>
                </a:cubicBezTo>
                <a:cubicBezTo>
                  <a:pt x="275" y="234"/>
                  <a:pt x="271" y="236"/>
                  <a:pt x="266" y="241"/>
                </a:cubicBezTo>
                <a:cubicBezTo>
                  <a:pt x="260" y="246"/>
                  <a:pt x="256" y="251"/>
                  <a:pt x="251" y="257"/>
                </a:cubicBezTo>
                <a:cubicBezTo>
                  <a:pt x="247" y="263"/>
                  <a:pt x="242" y="268"/>
                  <a:pt x="238" y="273"/>
                </a:cubicBezTo>
                <a:cubicBezTo>
                  <a:pt x="233" y="278"/>
                  <a:pt x="229" y="281"/>
                  <a:pt x="226" y="281"/>
                </a:cubicBezTo>
                <a:cubicBezTo>
                  <a:pt x="224" y="281"/>
                  <a:pt x="222" y="280"/>
                  <a:pt x="220" y="279"/>
                </a:cubicBezTo>
                <a:cubicBezTo>
                  <a:pt x="217" y="279"/>
                  <a:pt x="216" y="278"/>
                  <a:pt x="214" y="277"/>
                </a:cubicBezTo>
                <a:cubicBezTo>
                  <a:pt x="213" y="277"/>
                  <a:pt x="211" y="275"/>
                  <a:pt x="208" y="274"/>
                </a:cubicBezTo>
                <a:cubicBezTo>
                  <a:pt x="205" y="272"/>
                  <a:pt x="203" y="271"/>
                  <a:pt x="203" y="271"/>
                </a:cubicBezTo>
                <a:cubicBezTo>
                  <a:pt x="179" y="257"/>
                  <a:pt x="159" y="242"/>
                  <a:pt x="142" y="225"/>
                </a:cubicBezTo>
                <a:cubicBezTo>
                  <a:pt x="125" y="208"/>
                  <a:pt x="110" y="188"/>
                  <a:pt x="96" y="164"/>
                </a:cubicBezTo>
                <a:cubicBezTo>
                  <a:pt x="96" y="164"/>
                  <a:pt x="95" y="162"/>
                  <a:pt x="93" y="159"/>
                </a:cubicBezTo>
                <a:cubicBezTo>
                  <a:pt x="92" y="156"/>
                  <a:pt x="90" y="154"/>
                  <a:pt x="90" y="153"/>
                </a:cubicBezTo>
                <a:cubicBezTo>
                  <a:pt x="89" y="152"/>
                  <a:pt x="88" y="150"/>
                  <a:pt x="88" y="147"/>
                </a:cubicBezTo>
                <a:cubicBezTo>
                  <a:pt x="87" y="145"/>
                  <a:pt x="86" y="143"/>
                  <a:pt x="86" y="142"/>
                </a:cubicBezTo>
                <a:cubicBezTo>
                  <a:pt x="86" y="138"/>
                  <a:pt x="89" y="134"/>
                  <a:pt x="94" y="130"/>
                </a:cubicBezTo>
                <a:cubicBezTo>
                  <a:pt x="99" y="125"/>
                  <a:pt x="104" y="120"/>
                  <a:pt x="110" y="116"/>
                </a:cubicBezTo>
                <a:cubicBezTo>
                  <a:pt x="116" y="111"/>
                  <a:pt x="121" y="107"/>
                  <a:pt x="126" y="101"/>
                </a:cubicBezTo>
                <a:cubicBezTo>
                  <a:pt x="131" y="96"/>
                  <a:pt x="133" y="92"/>
                  <a:pt x="133" y="88"/>
                </a:cubicBezTo>
                <a:cubicBezTo>
                  <a:pt x="133" y="86"/>
                  <a:pt x="133" y="83"/>
                  <a:pt x="132" y="81"/>
                </a:cubicBezTo>
                <a:cubicBezTo>
                  <a:pt x="130" y="78"/>
                  <a:pt x="129" y="75"/>
                  <a:pt x="126" y="72"/>
                </a:cubicBezTo>
                <a:cubicBezTo>
                  <a:pt x="124" y="68"/>
                  <a:pt x="122" y="66"/>
                  <a:pt x="121" y="65"/>
                </a:cubicBezTo>
                <a:cubicBezTo>
                  <a:pt x="119" y="61"/>
                  <a:pt x="116" y="56"/>
                  <a:pt x="113" y="51"/>
                </a:cubicBezTo>
                <a:cubicBezTo>
                  <a:pt x="111" y="46"/>
                  <a:pt x="108" y="41"/>
                  <a:pt x="104" y="35"/>
                </a:cubicBezTo>
                <a:cubicBezTo>
                  <a:pt x="101" y="29"/>
                  <a:pt x="98" y="24"/>
                  <a:pt x="96" y="21"/>
                </a:cubicBezTo>
                <a:cubicBezTo>
                  <a:pt x="90" y="8"/>
                  <a:pt x="86" y="2"/>
                  <a:pt x="83" y="1"/>
                </a:cubicBezTo>
                <a:cubicBezTo>
                  <a:pt x="81" y="0"/>
                  <a:pt x="80" y="0"/>
                  <a:pt x="77" y="0"/>
                </a:cubicBezTo>
                <a:cubicBezTo>
                  <a:pt x="72" y="0"/>
                  <a:pt x="66" y="1"/>
                  <a:pt x="59" y="3"/>
                </a:cubicBezTo>
                <a:cubicBezTo>
                  <a:pt x="51" y="4"/>
                  <a:pt x="45" y="6"/>
                  <a:pt x="41" y="8"/>
                </a:cubicBezTo>
                <a:cubicBezTo>
                  <a:pt x="32" y="12"/>
                  <a:pt x="23" y="22"/>
                  <a:pt x="13" y="40"/>
                </a:cubicBezTo>
                <a:cubicBezTo>
                  <a:pt x="4" y="56"/>
                  <a:pt x="0" y="72"/>
                  <a:pt x="0" y="88"/>
                </a:cubicBezTo>
                <a:cubicBezTo>
                  <a:pt x="0" y="93"/>
                  <a:pt x="0" y="98"/>
                  <a:pt x="1" y="102"/>
                </a:cubicBezTo>
                <a:cubicBezTo>
                  <a:pt x="2" y="106"/>
                  <a:pt x="3" y="111"/>
                  <a:pt x="4" y="117"/>
                </a:cubicBezTo>
                <a:cubicBezTo>
                  <a:pt x="6" y="123"/>
                  <a:pt x="7" y="127"/>
                  <a:pt x="8" y="129"/>
                </a:cubicBezTo>
                <a:cubicBezTo>
                  <a:pt x="9" y="132"/>
                  <a:pt x="11" y="137"/>
                  <a:pt x="13" y="144"/>
                </a:cubicBezTo>
                <a:cubicBezTo>
                  <a:pt x="16" y="151"/>
                  <a:pt x="17" y="155"/>
                  <a:pt x="18" y="157"/>
                </a:cubicBezTo>
                <a:cubicBezTo>
                  <a:pt x="24" y="174"/>
                  <a:pt x="31" y="189"/>
                  <a:pt x="40" y="202"/>
                </a:cubicBezTo>
                <a:cubicBezTo>
                  <a:pt x="53" y="225"/>
                  <a:pt x="72" y="248"/>
                  <a:pt x="96" y="271"/>
                </a:cubicBezTo>
                <a:cubicBezTo>
                  <a:pt x="120" y="295"/>
                  <a:pt x="143" y="314"/>
                  <a:pt x="165" y="327"/>
                </a:cubicBezTo>
                <a:cubicBezTo>
                  <a:pt x="178" y="336"/>
                  <a:pt x="193" y="343"/>
                  <a:pt x="210" y="349"/>
                </a:cubicBezTo>
                <a:cubicBezTo>
                  <a:pt x="212" y="350"/>
                  <a:pt x="216" y="351"/>
                  <a:pt x="223" y="354"/>
                </a:cubicBezTo>
                <a:cubicBezTo>
                  <a:pt x="230" y="356"/>
                  <a:pt x="235" y="358"/>
                  <a:pt x="238" y="359"/>
                </a:cubicBezTo>
                <a:cubicBezTo>
                  <a:pt x="240" y="360"/>
                  <a:pt x="244" y="361"/>
                  <a:pt x="250" y="363"/>
                </a:cubicBezTo>
                <a:cubicBezTo>
                  <a:pt x="256" y="364"/>
                  <a:pt x="261" y="366"/>
                  <a:pt x="265" y="366"/>
                </a:cubicBezTo>
                <a:cubicBezTo>
                  <a:pt x="269" y="367"/>
                  <a:pt x="274" y="367"/>
                  <a:pt x="279" y="367"/>
                </a:cubicBezTo>
                <a:cubicBezTo>
                  <a:pt x="295" y="367"/>
                  <a:pt x="311" y="363"/>
                  <a:pt x="327" y="354"/>
                </a:cubicBezTo>
                <a:cubicBezTo>
                  <a:pt x="345" y="344"/>
                  <a:pt x="355" y="335"/>
                  <a:pt x="359" y="326"/>
                </a:cubicBezTo>
                <a:cubicBezTo>
                  <a:pt x="361" y="322"/>
                  <a:pt x="363" y="316"/>
                  <a:pt x="364" y="308"/>
                </a:cubicBezTo>
                <a:cubicBezTo>
                  <a:pt x="366" y="301"/>
                  <a:pt x="367" y="295"/>
                  <a:pt x="367" y="290"/>
                </a:cubicBezTo>
                <a:cubicBezTo>
                  <a:pt x="367" y="287"/>
                  <a:pt x="367" y="286"/>
                  <a:pt x="366" y="284"/>
                </a:cubicBezTo>
                <a:close/>
                <a:moveTo>
                  <a:pt x="366" y="284"/>
                </a:moveTo>
                <a:cubicBezTo>
                  <a:pt x="366" y="284"/>
                  <a:pt x="366" y="284"/>
                  <a:pt x="366" y="284"/>
                </a:cubicBezTo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82852" tIns="91426" rIns="182852" bIns="91426" numCol="1" anchor="t" anchorCtr="0" compatLnSpc="1">
            <a:prstTxWarp prst="textNoShape">
              <a:avLst/>
            </a:prstTxWarp>
          </a:bodyPr>
          <a:lstStyle/>
          <a:p>
            <a:endParaRPr lang="ja-JP" altLang="en-US" sz="7199"/>
          </a:p>
        </p:txBody>
      </p:sp>
      <p:sp>
        <p:nvSpPr>
          <p:cNvPr id="112" name="角丸四角形 111"/>
          <p:cNvSpPr/>
          <p:nvPr/>
        </p:nvSpPr>
        <p:spPr>
          <a:xfrm>
            <a:off x="3197456" y="1862196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3366343" y="2460021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/>
              <a:t>マップ</a:t>
            </a:r>
            <a:endParaRPr kumimoji="1" lang="ja-JP" altLang="en-US" sz="1200" b="1" dirty="0"/>
          </a:p>
        </p:txBody>
      </p:sp>
      <p:sp>
        <p:nvSpPr>
          <p:cNvPr id="114" name="テキスト ボックス 113"/>
          <p:cNvSpPr txBox="1"/>
          <p:nvPr/>
        </p:nvSpPr>
        <p:spPr>
          <a:xfrm>
            <a:off x="3202509" y="2660295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マップを起動し会社の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場所を表示します</a:t>
            </a:r>
          </a:p>
        </p:txBody>
      </p:sp>
      <p:sp>
        <p:nvSpPr>
          <p:cNvPr id="116" name="角丸四角形 115"/>
          <p:cNvSpPr/>
          <p:nvPr/>
        </p:nvSpPr>
        <p:spPr>
          <a:xfrm>
            <a:off x="5076745" y="1853407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5156983" y="2452062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/>
              <a:t>SNS</a:t>
            </a:r>
            <a:r>
              <a:rPr lang="ja-JP" altLang="en-US" sz="1200" b="1" dirty="0"/>
              <a:t>連携</a:t>
            </a:r>
            <a:endParaRPr kumimoji="1" lang="ja-JP" altLang="en-US" sz="1200" b="1" dirty="0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5019535" y="2668717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Facebook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や</a:t>
            </a:r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Twitter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リンク連携します</a:t>
            </a:r>
          </a:p>
        </p:txBody>
      </p:sp>
      <p:sp>
        <p:nvSpPr>
          <p:cNvPr id="120" name="角丸四角形 119"/>
          <p:cNvSpPr/>
          <p:nvPr/>
        </p:nvSpPr>
        <p:spPr>
          <a:xfrm>
            <a:off x="6915766" y="1842079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7006029" y="2401676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/>
              <a:t>写真</a:t>
            </a:r>
            <a:endParaRPr kumimoji="1" lang="ja-JP" altLang="en-US" sz="1200" b="1" dirty="0"/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6849031" y="2668717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顔写真や店内画像を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表示します</a:t>
            </a:r>
          </a:p>
        </p:txBody>
      </p:sp>
      <p:sp>
        <p:nvSpPr>
          <p:cNvPr id="124" name="角丸四角形 123"/>
          <p:cNvSpPr/>
          <p:nvPr/>
        </p:nvSpPr>
        <p:spPr>
          <a:xfrm>
            <a:off x="1379192" y="3414841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1498701" y="3983782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/>
              <a:t>動画</a:t>
            </a:r>
            <a:endParaRPr kumimoji="1" lang="ja-JP" altLang="en-US" sz="1200" b="1" dirty="0"/>
          </a:p>
        </p:txBody>
      </p:sp>
      <p:sp>
        <p:nvSpPr>
          <p:cNvPr id="126" name="テキスト ボックス 125"/>
          <p:cNvSpPr txBox="1"/>
          <p:nvPr/>
        </p:nvSpPr>
        <p:spPr>
          <a:xfrm>
            <a:off x="1323104" y="4244186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YouTube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URL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を利用し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動画を表示します</a:t>
            </a:r>
          </a:p>
        </p:txBody>
      </p:sp>
      <p:sp>
        <p:nvSpPr>
          <p:cNvPr id="129" name="Freeform 30"/>
          <p:cNvSpPr>
            <a:spLocks noEditPoints="1"/>
          </p:cNvSpPr>
          <p:nvPr/>
        </p:nvSpPr>
        <p:spPr bwMode="auto">
          <a:xfrm>
            <a:off x="3893668" y="1969936"/>
            <a:ext cx="287978" cy="428736"/>
          </a:xfrm>
          <a:custGeom>
            <a:avLst/>
            <a:gdLst>
              <a:gd name="T0" fmla="*/ 228 w 267"/>
              <a:gd name="T1" fmla="*/ 39 h 400"/>
              <a:gd name="T2" fmla="*/ 133 w 267"/>
              <a:gd name="T3" fmla="*/ 0 h 400"/>
              <a:gd name="T4" fmla="*/ 39 w 267"/>
              <a:gd name="T5" fmla="*/ 39 h 400"/>
              <a:gd name="T6" fmla="*/ 0 w 267"/>
              <a:gd name="T7" fmla="*/ 133 h 400"/>
              <a:gd name="T8" fmla="*/ 9 w 267"/>
              <a:gd name="T9" fmla="*/ 180 h 400"/>
              <a:gd name="T10" fmla="*/ 104 w 267"/>
              <a:gd name="T11" fmla="*/ 382 h 400"/>
              <a:gd name="T12" fmla="*/ 116 w 267"/>
              <a:gd name="T13" fmla="*/ 395 h 400"/>
              <a:gd name="T14" fmla="*/ 133 w 267"/>
              <a:gd name="T15" fmla="*/ 400 h 400"/>
              <a:gd name="T16" fmla="*/ 151 w 267"/>
              <a:gd name="T17" fmla="*/ 395 h 400"/>
              <a:gd name="T18" fmla="*/ 163 w 267"/>
              <a:gd name="T19" fmla="*/ 382 h 400"/>
              <a:gd name="T20" fmla="*/ 258 w 267"/>
              <a:gd name="T21" fmla="*/ 180 h 400"/>
              <a:gd name="T22" fmla="*/ 267 w 267"/>
              <a:gd name="T23" fmla="*/ 133 h 400"/>
              <a:gd name="T24" fmla="*/ 228 w 267"/>
              <a:gd name="T25" fmla="*/ 39 h 400"/>
              <a:gd name="T26" fmla="*/ 181 w 267"/>
              <a:gd name="T27" fmla="*/ 181 h 400"/>
              <a:gd name="T28" fmla="*/ 133 w 267"/>
              <a:gd name="T29" fmla="*/ 200 h 400"/>
              <a:gd name="T30" fmla="*/ 86 w 267"/>
              <a:gd name="T31" fmla="*/ 181 h 400"/>
              <a:gd name="T32" fmla="*/ 67 w 267"/>
              <a:gd name="T33" fmla="*/ 133 h 400"/>
              <a:gd name="T34" fmla="*/ 86 w 267"/>
              <a:gd name="T35" fmla="*/ 86 h 400"/>
              <a:gd name="T36" fmla="*/ 133 w 267"/>
              <a:gd name="T37" fmla="*/ 67 h 400"/>
              <a:gd name="T38" fmla="*/ 181 w 267"/>
              <a:gd name="T39" fmla="*/ 86 h 400"/>
              <a:gd name="T40" fmla="*/ 200 w 267"/>
              <a:gd name="T41" fmla="*/ 133 h 400"/>
              <a:gd name="T42" fmla="*/ 181 w 267"/>
              <a:gd name="T43" fmla="*/ 181 h 400"/>
              <a:gd name="T44" fmla="*/ 181 w 267"/>
              <a:gd name="T45" fmla="*/ 181 h 400"/>
              <a:gd name="T46" fmla="*/ 181 w 267"/>
              <a:gd name="T47" fmla="*/ 18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7" h="400">
                <a:moveTo>
                  <a:pt x="228" y="39"/>
                </a:moveTo>
                <a:cubicBezTo>
                  <a:pt x="202" y="13"/>
                  <a:pt x="170" y="0"/>
                  <a:pt x="133" y="0"/>
                </a:cubicBezTo>
                <a:cubicBezTo>
                  <a:pt x="97" y="0"/>
                  <a:pt x="65" y="13"/>
                  <a:pt x="39" y="39"/>
                </a:cubicBezTo>
                <a:cubicBezTo>
                  <a:pt x="13" y="65"/>
                  <a:pt x="0" y="97"/>
                  <a:pt x="0" y="133"/>
                </a:cubicBezTo>
                <a:cubicBezTo>
                  <a:pt x="0" y="152"/>
                  <a:pt x="3" y="168"/>
                  <a:pt x="9" y="180"/>
                </a:cubicBezTo>
                <a:cubicBezTo>
                  <a:pt x="104" y="382"/>
                  <a:pt x="104" y="382"/>
                  <a:pt x="104" y="382"/>
                </a:cubicBezTo>
                <a:cubicBezTo>
                  <a:pt x="106" y="388"/>
                  <a:pt x="110" y="392"/>
                  <a:pt x="116" y="395"/>
                </a:cubicBezTo>
                <a:cubicBezTo>
                  <a:pt x="121" y="399"/>
                  <a:pt x="127" y="400"/>
                  <a:pt x="133" y="400"/>
                </a:cubicBezTo>
                <a:cubicBezTo>
                  <a:pt x="140" y="400"/>
                  <a:pt x="146" y="399"/>
                  <a:pt x="151" y="395"/>
                </a:cubicBezTo>
                <a:cubicBezTo>
                  <a:pt x="157" y="392"/>
                  <a:pt x="161" y="388"/>
                  <a:pt x="163" y="382"/>
                </a:cubicBezTo>
                <a:cubicBezTo>
                  <a:pt x="258" y="180"/>
                  <a:pt x="258" y="180"/>
                  <a:pt x="258" y="180"/>
                </a:cubicBezTo>
                <a:cubicBezTo>
                  <a:pt x="264" y="168"/>
                  <a:pt x="267" y="152"/>
                  <a:pt x="267" y="133"/>
                </a:cubicBezTo>
                <a:cubicBezTo>
                  <a:pt x="267" y="97"/>
                  <a:pt x="254" y="65"/>
                  <a:pt x="228" y="39"/>
                </a:cubicBezTo>
                <a:close/>
                <a:moveTo>
                  <a:pt x="181" y="181"/>
                </a:moveTo>
                <a:cubicBezTo>
                  <a:pt x="168" y="194"/>
                  <a:pt x="152" y="200"/>
                  <a:pt x="133" y="200"/>
                </a:cubicBezTo>
                <a:cubicBezTo>
                  <a:pt x="115" y="200"/>
                  <a:pt x="99" y="194"/>
                  <a:pt x="86" y="181"/>
                </a:cubicBezTo>
                <a:cubicBezTo>
                  <a:pt x="73" y="168"/>
                  <a:pt x="67" y="152"/>
                  <a:pt x="67" y="133"/>
                </a:cubicBezTo>
                <a:cubicBezTo>
                  <a:pt x="67" y="115"/>
                  <a:pt x="73" y="99"/>
                  <a:pt x="86" y="86"/>
                </a:cubicBezTo>
                <a:cubicBezTo>
                  <a:pt x="99" y="73"/>
                  <a:pt x="115" y="67"/>
                  <a:pt x="133" y="67"/>
                </a:cubicBezTo>
                <a:cubicBezTo>
                  <a:pt x="152" y="67"/>
                  <a:pt x="168" y="73"/>
                  <a:pt x="181" y="86"/>
                </a:cubicBezTo>
                <a:cubicBezTo>
                  <a:pt x="194" y="99"/>
                  <a:pt x="200" y="115"/>
                  <a:pt x="200" y="133"/>
                </a:cubicBezTo>
                <a:cubicBezTo>
                  <a:pt x="200" y="152"/>
                  <a:pt x="194" y="168"/>
                  <a:pt x="181" y="181"/>
                </a:cubicBezTo>
                <a:close/>
                <a:moveTo>
                  <a:pt x="181" y="181"/>
                </a:moveTo>
                <a:cubicBezTo>
                  <a:pt x="181" y="181"/>
                  <a:pt x="181" y="181"/>
                  <a:pt x="181" y="181"/>
                </a:cubicBezTo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82852" tIns="91426" rIns="182852" bIns="91426" numCol="1" anchor="t" anchorCtr="0" compatLnSpc="1">
            <a:prstTxWarp prst="textNoShape">
              <a:avLst/>
            </a:prstTxWarp>
          </a:bodyPr>
          <a:lstStyle/>
          <a:p>
            <a:endParaRPr lang="ja-JP" altLang="en-US" sz="7199"/>
          </a:p>
        </p:txBody>
      </p:sp>
      <p:grpSp>
        <p:nvGrpSpPr>
          <p:cNvPr id="130" name="グループ化 129"/>
          <p:cNvGrpSpPr/>
          <p:nvPr/>
        </p:nvGrpSpPr>
        <p:grpSpPr>
          <a:xfrm>
            <a:off x="5646919" y="2018515"/>
            <a:ext cx="526098" cy="379267"/>
            <a:chOff x="1226798" y="3255757"/>
            <a:chExt cx="548312" cy="395280"/>
          </a:xfrm>
          <a:solidFill>
            <a:srgbClr val="002060"/>
          </a:solidFill>
        </p:grpSpPr>
        <p:sp>
          <p:nvSpPr>
            <p:cNvPr id="131" name="Freeform 17"/>
            <p:cNvSpPr>
              <a:spLocks noEditPoints="1"/>
            </p:cNvSpPr>
            <p:nvPr/>
          </p:nvSpPr>
          <p:spPr bwMode="auto">
            <a:xfrm>
              <a:off x="1439659" y="3377644"/>
              <a:ext cx="335451" cy="273393"/>
            </a:xfrm>
            <a:custGeom>
              <a:avLst/>
              <a:gdLst>
                <a:gd name="T0" fmla="*/ 411 w 411"/>
                <a:gd name="T1" fmla="*/ 40 h 334"/>
                <a:gd name="T2" fmla="*/ 362 w 411"/>
                <a:gd name="T3" fmla="*/ 53 h 334"/>
                <a:gd name="T4" fmla="*/ 399 w 411"/>
                <a:gd name="T5" fmla="*/ 6 h 334"/>
                <a:gd name="T6" fmla="*/ 346 w 411"/>
                <a:gd name="T7" fmla="*/ 27 h 334"/>
                <a:gd name="T8" fmla="*/ 284 w 411"/>
                <a:gd name="T9" fmla="*/ 0 h 334"/>
                <a:gd name="T10" fmla="*/ 225 w 411"/>
                <a:gd name="T11" fmla="*/ 25 h 334"/>
                <a:gd name="T12" fmla="*/ 200 w 411"/>
                <a:gd name="T13" fmla="*/ 84 h 334"/>
                <a:gd name="T14" fmla="*/ 202 w 411"/>
                <a:gd name="T15" fmla="*/ 103 h 334"/>
                <a:gd name="T16" fmla="*/ 105 w 411"/>
                <a:gd name="T17" fmla="*/ 78 h 334"/>
                <a:gd name="T18" fmla="*/ 29 w 411"/>
                <a:gd name="T19" fmla="*/ 15 h 334"/>
                <a:gd name="T20" fmla="*/ 17 w 411"/>
                <a:gd name="T21" fmla="*/ 58 h 334"/>
                <a:gd name="T22" fmla="*/ 27 w 411"/>
                <a:gd name="T23" fmla="*/ 98 h 334"/>
                <a:gd name="T24" fmla="*/ 55 w 411"/>
                <a:gd name="T25" fmla="*/ 128 h 334"/>
                <a:gd name="T26" fmla="*/ 17 w 411"/>
                <a:gd name="T27" fmla="*/ 117 h 334"/>
                <a:gd name="T28" fmla="*/ 17 w 411"/>
                <a:gd name="T29" fmla="*/ 118 h 334"/>
                <a:gd name="T30" fmla="*/ 36 w 411"/>
                <a:gd name="T31" fmla="*/ 172 h 334"/>
                <a:gd name="T32" fmla="*/ 84 w 411"/>
                <a:gd name="T33" fmla="*/ 201 h 334"/>
                <a:gd name="T34" fmla="*/ 62 w 411"/>
                <a:gd name="T35" fmla="*/ 204 h 334"/>
                <a:gd name="T36" fmla="*/ 46 w 411"/>
                <a:gd name="T37" fmla="*/ 203 h 334"/>
                <a:gd name="T38" fmla="*/ 76 w 411"/>
                <a:gd name="T39" fmla="*/ 244 h 334"/>
                <a:gd name="T40" fmla="*/ 125 w 411"/>
                <a:gd name="T41" fmla="*/ 261 h 334"/>
                <a:gd name="T42" fmla="*/ 20 w 411"/>
                <a:gd name="T43" fmla="*/ 297 h 334"/>
                <a:gd name="T44" fmla="*/ 0 w 411"/>
                <a:gd name="T45" fmla="*/ 296 h 334"/>
                <a:gd name="T46" fmla="*/ 129 w 411"/>
                <a:gd name="T47" fmla="*/ 334 h 334"/>
                <a:gd name="T48" fmla="*/ 214 w 411"/>
                <a:gd name="T49" fmla="*/ 319 h 334"/>
                <a:gd name="T50" fmla="*/ 281 w 411"/>
                <a:gd name="T51" fmla="*/ 281 h 334"/>
                <a:gd name="T52" fmla="*/ 329 w 411"/>
                <a:gd name="T53" fmla="*/ 227 h 334"/>
                <a:gd name="T54" fmla="*/ 359 w 411"/>
                <a:gd name="T55" fmla="*/ 162 h 334"/>
                <a:gd name="T56" fmla="*/ 369 w 411"/>
                <a:gd name="T57" fmla="*/ 94 h 334"/>
                <a:gd name="T58" fmla="*/ 369 w 411"/>
                <a:gd name="T59" fmla="*/ 83 h 334"/>
                <a:gd name="T60" fmla="*/ 411 w 411"/>
                <a:gd name="T61" fmla="*/ 40 h 334"/>
                <a:gd name="T62" fmla="*/ 411 w 411"/>
                <a:gd name="T63" fmla="*/ 40 h 334"/>
                <a:gd name="T64" fmla="*/ 411 w 411"/>
                <a:gd name="T65" fmla="*/ 4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1" h="334">
                  <a:moveTo>
                    <a:pt x="411" y="40"/>
                  </a:moveTo>
                  <a:cubicBezTo>
                    <a:pt x="395" y="47"/>
                    <a:pt x="379" y="51"/>
                    <a:pt x="362" y="53"/>
                  </a:cubicBezTo>
                  <a:cubicBezTo>
                    <a:pt x="381" y="42"/>
                    <a:pt x="393" y="26"/>
                    <a:pt x="399" y="6"/>
                  </a:cubicBezTo>
                  <a:cubicBezTo>
                    <a:pt x="383" y="16"/>
                    <a:pt x="365" y="23"/>
                    <a:pt x="346" y="27"/>
                  </a:cubicBezTo>
                  <a:cubicBezTo>
                    <a:pt x="329" y="9"/>
                    <a:pt x="309" y="0"/>
                    <a:pt x="284" y="0"/>
                  </a:cubicBezTo>
                  <a:cubicBezTo>
                    <a:pt x="261" y="0"/>
                    <a:pt x="241" y="8"/>
                    <a:pt x="225" y="25"/>
                  </a:cubicBezTo>
                  <a:cubicBezTo>
                    <a:pt x="208" y="41"/>
                    <a:pt x="200" y="61"/>
                    <a:pt x="200" y="84"/>
                  </a:cubicBezTo>
                  <a:cubicBezTo>
                    <a:pt x="200" y="90"/>
                    <a:pt x="201" y="97"/>
                    <a:pt x="202" y="103"/>
                  </a:cubicBezTo>
                  <a:cubicBezTo>
                    <a:pt x="168" y="102"/>
                    <a:pt x="136" y="93"/>
                    <a:pt x="105" y="78"/>
                  </a:cubicBezTo>
                  <a:cubicBezTo>
                    <a:pt x="75" y="62"/>
                    <a:pt x="50" y="41"/>
                    <a:pt x="29" y="15"/>
                  </a:cubicBezTo>
                  <a:cubicBezTo>
                    <a:pt x="21" y="28"/>
                    <a:pt x="17" y="43"/>
                    <a:pt x="17" y="58"/>
                  </a:cubicBezTo>
                  <a:cubicBezTo>
                    <a:pt x="17" y="72"/>
                    <a:pt x="21" y="86"/>
                    <a:pt x="27" y="98"/>
                  </a:cubicBezTo>
                  <a:cubicBezTo>
                    <a:pt x="34" y="110"/>
                    <a:pt x="43" y="120"/>
                    <a:pt x="55" y="128"/>
                  </a:cubicBezTo>
                  <a:cubicBezTo>
                    <a:pt x="41" y="127"/>
                    <a:pt x="29" y="124"/>
                    <a:pt x="17" y="117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39"/>
                    <a:pt x="23" y="157"/>
                    <a:pt x="36" y="172"/>
                  </a:cubicBezTo>
                  <a:cubicBezTo>
                    <a:pt x="49" y="187"/>
                    <a:pt x="65" y="197"/>
                    <a:pt x="84" y="201"/>
                  </a:cubicBezTo>
                  <a:cubicBezTo>
                    <a:pt x="77" y="203"/>
                    <a:pt x="70" y="204"/>
                    <a:pt x="62" y="204"/>
                  </a:cubicBezTo>
                  <a:cubicBezTo>
                    <a:pt x="57" y="204"/>
                    <a:pt x="52" y="203"/>
                    <a:pt x="46" y="203"/>
                  </a:cubicBezTo>
                  <a:cubicBezTo>
                    <a:pt x="52" y="219"/>
                    <a:pt x="61" y="233"/>
                    <a:pt x="76" y="244"/>
                  </a:cubicBezTo>
                  <a:cubicBezTo>
                    <a:pt x="90" y="255"/>
                    <a:pt x="107" y="261"/>
                    <a:pt x="125" y="261"/>
                  </a:cubicBezTo>
                  <a:cubicBezTo>
                    <a:pt x="94" y="285"/>
                    <a:pt x="59" y="297"/>
                    <a:pt x="20" y="297"/>
                  </a:cubicBezTo>
                  <a:cubicBezTo>
                    <a:pt x="13" y="297"/>
                    <a:pt x="6" y="297"/>
                    <a:pt x="0" y="296"/>
                  </a:cubicBezTo>
                  <a:cubicBezTo>
                    <a:pt x="39" y="321"/>
                    <a:pt x="82" y="334"/>
                    <a:pt x="129" y="334"/>
                  </a:cubicBezTo>
                  <a:cubicBezTo>
                    <a:pt x="159" y="334"/>
                    <a:pt x="187" y="329"/>
                    <a:pt x="214" y="319"/>
                  </a:cubicBezTo>
                  <a:cubicBezTo>
                    <a:pt x="240" y="310"/>
                    <a:pt x="262" y="297"/>
                    <a:pt x="281" y="281"/>
                  </a:cubicBezTo>
                  <a:cubicBezTo>
                    <a:pt x="299" y="266"/>
                    <a:pt x="315" y="247"/>
                    <a:pt x="329" y="227"/>
                  </a:cubicBezTo>
                  <a:cubicBezTo>
                    <a:pt x="342" y="206"/>
                    <a:pt x="352" y="184"/>
                    <a:pt x="359" y="162"/>
                  </a:cubicBezTo>
                  <a:cubicBezTo>
                    <a:pt x="366" y="139"/>
                    <a:pt x="369" y="117"/>
                    <a:pt x="369" y="94"/>
                  </a:cubicBezTo>
                  <a:cubicBezTo>
                    <a:pt x="369" y="89"/>
                    <a:pt x="369" y="86"/>
                    <a:pt x="369" y="83"/>
                  </a:cubicBezTo>
                  <a:cubicBezTo>
                    <a:pt x="385" y="71"/>
                    <a:pt x="399" y="57"/>
                    <a:pt x="411" y="40"/>
                  </a:cubicBezTo>
                  <a:close/>
                  <a:moveTo>
                    <a:pt x="411" y="40"/>
                  </a:moveTo>
                  <a:cubicBezTo>
                    <a:pt x="411" y="40"/>
                    <a:pt x="411" y="40"/>
                    <a:pt x="411" y="4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132" name="Freeform 10"/>
            <p:cNvSpPr>
              <a:spLocks noEditPoints="1"/>
            </p:cNvSpPr>
            <p:nvPr/>
          </p:nvSpPr>
          <p:spPr bwMode="auto">
            <a:xfrm>
              <a:off x="1226798" y="3255757"/>
              <a:ext cx="290945" cy="290945"/>
            </a:xfrm>
            <a:custGeom>
              <a:avLst/>
              <a:gdLst>
                <a:gd name="T0" fmla="*/ 385 w 400"/>
                <a:gd name="T1" fmla="*/ 15 h 400"/>
                <a:gd name="T2" fmla="*/ 349 w 400"/>
                <a:gd name="T3" fmla="*/ 0 h 400"/>
                <a:gd name="T4" fmla="*/ 51 w 400"/>
                <a:gd name="T5" fmla="*/ 0 h 400"/>
                <a:gd name="T6" fmla="*/ 15 w 400"/>
                <a:gd name="T7" fmla="*/ 15 h 400"/>
                <a:gd name="T8" fmla="*/ 0 w 400"/>
                <a:gd name="T9" fmla="*/ 51 h 400"/>
                <a:gd name="T10" fmla="*/ 0 w 400"/>
                <a:gd name="T11" fmla="*/ 349 h 400"/>
                <a:gd name="T12" fmla="*/ 15 w 400"/>
                <a:gd name="T13" fmla="*/ 385 h 400"/>
                <a:gd name="T14" fmla="*/ 51 w 400"/>
                <a:gd name="T15" fmla="*/ 400 h 400"/>
                <a:gd name="T16" fmla="*/ 349 w 400"/>
                <a:gd name="T17" fmla="*/ 400 h 400"/>
                <a:gd name="T18" fmla="*/ 385 w 400"/>
                <a:gd name="T19" fmla="*/ 385 h 400"/>
                <a:gd name="T20" fmla="*/ 400 w 400"/>
                <a:gd name="T21" fmla="*/ 349 h 400"/>
                <a:gd name="T22" fmla="*/ 400 w 400"/>
                <a:gd name="T23" fmla="*/ 51 h 400"/>
                <a:gd name="T24" fmla="*/ 385 w 400"/>
                <a:gd name="T25" fmla="*/ 15 h 400"/>
                <a:gd name="T26" fmla="*/ 144 w 400"/>
                <a:gd name="T27" fmla="*/ 144 h 400"/>
                <a:gd name="T28" fmla="*/ 201 w 400"/>
                <a:gd name="T29" fmla="*/ 121 h 400"/>
                <a:gd name="T30" fmla="*/ 257 w 400"/>
                <a:gd name="T31" fmla="*/ 144 h 400"/>
                <a:gd name="T32" fmla="*/ 281 w 400"/>
                <a:gd name="T33" fmla="*/ 199 h 400"/>
                <a:gd name="T34" fmla="*/ 257 w 400"/>
                <a:gd name="T35" fmla="*/ 255 h 400"/>
                <a:gd name="T36" fmla="*/ 201 w 400"/>
                <a:gd name="T37" fmla="*/ 277 h 400"/>
                <a:gd name="T38" fmla="*/ 144 w 400"/>
                <a:gd name="T39" fmla="*/ 255 h 400"/>
                <a:gd name="T40" fmla="*/ 120 w 400"/>
                <a:gd name="T41" fmla="*/ 199 h 400"/>
                <a:gd name="T42" fmla="*/ 144 w 400"/>
                <a:gd name="T43" fmla="*/ 144 h 400"/>
                <a:gd name="T44" fmla="*/ 355 w 400"/>
                <a:gd name="T45" fmla="*/ 338 h 400"/>
                <a:gd name="T46" fmla="*/ 350 w 400"/>
                <a:gd name="T47" fmla="*/ 350 h 400"/>
                <a:gd name="T48" fmla="*/ 339 w 400"/>
                <a:gd name="T49" fmla="*/ 354 h 400"/>
                <a:gd name="T50" fmla="*/ 60 w 400"/>
                <a:gd name="T51" fmla="*/ 354 h 400"/>
                <a:gd name="T52" fmla="*/ 49 w 400"/>
                <a:gd name="T53" fmla="*/ 350 h 400"/>
                <a:gd name="T54" fmla="*/ 45 w 400"/>
                <a:gd name="T55" fmla="*/ 338 h 400"/>
                <a:gd name="T56" fmla="*/ 45 w 400"/>
                <a:gd name="T57" fmla="*/ 169 h 400"/>
                <a:gd name="T58" fmla="*/ 81 w 400"/>
                <a:gd name="T59" fmla="*/ 169 h 400"/>
                <a:gd name="T60" fmla="*/ 76 w 400"/>
                <a:gd name="T61" fmla="*/ 204 h 400"/>
                <a:gd name="T62" fmla="*/ 113 w 400"/>
                <a:gd name="T63" fmla="*/ 289 h 400"/>
                <a:gd name="T64" fmla="*/ 201 w 400"/>
                <a:gd name="T65" fmla="*/ 324 h 400"/>
                <a:gd name="T66" fmla="*/ 263 w 400"/>
                <a:gd name="T67" fmla="*/ 308 h 400"/>
                <a:gd name="T68" fmla="*/ 308 w 400"/>
                <a:gd name="T69" fmla="*/ 264 h 400"/>
                <a:gd name="T70" fmla="*/ 325 w 400"/>
                <a:gd name="T71" fmla="*/ 204 h 400"/>
                <a:gd name="T72" fmla="*/ 320 w 400"/>
                <a:gd name="T73" fmla="*/ 169 h 400"/>
                <a:gd name="T74" fmla="*/ 355 w 400"/>
                <a:gd name="T75" fmla="*/ 169 h 400"/>
                <a:gd name="T76" fmla="*/ 355 w 400"/>
                <a:gd name="T77" fmla="*/ 338 h 400"/>
                <a:gd name="T78" fmla="*/ 355 w 400"/>
                <a:gd name="T79" fmla="*/ 106 h 400"/>
                <a:gd name="T80" fmla="*/ 350 w 400"/>
                <a:gd name="T81" fmla="*/ 118 h 400"/>
                <a:gd name="T82" fmla="*/ 337 w 400"/>
                <a:gd name="T83" fmla="*/ 124 h 400"/>
                <a:gd name="T84" fmla="*/ 292 w 400"/>
                <a:gd name="T85" fmla="*/ 124 h 400"/>
                <a:gd name="T86" fmla="*/ 279 w 400"/>
                <a:gd name="T87" fmla="*/ 118 h 400"/>
                <a:gd name="T88" fmla="*/ 274 w 400"/>
                <a:gd name="T89" fmla="*/ 106 h 400"/>
                <a:gd name="T90" fmla="*/ 274 w 400"/>
                <a:gd name="T91" fmla="*/ 63 h 400"/>
                <a:gd name="T92" fmla="*/ 279 w 400"/>
                <a:gd name="T93" fmla="*/ 50 h 400"/>
                <a:gd name="T94" fmla="*/ 292 w 400"/>
                <a:gd name="T95" fmla="*/ 45 h 400"/>
                <a:gd name="T96" fmla="*/ 337 w 400"/>
                <a:gd name="T97" fmla="*/ 45 h 400"/>
                <a:gd name="T98" fmla="*/ 350 w 400"/>
                <a:gd name="T99" fmla="*/ 50 h 400"/>
                <a:gd name="T100" fmla="*/ 355 w 400"/>
                <a:gd name="T101" fmla="*/ 63 h 400"/>
                <a:gd name="T102" fmla="*/ 355 w 400"/>
                <a:gd name="T103" fmla="*/ 106 h 400"/>
                <a:gd name="T104" fmla="*/ 355 w 400"/>
                <a:gd name="T105" fmla="*/ 106 h 400"/>
                <a:gd name="T106" fmla="*/ 355 w 400"/>
                <a:gd name="T107" fmla="*/ 106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00" h="400">
                  <a:moveTo>
                    <a:pt x="385" y="15"/>
                  </a:moveTo>
                  <a:cubicBezTo>
                    <a:pt x="375" y="5"/>
                    <a:pt x="363" y="0"/>
                    <a:pt x="349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37" y="0"/>
                    <a:pt x="25" y="5"/>
                    <a:pt x="15" y="15"/>
                  </a:cubicBezTo>
                  <a:cubicBezTo>
                    <a:pt x="5" y="25"/>
                    <a:pt x="0" y="37"/>
                    <a:pt x="0" y="51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363"/>
                    <a:pt x="5" y="375"/>
                    <a:pt x="15" y="385"/>
                  </a:cubicBezTo>
                  <a:cubicBezTo>
                    <a:pt x="25" y="395"/>
                    <a:pt x="37" y="400"/>
                    <a:pt x="51" y="400"/>
                  </a:cubicBezTo>
                  <a:cubicBezTo>
                    <a:pt x="349" y="400"/>
                    <a:pt x="349" y="400"/>
                    <a:pt x="349" y="400"/>
                  </a:cubicBezTo>
                  <a:cubicBezTo>
                    <a:pt x="363" y="400"/>
                    <a:pt x="375" y="395"/>
                    <a:pt x="385" y="385"/>
                  </a:cubicBezTo>
                  <a:cubicBezTo>
                    <a:pt x="395" y="375"/>
                    <a:pt x="400" y="363"/>
                    <a:pt x="400" y="349"/>
                  </a:cubicBezTo>
                  <a:cubicBezTo>
                    <a:pt x="400" y="51"/>
                    <a:pt x="400" y="51"/>
                    <a:pt x="400" y="51"/>
                  </a:cubicBezTo>
                  <a:cubicBezTo>
                    <a:pt x="400" y="37"/>
                    <a:pt x="395" y="25"/>
                    <a:pt x="385" y="15"/>
                  </a:cubicBezTo>
                  <a:close/>
                  <a:moveTo>
                    <a:pt x="144" y="144"/>
                  </a:moveTo>
                  <a:cubicBezTo>
                    <a:pt x="160" y="129"/>
                    <a:pt x="178" y="121"/>
                    <a:pt x="201" y="121"/>
                  </a:cubicBezTo>
                  <a:cubicBezTo>
                    <a:pt x="223" y="121"/>
                    <a:pt x="242" y="129"/>
                    <a:pt x="257" y="144"/>
                  </a:cubicBezTo>
                  <a:cubicBezTo>
                    <a:pt x="273" y="160"/>
                    <a:pt x="281" y="178"/>
                    <a:pt x="281" y="199"/>
                  </a:cubicBezTo>
                  <a:cubicBezTo>
                    <a:pt x="281" y="221"/>
                    <a:pt x="273" y="239"/>
                    <a:pt x="257" y="255"/>
                  </a:cubicBezTo>
                  <a:cubicBezTo>
                    <a:pt x="242" y="270"/>
                    <a:pt x="223" y="277"/>
                    <a:pt x="201" y="277"/>
                  </a:cubicBezTo>
                  <a:cubicBezTo>
                    <a:pt x="178" y="277"/>
                    <a:pt x="160" y="270"/>
                    <a:pt x="144" y="255"/>
                  </a:cubicBezTo>
                  <a:cubicBezTo>
                    <a:pt x="128" y="239"/>
                    <a:pt x="120" y="221"/>
                    <a:pt x="120" y="199"/>
                  </a:cubicBezTo>
                  <a:cubicBezTo>
                    <a:pt x="120" y="178"/>
                    <a:pt x="128" y="160"/>
                    <a:pt x="144" y="144"/>
                  </a:cubicBezTo>
                  <a:close/>
                  <a:moveTo>
                    <a:pt x="355" y="338"/>
                  </a:moveTo>
                  <a:cubicBezTo>
                    <a:pt x="355" y="343"/>
                    <a:pt x="354" y="347"/>
                    <a:pt x="350" y="350"/>
                  </a:cubicBezTo>
                  <a:cubicBezTo>
                    <a:pt x="347" y="353"/>
                    <a:pt x="344" y="354"/>
                    <a:pt x="339" y="354"/>
                  </a:cubicBezTo>
                  <a:cubicBezTo>
                    <a:pt x="60" y="354"/>
                    <a:pt x="60" y="354"/>
                    <a:pt x="60" y="354"/>
                  </a:cubicBezTo>
                  <a:cubicBezTo>
                    <a:pt x="56" y="354"/>
                    <a:pt x="52" y="353"/>
                    <a:pt x="49" y="350"/>
                  </a:cubicBezTo>
                  <a:cubicBezTo>
                    <a:pt x="46" y="347"/>
                    <a:pt x="45" y="343"/>
                    <a:pt x="45" y="338"/>
                  </a:cubicBezTo>
                  <a:cubicBezTo>
                    <a:pt x="45" y="169"/>
                    <a:pt x="45" y="169"/>
                    <a:pt x="45" y="169"/>
                  </a:cubicBezTo>
                  <a:cubicBezTo>
                    <a:pt x="81" y="169"/>
                    <a:pt x="81" y="169"/>
                    <a:pt x="81" y="169"/>
                  </a:cubicBezTo>
                  <a:cubicBezTo>
                    <a:pt x="78" y="180"/>
                    <a:pt x="76" y="192"/>
                    <a:pt x="76" y="204"/>
                  </a:cubicBezTo>
                  <a:cubicBezTo>
                    <a:pt x="76" y="237"/>
                    <a:pt x="88" y="265"/>
                    <a:pt x="113" y="289"/>
                  </a:cubicBezTo>
                  <a:cubicBezTo>
                    <a:pt x="137" y="313"/>
                    <a:pt x="166" y="324"/>
                    <a:pt x="201" y="324"/>
                  </a:cubicBezTo>
                  <a:cubicBezTo>
                    <a:pt x="223" y="324"/>
                    <a:pt x="244" y="319"/>
                    <a:pt x="263" y="308"/>
                  </a:cubicBezTo>
                  <a:cubicBezTo>
                    <a:pt x="282" y="297"/>
                    <a:pt x="297" y="283"/>
                    <a:pt x="308" y="264"/>
                  </a:cubicBezTo>
                  <a:cubicBezTo>
                    <a:pt x="320" y="246"/>
                    <a:pt x="325" y="226"/>
                    <a:pt x="325" y="204"/>
                  </a:cubicBezTo>
                  <a:cubicBezTo>
                    <a:pt x="325" y="192"/>
                    <a:pt x="323" y="180"/>
                    <a:pt x="320" y="169"/>
                  </a:cubicBezTo>
                  <a:cubicBezTo>
                    <a:pt x="355" y="169"/>
                    <a:pt x="355" y="169"/>
                    <a:pt x="355" y="169"/>
                  </a:cubicBezTo>
                  <a:lnTo>
                    <a:pt x="355" y="338"/>
                  </a:lnTo>
                  <a:close/>
                  <a:moveTo>
                    <a:pt x="355" y="106"/>
                  </a:moveTo>
                  <a:cubicBezTo>
                    <a:pt x="355" y="111"/>
                    <a:pt x="353" y="115"/>
                    <a:pt x="350" y="118"/>
                  </a:cubicBezTo>
                  <a:cubicBezTo>
                    <a:pt x="346" y="122"/>
                    <a:pt x="342" y="124"/>
                    <a:pt x="337" y="124"/>
                  </a:cubicBezTo>
                  <a:cubicBezTo>
                    <a:pt x="292" y="124"/>
                    <a:pt x="292" y="124"/>
                    <a:pt x="292" y="124"/>
                  </a:cubicBezTo>
                  <a:cubicBezTo>
                    <a:pt x="287" y="124"/>
                    <a:pt x="282" y="122"/>
                    <a:pt x="279" y="118"/>
                  </a:cubicBezTo>
                  <a:cubicBezTo>
                    <a:pt x="275" y="115"/>
                    <a:pt x="274" y="111"/>
                    <a:pt x="274" y="106"/>
                  </a:cubicBezTo>
                  <a:cubicBezTo>
                    <a:pt x="274" y="63"/>
                    <a:pt x="274" y="63"/>
                    <a:pt x="274" y="63"/>
                  </a:cubicBezTo>
                  <a:cubicBezTo>
                    <a:pt x="274" y="58"/>
                    <a:pt x="275" y="53"/>
                    <a:pt x="279" y="50"/>
                  </a:cubicBezTo>
                  <a:cubicBezTo>
                    <a:pt x="282" y="46"/>
                    <a:pt x="287" y="45"/>
                    <a:pt x="292" y="45"/>
                  </a:cubicBezTo>
                  <a:cubicBezTo>
                    <a:pt x="337" y="45"/>
                    <a:pt x="337" y="45"/>
                    <a:pt x="337" y="45"/>
                  </a:cubicBezTo>
                  <a:cubicBezTo>
                    <a:pt x="342" y="45"/>
                    <a:pt x="346" y="46"/>
                    <a:pt x="350" y="50"/>
                  </a:cubicBezTo>
                  <a:cubicBezTo>
                    <a:pt x="353" y="53"/>
                    <a:pt x="355" y="58"/>
                    <a:pt x="355" y="63"/>
                  </a:cubicBezTo>
                  <a:lnTo>
                    <a:pt x="355" y="106"/>
                  </a:lnTo>
                  <a:close/>
                  <a:moveTo>
                    <a:pt x="355" y="106"/>
                  </a:moveTo>
                  <a:cubicBezTo>
                    <a:pt x="355" y="106"/>
                    <a:pt x="355" y="106"/>
                    <a:pt x="355" y="10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 dirty="0"/>
            </a:p>
          </p:txBody>
        </p:sp>
      </p:grpSp>
      <p:grpSp>
        <p:nvGrpSpPr>
          <p:cNvPr id="137" name="グループ化 136"/>
          <p:cNvGrpSpPr/>
          <p:nvPr/>
        </p:nvGrpSpPr>
        <p:grpSpPr>
          <a:xfrm>
            <a:off x="7463461" y="1975108"/>
            <a:ext cx="438125" cy="349405"/>
            <a:chOff x="1981200" y="1754188"/>
            <a:chExt cx="635000" cy="506413"/>
          </a:xfrm>
          <a:solidFill>
            <a:srgbClr val="002060"/>
          </a:solidFill>
        </p:grpSpPr>
        <p:sp>
          <p:nvSpPr>
            <p:cNvPr id="138" name="Freeform 37"/>
            <p:cNvSpPr>
              <a:spLocks noEditPoints="1"/>
            </p:cNvSpPr>
            <p:nvPr/>
          </p:nvSpPr>
          <p:spPr bwMode="auto">
            <a:xfrm>
              <a:off x="1981200" y="1754188"/>
              <a:ext cx="635000" cy="506413"/>
            </a:xfrm>
            <a:custGeom>
              <a:avLst/>
              <a:gdLst>
                <a:gd name="T0" fmla="*/ 488 w 501"/>
                <a:gd name="T1" fmla="*/ 12 h 400"/>
                <a:gd name="T2" fmla="*/ 459 w 501"/>
                <a:gd name="T3" fmla="*/ 0 h 400"/>
                <a:gd name="T4" fmla="*/ 42 w 501"/>
                <a:gd name="T5" fmla="*/ 0 h 400"/>
                <a:gd name="T6" fmla="*/ 12 w 501"/>
                <a:gd name="T7" fmla="*/ 12 h 400"/>
                <a:gd name="T8" fmla="*/ 0 w 501"/>
                <a:gd name="T9" fmla="*/ 42 h 400"/>
                <a:gd name="T10" fmla="*/ 0 w 501"/>
                <a:gd name="T11" fmla="*/ 359 h 400"/>
                <a:gd name="T12" fmla="*/ 12 w 501"/>
                <a:gd name="T13" fmla="*/ 388 h 400"/>
                <a:gd name="T14" fmla="*/ 42 w 501"/>
                <a:gd name="T15" fmla="*/ 400 h 400"/>
                <a:gd name="T16" fmla="*/ 459 w 501"/>
                <a:gd name="T17" fmla="*/ 400 h 400"/>
                <a:gd name="T18" fmla="*/ 488 w 501"/>
                <a:gd name="T19" fmla="*/ 388 h 400"/>
                <a:gd name="T20" fmla="*/ 501 w 501"/>
                <a:gd name="T21" fmla="*/ 359 h 400"/>
                <a:gd name="T22" fmla="*/ 501 w 501"/>
                <a:gd name="T23" fmla="*/ 42 h 400"/>
                <a:gd name="T24" fmla="*/ 488 w 501"/>
                <a:gd name="T25" fmla="*/ 12 h 400"/>
                <a:gd name="T26" fmla="*/ 467 w 501"/>
                <a:gd name="T27" fmla="*/ 359 h 400"/>
                <a:gd name="T28" fmla="*/ 465 w 501"/>
                <a:gd name="T29" fmla="*/ 365 h 400"/>
                <a:gd name="T30" fmla="*/ 459 w 501"/>
                <a:gd name="T31" fmla="*/ 367 h 400"/>
                <a:gd name="T32" fmla="*/ 42 w 501"/>
                <a:gd name="T33" fmla="*/ 367 h 400"/>
                <a:gd name="T34" fmla="*/ 36 w 501"/>
                <a:gd name="T35" fmla="*/ 365 h 400"/>
                <a:gd name="T36" fmla="*/ 33 w 501"/>
                <a:gd name="T37" fmla="*/ 359 h 400"/>
                <a:gd name="T38" fmla="*/ 33 w 501"/>
                <a:gd name="T39" fmla="*/ 42 h 400"/>
                <a:gd name="T40" fmla="*/ 36 w 501"/>
                <a:gd name="T41" fmla="*/ 36 h 400"/>
                <a:gd name="T42" fmla="*/ 42 w 501"/>
                <a:gd name="T43" fmla="*/ 33 h 400"/>
                <a:gd name="T44" fmla="*/ 459 w 501"/>
                <a:gd name="T45" fmla="*/ 33 h 400"/>
                <a:gd name="T46" fmla="*/ 465 w 501"/>
                <a:gd name="T47" fmla="*/ 36 h 400"/>
                <a:gd name="T48" fmla="*/ 467 w 501"/>
                <a:gd name="T49" fmla="*/ 42 h 400"/>
                <a:gd name="T50" fmla="*/ 467 w 501"/>
                <a:gd name="T51" fmla="*/ 359 h 400"/>
                <a:gd name="T52" fmla="*/ 467 w 501"/>
                <a:gd name="T53" fmla="*/ 359 h 400"/>
                <a:gd name="T54" fmla="*/ 467 w 501"/>
                <a:gd name="T55" fmla="*/ 359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1" h="400">
                  <a:moveTo>
                    <a:pt x="488" y="12"/>
                  </a:moveTo>
                  <a:cubicBezTo>
                    <a:pt x="480" y="4"/>
                    <a:pt x="470" y="0"/>
                    <a:pt x="459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0" y="0"/>
                    <a:pt x="20" y="4"/>
                    <a:pt x="12" y="12"/>
                  </a:cubicBezTo>
                  <a:cubicBezTo>
                    <a:pt x="4" y="20"/>
                    <a:pt x="0" y="30"/>
                    <a:pt x="0" y="42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0" y="370"/>
                    <a:pt x="4" y="380"/>
                    <a:pt x="12" y="388"/>
                  </a:cubicBezTo>
                  <a:cubicBezTo>
                    <a:pt x="20" y="396"/>
                    <a:pt x="30" y="400"/>
                    <a:pt x="42" y="400"/>
                  </a:cubicBezTo>
                  <a:cubicBezTo>
                    <a:pt x="459" y="400"/>
                    <a:pt x="459" y="400"/>
                    <a:pt x="459" y="400"/>
                  </a:cubicBezTo>
                  <a:cubicBezTo>
                    <a:pt x="470" y="400"/>
                    <a:pt x="480" y="396"/>
                    <a:pt x="488" y="388"/>
                  </a:cubicBezTo>
                  <a:cubicBezTo>
                    <a:pt x="496" y="380"/>
                    <a:pt x="501" y="370"/>
                    <a:pt x="501" y="359"/>
                  </a:cubicBezTo>
                  <a:cubicBezTo>
                    <a:pt x="501" y="42"/>
                    <a:pt x="501" y="42"/>
                    <a:pt x="501" y="42"/>
                  </a:cubicBezTo>
                  <a:cubicBezTo>
                    <a:pt x="501" y="30"/>
                    <a:pt x="496" y="20"/>
                    <a:pt x="488" y="12"/>
                  </a:cubicBezTo>
                  <a:close/>
                  <a:moveTo>
                    <a:pt x="467" y="359"/>
                  </a:moveTo>
                  <a:cubicBezTo>
                    <a:pt x="467" y="361"/>
                    <a:pt x="466" y="363"/>
                    <a:pt x="465" y="365"/>
                  </a:cubicBezTo>
                  <a:cubicBezTo>
                    <a:pt x="463" y="366"/>
                    <a:pt x="461" y="367"/>
                    <a:pt x="459" y="367"/>
                  </a:cubicBezTo>
                  <a:cubicBezTo>
                    <a:pt x="42" y="367"/>
                    <a:pt x="42" y="367"/>
                    <a:pt x="42" y="367"/>
                  </a:cubicBezTo>
                  <a:cubicBezTo>
                    <a:pt x="39" y="367"/>
                    <a:pt x="38" y="366"/>
                    <a:pt x="36" y="365"/>
                  </a:cubicBezTo>
                  <a:cubicBezTo>
                    <a:pt x="34" y="363"/>
                    <a:pt x="33" y="361"/>
                    <a:pt x="33" y="359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3" y="39"/>
                    <a:pt x="34" y="37"/>
                    <a:pt x="36" y="36"/>
                  </a:cubicBezTo>
                  <a:cubicBezTo>
                    <a:pt x="38" y="34"/>
                    <a:pt x="39" y="33"/>
                    <a:pt x="42" y="33"/>
                  </a:cubicBezTo>
                  <a:cubicBezTo>
                    <a:pt x="459" y="33"/>
                    <a:pt x="459" y="33"/>
                    <a:pt x="459" y="33"/>
                  </a:cubicBezTo>
                  <a:cubicBezTo>
                    <a:pt x="461" y="33"/>
                    <a:pt x="463" y="34"/>
                    <a:pt x="465" y="36"/>
                  </a:cubicBezTo>
                  <a:cubicBezTo>
                    <a:pt x="466" y="37"/>
                    <a:pt x="467" y="39"/>
                    <a:pt x="467" y="42"/>
                  </a:cubicBezTo>
                  <a:lnTo>
                    <a:pt x="467" y="359"/>
                  </a:lnTo>
                  <a:close/>
                  <a:moveTo>
                    <a:pt x="467" y="359"/>
                  </a:moveTo>
                  <a:cubicBezTo>
                    <a:pt x="467" y="359"/>
                    <a:pt x="467" y="359"/>
                    <a:pt x="467" y="35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139" name="Freeform 38"/>
            <p:cNvSpPr>
              <a:spLocks noEditPoints="1"/>
            </p:cNvSpPr>
            <p:nvPr/>
          </p:nvSpPr>
          <p:spPr bwMode="auto">
            <a:xfrm>
              <a:off x="2066925" y="1838325"/>
              <a:ext cx="125413" cy="127000"/>
            </a:xfrm>
            <a:custGeom>
              <a:avLst/>
              <a:gdLst>
                <a:gd name="T0" fmla="*/ 50 w 100"/>
                <a:gd name="T1" fmla="*/ 100 h 100"/>
                <a:gd name="T2" fmla="*/ 85 w 100"/>
                <a:gd name="T3" fmla="*/ 85 h 100"/>
                <a:gd name="T4" fmla="*/ 100 w 100"/>
                <a:gd name="T5" fmla="*/ 50 h 100"/>
                <a:gd name="T6" fmla="*/ 85 w 100"/>
                <a:gd name="T7" fmla="*/ 14 h 100"/>
                <a:gd name="T8" fmla="*/ 50 w 100"/>
                <a:gd name="T9" fmla="*/ 0 h 100"/>
                <a:gd name="T10" fmla="*/ 14 w 100"/>
                <a:gd name="T11" fmla="*/ 14 h 100"/>
                <a:gd name="T12" fmla="*/ 0 w 100"/>
                <a:gd name="T13" fmla="*/ 50 h 100"/>
                <a:gd name="T14" fmla="*/ 14 w 100"/>
                <a:gd name="T15" fmla="*/ 85 h 100"/>
                <a:gd name="T16" fmla="*/ 50 w 100"/>
                <a:gd name="T17" fmla="*/ 100 h 100"/>
                <a:gd name="T18" fmla="*/ 50 w 100"/>
                <a:gd name="T19" fmla="*/ 100 h 100"/>
                <a:gd name="T20" fmla="*/ 50 w 100"/>
                <a:gd name="T2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" h="100">
                  <a:moveTo>
                    <a:pt x="50" y="100"/>
                  </a:moveTo>
                  <a:cubicBezTo>
                    <a:pt x="64" y="100"/>
                    <a:pt x="76" y="95"/>
                    <a:pt x="85" y="85"/>
                  </a:cubicBezTo>
                  <a:cubicBezTo>
                    <a:pt x="95" y="76"/>
                    <a:pt x="100" y="64"/>
                    <a:pt x="100" y="50"/>
                  </a:cubicBezTo>
                  <a:cubicBezTo>
                    <a:pt x="100" y="36"/>
                    <a:pt x="95" y="24"/>
                    <a:pt x="85" y="14"/>
                  </a:cubicBezTo>
                  <a:cubicBezTo>
                    <a:pt x="76" y="5"/>
                    <a:pt x="64" y="0"/>
                    <a:pt x="50" y="0"/>
                  </a:cubicBezTo>
                  <a:cubicBezTo>
                    <a:pt x="36" y="0"/>
                    <a:pt x="24" y="5"/>
                    <a:pt x="14" y="14"/>
                  </a:cubicBezTo>
                  <a:cubicBezTo>
                    <a:pt x="5" y="24"/>
                    <a:pt x="0" y="36"/>
                    <a:pt x="0" y="50"/>
                  </a:cubicBezTo>
                  <a:cubicBezTo>
                    <a:pt x="0" y="64"/>
                    <a:pt x="5" y="76"/>
                    <a:pt x="14" y="85"/>
                  </a:cubicBezTo>
                  <a:cubicBezTo>
                    <a:pt x="24" y="95"/>
                    <a:pt x="36" y="100"/>
                    <a:pt x="50" y="100"/>
                  </a:cubicBezTo>
                  <a:close/>
                  <a:moveTo>
                    <a:pt x="50" y="100"/>
                  </a:moveTo>
                  <a:cubicBezTo>
                    <a:pt x="50" y="100"/>
                    <a:pt x="50" y="100"/>
                    <a:pt x="50" y="1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140" name="Freeform 39"/>
            <p:cNvSpPr>
              <a:spLocks noEditPoints="1"/>
            </p:cNvSpPr>
            <p:nvPr/>
          </p:nvSpPr>
          <p:spPr bwMode="auto">
            <a:xfrm>
              <a:off x="2066925" y="1890713"/>
              <a:ext cx="465138" cy="287338"/>
            </a:xfrm>
            <a:custGeom>
              <a:avLst/>
              <a:gdLst>
                <a:gd name="T0" fmla="*/ 99 w 293"/>
                <a:gd name="T1" fmla="*/ 107 h 181"/>
                <a:gd name="T2" fmla="*/ 66 w 293"/>
                <a:gd name="T3" fmla="*/ 74 h 181"/>
                <a:gd name="T4" fmla="*/ 0 w 293"/>
                <a:gd name="T5" fmla="*/ 141 h 181"/>
                <a:gd name="T6" fmla="*/ 0 w 293"/>
                <a:gd name="T7" fmla="*/ 181 h 181"/>
                <a:gd name="T8" fmla="*/ 293 w 293"/>
                <a:gd name="T9" fmla="*/ 181 h 181"/>
                <a:gd name="T10" fmla="*/ 293 w 293"/>
                <a:gd name="T11" fmla="*/ 87 h 181"/>
                <a:gd name="T12" fmla="*/ 205 w 293"/>
                <a:gd name="T13" fmla="*/ 0 h 181"/>
                <a:gd name="T14" fmla="*/ 99 w 293"/>
                <a:gd name="T15" fmla="*/ 107 h 181"/>
                <a:gd name="T16" fmla="*/ 99 w 293"/>
                <a:gd name="T17" fmla="*/ 107 h 181"/>
                <a:gd name="T18" fmla="*/ 99 w 293"/>
                <a:gd name="T19" fmla="*/ 10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3" h="181">
                  <a:moveTo>
                    <a:pt x="99" y="107"/>
                  </a:moveTo>
                  <a:lnTo>
                    <a:pt x="66" y="74"/>
                  </a:lnTo>
                  <a:lnTo>
                    <a:pt x="0" y="141"/>
                  </a:lnTo>
                  <a:lnTo>
                    <a:pt x="0" y="181"/>
                  </a:lnTo>
                  <a:lnTo>
                    <a:pt x="293" y="181"/>
                  </a:lnTo>
                  <a:lnTo>
                    <a:pt x="293" y="87"/>
                  </a:lnTo>
                  <a:lnTo>
                    <a:pt x="205" y="0"/>
                  </a:lnTo>
                  <a:lnTo>
                    <a:pt x="99" y="107"/>
                  </a:lnTo>
                  <a:close/>
                  <a:moveTo>
                    <a:pt x="99" y="107"/>
                  </a:moveTo>
                  <a:lnTo>
                    <a:pt x="99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</p:grpSp>
      <p:sp>
        <p:nvSpPr>
          <p:cNvPr id="142" name="Freeform 50"/>
          <p:cNvSpPr>
            <a:spLocks noEditPoints="1"/>
          </p:cNvSpPr>
          <p:nvPr/>
        </p:nvSpPr>
        <p:spPr bwMode="auto">
          <a:xfrm>
            <a:off x="1951633" y="3535945"/>
            <a:ext cx="409900" cy="355589"/>
          </a:xfrm>
          <a:custGeom>
            <a:avLst/>
            <a:gdLst>
              <a:gd name="T0" fmla="*/ 42 w 501"/>
              <a:gd name="T1" fmla="*/ 0 h 434"/>
              <a:gd name="T2" fmla="*/ 0 w 501"/>
              <a:gd name="T3" fmla="*/ 392 h 434"/>
              <a:gd name="T4" fmla="*/ 459 w 501"/>
              <a:gd name="T5" fmla="*/ 434 h 434"/>
              <a:gd name="T6" fmla="*/ 501 w 501"/>
              <a:gd name="T7" fmla="*/ 42 h 434"/>
              <a:gd name="T8" fmla="*/ 95 w 501"/>
              <a:gd name="T9" fmla="*/ 395 h 434"/>
              <a:gd name="T10" fmla="*/ 38 w 501"/>
              <a:gd name="T11" fmla="*/ 395 h 434"/>
              <a:gd name="T12" fmla="*/ 38 w 501"/>
              <a:gd name="T13" fmla="*/ 339 h 434"/>
              <a:gd name="T14" fmla="*/ 95 w 501"/>
              <a:gd name="T15" fmla="*/ 339 h 434"/>
              <a:gd name="T16" fmla="*/ 100 w 501"/>
              <a:gd name="T17" fmla="*/ 284 h 434"/>
              <a:gd name="T18" fmla="*/ 50 w 501"/>
              <a:gd name="T19" fmla="*/ 300 h 434"/>
              <a:gd name="T20" fmla="*/ 33 w 501"/>
              <a:gd name="T21" fmla="*/ 250 h 434"/>
              <a:gd name="T22" fmla="*/ 83 w 501"/>
              <a:gd name="T23" fmla="*/ 234 h 434"/>
              <a:gd name="T24" fmla="*/ 100 w 501"/>
              <a:gd name="T25" fmla="*/ 284 h 434"/>
              <a:gd name="T26" fmla="*/ 83 w 501"/>
              <a:gd name="T27" fmla="*/ 200 h 434"/>
              <a:gd name="T28" fmla="*/ 33 w 501"/>
              <a:gd name="T29" fmla="*/ 184 h 434"/>
              <a:gd name="T30" fmla="*/ 50 w 501"/>
              <a:gd name="T31" fmla="*/ 133 h 434"/>
              <a:gd name="T32" fmla="*/ 100 w 501"/>
              <a:gd name="T33" fmla="*/ 150 h 434"/>
              <a:gd name="T34" fmla="*/ 95 w 501"/>
              <a:gd name="T35" fmla="*/ 95 h 434"/>
              <a:gd name="T36" fmla="*/ 38 w 501"/>
              <a:gd name="T37" fmla="*/ 95 h 434"/>
              <a:gd name="T38" fmla="*/ 38 w 501"/>
              <a:gd name="T39" fmla="*/ 38 h 434"/>
              <a:gd name="T40" fmla="*/ 95 w 501"/>
              <a:gd name="T41" fmla="*/ 38 h 434"/>
              <a:gd name="T42" fmla="*/ 367 w 501"/>
              <a:gd name="T43" fmla="*/ 384 h 434"/>
              <a:gd name="T44" fmla="*/ 150 w 501"/>
              <a:gd name="T45" fmla="*/ 400 h 434"/>
              <a:gd name="T46" fmla="*/ 133 w 501"/>
              <a:gd name="T47" fmla="*/ 250 h 434"/>
              <a:gd name="T48" fmla="*/ 350 w 501"/>
              <a:gd name="T49" fmla="*/ 234 h 434"/>
              <a:gd name="T50" fmla="*/ 367 w 501"/>
              <a:gd name="T51" fmla="*/ 384 h 434"/>
              <a:gd name="T52" fmla="*/ 350 w 501"/>
              <a:gd name="T53" fmla="*/ 200 h 434"/>
              <a:gd name="T54" fmla="*/ 133 w 501"/>
              <a:gd name="T55" fmla="*/ 184 h 434"/>
              <a:gd name="T56" fmla="*/ 150 w 501"/>
              <a:gd name="T57" fmla="*/ 33 h 434"/>
              <a:gd name="T58" fmla="*/ 367 w 501"/>
              <a:gd name="T59" fmla="*/ 50 h 434"/>
              <a:gd name="T60" fmla="*/ 462 w 501"/>
              <a:gd name="T61" fmla="*/ 395 h 434"/>
              <a:gd name="T62" fmla="*/ 405 w 501"/>
              <a:gd name="T63" fmla="*/ 395 h 434"/>
              <a:gd name="T64" fmla="*/ 405 w 501"/>
              <a:gd name="T65" fmla="*/ 339 h 434"/>
              <a:gd name="T66" fmla="*/ 462 w 501"/>
              <a:gd name="T67" fmla="*/ 339 h 434"/>
              <a:gd name="T68" fmla="*/ 467 w 501"/>
              <a:gd name="T69" fmla="*/ 284 h 434"/>
              <a:gd name="T70" fmla="*/ 417 w 501"/>
              <a:gd name="T71" fmla="*/ 300 h 434"/>
              <a:gd name="T72" fmla="*/ 400 w 501"/>
              <a:gd name="T73" fmla="*/ 250 h 434"/>
              <a:gd name="T74" fmla="*/ 451 w 501"/>
              <a:gd name="T75" fmla="*/ 234 h 434"/>
              <a:gd name="T76" fmla="*/ 467 w 501"/>
              <a:gd name="T77" fmla="*/ 284 h 434"/>
              <a:gd name="T78" fmla="*/ 451 w 501"/>
              <a:gd name="T79" fmla="*/ 200 h 434"/>
              <a:gd name="T80" fmla="*/ 400 w 501"/>
              <a:gd name="T81" fmla="*/ 184 h 434"/>
              <a:gd name="T82" fmla="*/ 417 w 501"/>
              <a:gd name="T83" fmla="*/ 133 h 434"/>
              <a:gd name="T84" fmla="*/ 467 w 501"/>
              <a:gd name="T85" fmla="*/ 150 h 434"/>
              <a:gd name="T86" fmla="*/ 462 w 501"/>
              <a:gd name="T87" fmla="*/ 95 h 434"/>
              <a:gd name="T88" fmla="*/ 405 w 501"/>
              <a:gd name="T89" fmla="*/ 95 h 434"/>
              <a:gd name="T90" fmla="*/ 405 w 501"/>
              <a:gd name="T91" fmla="*/ 38 h 434"/>
              <a:gd name="T92" fmla="*/ 462 w 501"/>
              <a:gd name="T93" fmla="*/ 38 h 434"/>
              <a:gd name="T94" fmla="*/ 467 w 501"/>
              <a:gd name="T95" fmla="*/ 83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01" h="434">
                <a:moveTo>
                  <a:pt x="488" y="12"/>
                </a:moveTo>
                <a:cubicBezTo>
                  <a:pt x="480" y="4"/>
                  <a:pt x="470" y="0"/>
                  <a:pt x="459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30" y="0"/>
                  <a:pt x="20" y="4"/>
                  <a:pt x="12" y="12"/>
                </a:cubicBezTo>
                <a:cubicBezTo>
                  <a:pt x="4" y="20"/>
                  <a:pt x="0" y="30"/>
                  <a:pt x="0" y="42"/>
                </a:cubicBezTo>
                <a:cubicBezTo>
                  <a:pt x="0" y="392"/>
                  <a:pt x="0" y="392"/>
                  <a:pt x="0" y="392"/>
                </a:cubicBezTo>
                <a:cubicBezTo>
                  <a:pt x="0" y="404"/>
                  <a:pt x="4" y="413"/>
                  <a:pt x="12" y="422"/>
                </a:cubicBezTo>
                <a:cubicBezTo>
                  <a:pt x="20" y="430"/>
                  <a:pt x="30" y="434"/>
                  <a:pt x="42" y="434"/>
                </a:cubicBezTo>
                <a:cubicBezTo>
                  <a:pt x="459" y="434"/>
                  <a:pt x="459" y="434"/>
                  <a:pt x="459" y="434"/>
                </a:cubicBezTo>
                <a:cubicBezTo>
                  <a:pt x="470" y="434"/>
                  <a:pt x="480" y="430"/>
                  <a:pt x="488" y="422"/>
                </a:cubicBezTo>
                <a:cubicBezTo>
                  <a:pt x="496" y="413"/>
                  <a:pt x="501" y="404"/>
                  <a:pt x="501" y="392"/>
                </a:cubicBezTo>
                <a:cubicBezTo>
                  <a:pt x="501" y="42"/>
                  <a:pt x="501" y="42"/>
                  <a:pt x="501" y="42"/>
                </a:cubicBezTo>
                <a:cubicBezTo>
                  <a:pt x="501" y="30"/>
                  <a:pt x="496" y="20"/>
                  <a:pt x="488" y="12"/>
                </a:cubicBezTo>
                <a:close/>
                <a:moveTo>
                  <a:pt x="100" y="384"/>
                </a:moveTo>
                <a:cubicBezTo>
                  <a:pt x="100" y="388"/>
                  <a:pt x="98" y="392"/>
                  <a:pt x="95" y="395"/>
                </a:cubicBezTo>
                <a:cubicBezTo>
                  <a:pt x="92" y="399"/>
                  <a:pt x="88" y="400"/>
                  <a:pt x="83" y="400"/>
                </a:cubicBezTo>
                <a:cubicBezTo>
                  <a:pt x="50" y="400"/>
                  <a:pt x="50" y="400"/>
                  <a:pt x="50" y="400"/>
                </a:cubicBezTo>
                <a:cubicBezTo>
                  <a:pt x="46" y="400"/>
                  <a:pt x="42" y="399"/>
                  <a:pt x="38" y="395"/>
                </a:cubicBezTo>
                <a:cubicBezTo>
                  <a:pt x="35" y="392"/>
                  <a:pt x="33" y="388"/>
                  <a:pt x="33" y="384"/>
                </a:cubicBezTo>
                <a:cubicBezTo>
                  <a:pt x="33" y="350"/>
                  <a:pt x="33" y="350"/>
                  <a:pt x="33" y="350"/>
                </a:cubicBezTo>
                <a:cubicBezTo>
                  <a:pt x="33" y="346"/>
                  <a:pt x="35" y="342"/>
                  <a:pt x="38" y="339"/>
                </a:cubicBezTo>
                <a:cubicBezTo>
                  <a:pt x="42" y="335"/>
                  <a:pt x="46" y="334"/>
                  <a:pt x="50" y="334"/>
                </a:cubicBezTo>
                <a:cubicBezTo>
                  <a:pt x="83" y="334"/>
                  <a:pt x="83" y="334"/>
                  <a:pt x="83" y="334"/>
                </a:cubicBezTo>
                <a:cubicBezTo>
                  <a:pt x="88" y="334"/>
                  <a:pt x="92" y="335"/>
                  <a:pt x="95" y="339"/>
                </a:cubicBezTo>
                <a:cubicBezTo>
                  <a:pt x="98" y="342"/>
                  <a:pt x="100" y="346"/>
                  <a:pt x="100" y="350"/>
                </a:cubicBezTo>
                <a:lnTo>
                  <a:pt x="100" y="384"/>
                </a:lnTo>
                <a:close/>
                <a:moveTo>
                  <a:pt x="100" y="284"/>
                </a:moveTo>
                <a:cubicBezTo>
                  <a:pt x="100" y="288"/>
                  <a:pt x="98" y="292"/>
                  <a:pt x="95" y="295"/>
                </a:cubicBezTo>
                <a:cubicBezTo>
                  <a:pt x="92" y="299"/>
                  <a:pt x="88" y="300"/>
                  <a:pt x="83" y="300"/>
                </a:cubicBezTo>
                <a:cubicBezTo>
                  <a:pt x="50" y="300"/>
                  <a:pt x="50" y="300"/>
                  <a:pt x="50" y="300"/>
                </a:cubicBezTo>
                <a:cubicBezTo>
                  <a:pt x="46" y="300"/>
                  <a:pt x="42" y="299"/>
                  <a:pt x="38" y="295"/>
                </a:cubicBezTo>
                <a:cubicBezTo>
                  <a:pt x="35" y="292"/>
                  <a:pt x="33" y="288"/>
                  <a:pt x="33" y="284"/>
                </a:cubicBezTo>
                <a:cubicBezTo>
                  <a:pt x="33" y="250"/>
                  <a:pt x="33" y="250"/>
                  <a:pt x="33" y="250"/>
                </a:cubicBezTo>
                <a:cubicBezTo>
                  <a:pt x="33" y="246"/>
                  <a:pt x="35" y="242"/>
                  <a:pt x="38" y="239"/>
                </a:cubicBezTo>
                <a:cubicBezTo>
                  <a:pt x="42" y="235"/>
                  <a:pt x="46" y="234"/>
                  <a:pt x="50" y="234"/>
                </a:cubicBezTo>
                <a:cubicBezTo>
                  <a:pt x="83" y="234"/>
                  <a:pt x="83" y="234"/>
                  <a:pt x="83" y="234"/>
                </a:cubicBezTo>
                <a:cubicBezTo>
                  <a:pt x="88" y="234"/>
                  <a:pt x="92" y="235"/>
                  <a:pt x="95" y="239"/>
                </a:cubicBezTo>
                <a:cubicBezTo>
                  <a:pt x="98" y="242"/>
                  <a:pt x="100" y="246"/>
                  <a:pt x="100" y="250"/>
                </a:cubicBezTo>
                <a:lnTo>
                  <a:pt x="100" y="284"/>
                </a:lnTo>
                <a:close/>
                <a:moveTo>
                  <a:pt x="100" y="184"/>
                </a:moveTo>
                <a:cubicBezTo>
                  <a:pt x="100" y="188"/>
                  <a:pt x="98" y="192"/>
                  <a:pt x="95" y="195"/>
                </a:cubicBezTo>
                <a:cubicBezTo>
                  <a:pt x="92" y="199"/>
                  <a:pt x="88" y="200"/>
                  <a:pt x="83" y="200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46" y="200"/>
                  <a:pt x="42" y="199"/>
                  <a:pt x="38" y="195"/>
                </a:cubicBezTo>
                <a:cubicBezTo>
                  <a:pt x="35" y="192"/>
                  <a:pt x="33" y="188"/>
                  <a:pt x="33" y="184"/>
                </a:cubicBezTo>
                <a:cubicBezTo>
                  <a:pt x="33" y="150"/>
                  <a:pt x="33" y="150"/>
                  <a:pt x="33" y="150"/>
                </a:cubicBezTo>
                <a:cubicBezTo>
                  <a:pt x="33" y="146"/>
                  <a:pt x="35" y="142"/>
                  <a:pt x="38" y="138"/>
                </a:cubicBezTo>
                <a:cubicBezTo>
                  <a:pt x="42" y="135"/>
                  <a:pt x="46" y="133"/>
                  <a:pt x="50" y="133"/>
                </a:cubicBezTo>
                <a:cubicBezTo>
                  <a:pt x="83" y="133"/>
                  <a:pt x="83" y="133"/>
                  <a:pt x="83" y="133"/>
                </a:cubicBezTo>
                <a:cubicBezTo>
                  <a:pt x="88" y="133"/>
                  <a:pt x="92" y="135"/>
                  <a:pt x="95" y="138"/>
                </a:cubicBezTo>
                <a:cubicBezTo>
                  <a:pt x="98" y="142"/>
                  <a:pt x="100" y="146"/>
                  <a:pt x="100" y="150"/>
                </a:cubicBezTo>
                <a:lnTo>
                  <a:pt x="100" y="184"/>
                </a:lnTo>
                <a:close/>
                <a:moveTo>
                  <a:pt x="100" y="83"/>
                </a:moveTo>
                <a:cubicBezTo>
                  <a:pt x="100" y="88"/>
                  <a:pt x="98" y="92"/>
                  <a:pt x="95" y="95"/>
                </a:cubicBezTo>
                <a:cubicBezTo>
                  <a:pt x="92" y="98"/>
                  <a:pt x="88" y="100"/>
                  <a:pt x="83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46" y="100"/>
                  <a:pt x="42" y="98"/>
                  <a:pt x="38" y="95"/>
                </a:cubicBezTo>
                <a:cubicBezTo>
                  <a:pt x="35" y="92"/>
                  <a:pt x="33" y="88"/>
                  <a:pt x="33" y="83"/>
                </a:cubicBezTo>
                <a:cubicBezTo>
                  <a:pt x="33" y="50"/>
                  <a:pt x="33" y="50"/>
                  <a:pt x="33" y="50"/>
                </a:cubicBezTo>
                <a:cubicBezTo>
                  <a:pt x="33" y="46"/>
                  <a:pt x="35" y="42"/>
                  <a:pt x="38" y="38"/>
                </a:cubicBezTo>
                <a:cubicBezTo>
                  <a:pt x="42" y="35"/>
                  <a:pt x="46" y="33"/>
                  <a:pt x="50" y="33"/>
                </a:cubicBezTo>
                <a:cubicBezTo>
                  <a:pt x="83" y="33"/>
                  <a:pt x="83" y="33"/>
                  <a:pt x="83" y="33"/>
                </a:cubicBezTo>
                <a:cubicBezTo>
                  <a:pt x="88" y="33"/>
                  <a:pt x="92" y="35"/>
                  <a:pt x="95" y="38"/>
                </a:cubicBezTo>
                <a:cubicBezTo>
                  <a:pt x="98" y="42"/>
                  <a:pt x="100" y="46"/>
                  <a:pt x="100" y="50"/>
                </a:cubicBezTo>
                <a:lnTo>
                  <a:pt x="100" y="83"/>
                </a:lnTo>
                <a:close/>
                <a:moveTo>
                  <a:pt x="367" y="384"/>
                </a:moveTo>
                <a:cubicBezTo>
                  <a:pt x="367" y="388"/>
                  <a:pt x="365" y="392"/>
                  <a:pt x="362" y="395"/>
                </a:cubicBezTo>
                <a:cubicBezTo>
                  <a:pt x="359" y="399"/>
                  <a:pt x="355" y="400"/>
                  <a:pt x="350" y="400"/>
                </a:cubicBezTo>
                <a:cubicBezTo>
                  <a:pt x="150" y="400"/>
                  <a:pt x="150" y="400"/>
                  <a:pt x="150" y="400"/>
                </a:cubicBezTo>
                <a:cubicBezTo>
                  <a:pt x="146" y="400"/>
                  <a:pt x="142" y="399"/>
                  <a:pt x="138" y="395"/>
                </a:cubicBezTo>
                <a:cubicBezTo>
                  <a:pt x="135" y="392"/>
                  <a:pt x="133" y="388"/>
                  <a:pt x="133" y="384"/>
                </a:cubicBezTo>
                <a:cubicBezTo>
                  <a:pt x="133" y="250"/>
                  <a:pt x="133" y="250"/>
                  <a:pt x="133" y="250"/>
                </a:cubicBezTo>
                <a:cubicBezTo>
                  <a:pt x="133" y="246"/>
                  <a:pt x="135" y="242"/>
                  <a:pt x="138" y="239"/>
                </a:cubicBezTo>
                <a:cubicBezTo>
                  <a:pt x="142" y="235"/>
                  <a:pt x="146" y="234"/>
                  <a:pt x="150" y="234"/>
                </a:cubicBezTo>
                <a:cubicBezTo>
                  <a:pt x="350" y="234"/>
                  <a:pt x="350" y="234"/>
                  <a:pt x="350" y="234"/>
                </a:cubicBezTo>
                <a:cubicBezTo>
                  <a:pt x="355" y="234"/>
                  <a:pt x="359" y="235"/>
                  <a:pt x="362" y="239"/>
                </a:cubicBezTo>
                <a:cubicBezTo>
                  <a:pt x="365" y="242"/>
                  <a:pt x="367" y="246"/>
                  <a:pt x="367" y="250"/>
                </a:cubicBezTo>
                <a:lnTo>
                  <a:pt x="367" y="384"/>
                </a:lnTo>
                <a:close/>
                <a:moveTo>
                  <a:pt x="367" y="184"/>
                </a:moveTo>
                <a:cubicBezTo>
                  <a:pt x="367" y="188"/>
                  <a:pt x="365" y="192"/>
                  <a:pt x="362" y="195"/>
                </a:cubicBezTo>
                <a:cubicBezTo>
                  <a:pt x="359" y="199"/>
                  <a:pt x="355" y="200"/>
                  <a:pt x="350" y="200"/>
                </a:cubicBezTo>
                <a:cubicBezTo>
                  <a:pt x="150" y="200"/>
                  <a:pt x="150" y="200"/>
                  <a:pt x="150" y="200"/>
                </a:cubicBezTo>
                <a:cubicBezTo>
                  <a:pt x="146" y="200"/>
                  <a:pt x="142" y="199"/>
                  <a:pt x="138" y="195"/>
                </a:cubicBezTo>
                <a:cubicBezTo>
                  <a:pt x="135" y="192"/>
                  <a:pt x="133" y="188"/>
                  <a:pt x="133" y="184"/>
                </a:cubicBezTo>
                <a:cubicBezTo>
                  <a:pt x="133" y="50"/>
                  <a:pt x="133" y="50"/>
                  <a:pt x="133" y="50"/>
                </a:cubicBezTo>
                <a:cubicBezTo>
                  <a:pt x="133" y="46"/>
                  <a:pt x="135" y="42"/>
                  <a:pt x="138" y="38"/>
                </a:cubicBezTo>
                <a:cubicBezTo>
                  <a:pt x="142" y="35"/>
                  <a:pt x="146" y="33"/>
                  <a:pt x="150" y="33"/>
                </a:cubicBezTo>
                <a:cubicBezTo>
                  <a:pt x="350" y="33"/>
                  <a:pt x="350" y="33"/>
                  <a:pt x="350" y="33"/>
                </a:cubicBezTo>
                <a:cubicBezTo>
                  <a:pt x="355" y="33"/>
                  <a:pt x="359" y="35"/>
                  <a:pt x="362" y="38"/>
                </a:cubicBezTo>
                <a:cubicBezTo>
                  <a:pt x="365" y="42"/>
                  <a:pt x="367" y="46"/>
                  <a:pt x="367" y="50"/>
                </a:cubicBezTo>
                <a:lnTo>
                  <a:pt x="367" y="184"/>
                </a:lnTo>
                <a:close/>
                <a:moveTo>
                  <a:pt x="467" y="384"/>
                </a:moveTo>
                <a:cubicBezTo>
                  <a:pt x="467" y="388"/>
                  <a:pt x="466" y="392"/>
                  <a:pt x="462" y="395"/>
                </a:cubicBezTo>
                <a:cubicBezTo>
                  <a:pt x="459" y="399"/>
                  <a:pt x="455" y="400"/>
                  <a:pt x="451" y="400"/>
                </a:cubicBezTo>
                <a:cubicBezTo>
                  <a:pt x="417" y="400"/>
                  <a:pt x="417" y="400"/>
                  <a:pt x="417" y="400"/>
                </a:cubicBezTo>
                <a:cubicBezTo>
                  <a:pt x="413" y="400"/>
                  <a:pt x="409" y="399"/>
                  <a:pt x="405" y="395"/>
                </a:cubicBezTo>
                <a:cubicBezTo>
                  <a:pt x="402" y="392"/>
                  <a:pt x="400" y="388"/>
                  <a:pt x="400" y="384"/>
                </a:cubicBezTo>
                <a:cubicBezTo>
                  <a:pt x="400" y="350"/>
                  <a:pt x="400" y="350"/>
                  <a:pt x="400" y="350"/>
                </a:cubicBezTo>
                <a:cubicBezTo>
                  <a:pt x="400" y="346"/>
                  <a:pt x="402" y="342"/>
                  <a:pt x="405" y="339"/>
                </a:cubicBezTo>
                <a:cubicBezTo>
                  <a:pt x="409" y="335"/>
                  <a:pt x="413" y="334"/>
                  <a:pt x="417" y="334"/>
                </a:cubicBezTo>
                <a:cubicBezTo>
                  <a:pt x="451" y="334"/>
                  <a:pt x="451" y="334"/>
                  <a:pt x="451" y="334"/>
                </a:cubicBezTo>
                <a:cubicBezTo>
                  <a:pt x="455" y="334"/>
                  <a:pt x="459" y="335"/>
                  <a:pt x="462" y="339"/>
                </a:cubicBezTo>
                <a:cubicBezTo>
                  <a:pt x="466" y="342"/>
                  <a:pt x="467" y="346"/>
                  <a:pt x="467" y="350"/>
                </a:cubicBezTo>
                <a:lnTo>
                  <a:pt x="467" y="384"/>
                </a:lnTo>
                <a:close/>
                <a:moveTo>
                  <a:pt x="467" y="284"/>
                </a:moveTo>
                <a:cubicBezTo>
                  <a:pt x="467" y="288"/>
                  <a:pt x="466" y="292"/>
                  <a:pt x="462" y="295"/>
                </a:cubicBezTo>
                <a:cubicBezTo>
                  <a:pt x="459" y="299"/>
                  <a:pt x="455" y="300"/>
                  <a:pt x="451" y="300"/>
                </a:cubicBezTo>
                <a:cubicBezTo>
                  <a:pt x="417" y="300"/>
                  <a:pt x="417" y="300"/>
                  <a:pt x="417" y="300"/>
                </a:cubicBezTo>
                <a:cubicBezTo>
                  <a:pt x="413" y="300"/>
                  <a:pt x="409" y="299"/>
                  <a:pt x="405" y="295"/>
                </a:cubicBezTo>
                <a:cubicBezTo>
                  <a:pt x="402" y="292"/>
                  <a:pt x="400" y="288"/>
                  <a:pt x="400" y="284"/>
                </a:cubicBezTo>
                <a:cubicBezTo>
                  <a:pt x="400" y="250"/>
                  <a:pt x="400" y="250"/>
                  <a:pt x="400" y="250"/>
                </a:cubicBezTo>
                <a:cubicBezTo>
                  <a:pt x="400" y="246"/>
                  <a:pt x="402" y="242"/>
                  <a:pt x="405" y="239"/>
                </a:cubicBezTo>
                <a:cubicBezTo>
                  <a:pt x="409" y="235"/>
                  <a:pt x="413" y="234"/>
                  <a:pt x="417" y="234"/>
                </a:cubicBezTo>
                <a:cubicBezTo>
                  <a:pt x="451" y="234"/>
                  <a:pt x="451" y="234"/>
                  <a:pt x="451" y="234"/>
                </a:cubicBezTo>
                <a:cubicBezTo>
                  <a:pt x="455" y="234"/>
                  <a:pt x="459" y="235"/>
                  <a:pt x="462" y="239"/>
                </a:cubicBezTo>
                <a:cubicBezTo>
                  <a:pt x="466" y="242"/>
                  <a:pt x="467" y="246"/>
                  <a:pt x="467" y="250"/>
                </a:cubicBezTo>
                <a:lnTo>
                  <a:pt x="467" y="284"/>
                </a:lnTo>
                <a:close/>
                <a:moveTo>
                  <a:pt x="467" y="184"/>
                </a:moveTo>
                <a:cubicBezTo>
                  <a:pt x="467" y="188"/>
                  <a:pt x="466" y="192"/>
                  <a:pt x="462" y="195"/>
                </a:cubicBezTo>
                <a:cubicBezTo>
                  <a:pt x="459" y="199"/>
                  <a:pt x="455" y="200"/>
                  <a:pt x="451" y="200"/>
                </a:cubicBezTo>
                <a:cubicBezTo>
                  <a:pt x="417" y="200"/>
                  <a:pt x="417" y="200"/>
                  <a:pt x="417" y="200"/>
                </a:cubicBezTo>
                <a:cubicBezTo>
                  <a:pt x="413" y="200"/>
                  <a:pt x="409" y="199"/>
                  <a:pt x="405" y="195"/>
                </a:cubicBezTo>
                <a:cubicBezTo>
                  <a:pt x="402" y="192"/>
                  <a:pt x="400" y="188"/>
                  <a:pt x="400" y="184"/>
                </a:cubicBezTo>
                <a:cubicBezTo>
                  <a:pt x="400" y="150"/>
                  <a:pt x="400" y="150"/>
                  <a:pt x="400" y="150"/>
                </a:cubicBezTo>
                <a:cubicBezTo>
                  <a:pt x="400" y="146"/>
                  <a:pt x="402" y="142"/>
                  <a:pt x="405" y="138"/>
                </a:cubicBezTo>
                <a:cubicBezTo>
                  <a:pt x="409" y="135"/>
                  <a:pt x="413" y="133"/>
                  <a:pt x="417" y="133"/>
                </a:cubicBezTo>
                <a:cubicBezTo>
                  <a:pt x="451" y="133"/>
                  <a:pt x="451" y="133"/>
                  <a:pt x="451" y="133"/>
                </a:cubicBezTo>
                <a:cubicBezTo>
                  <a:pt x="455" y="133"/>
                  <a:pt x="459" y="135"/>
                  <a:pt x="462" y="138"/>
                </a:cubicBezTo>
                <a:cubicBezTo>
                  <a:pt x="466" y="142"/>
                  <a:pt x="467" y="146"/>
                  <a:pt x="467" y="150"/>
                </a:cubicBezTo>
                <a:lnTo>
                  <a:pt x="467" y="184"/>
                </a:lnTo>
                <a:close/>
                <a:moveTo>
                  <a:pt x="467" y="83"/>
                </a:moveTo>
                <a:cubicBezTo>
                  <a:pt x="467" y="88"/>
                  <a:pt x="466" y="92"/>
                  <a:pt x="462" y="95"/>
                </a:cubicBezTo>
                <a:cubicBezTo>
                  <a:pt x="459" y="98"/>
                  <a:pt x="455" y="100"/>
                  <a:pt x="451" y="100"/>
                </a:cubicBezTo>
                <a:cubicBezTo>
                  <a:pt x="417" y="100"/>
                  <a:pt x="417" y="100"/>
                  <a:pt x="417" y="100"/>
                </a:cubicBezTo>
                <a:cubicBezTo>
                  <a:pt x="413" y="100"/>
                  <a:pt x="409" y="98"/>
                  <a:pt x="405" y="95"/>
                </a:cubicBezTo>
                <a:cubicBezTo>
                  <a:pt x="402" y="92"/>
                  <a:pt x="400" y="88"/>
                  <a:pt x="400" y="83"/>
                </a:cubicBezTo>
                <a:cubicBezTo>
                  <a:pt x="400" y="50"/>
                  <a:pt x="400" y="50"/>
                  <a:pt x="400" y="50"/>
                </a:cubicBezTo>
                <a:cubicBezTo>
                  <a:pt x="400" y="46"/>
                  <a:pt x="402" y="42"/>
                  <a:pt x="405" y="38"/>
                </a:cubicBezTo>
                <a:cubicBezTo>
                  <a:pt x="409" y="35"/>
                  <a:pt x="413" y="33"/>
                  <a:pt x="417" y="33"/>
                </a:cubicBezTo>
                <a:cubicBezTo>
                  <a:pt x="451" y="33"/>
                  <a:pt x="451" y="33"/>
                  <a:pt x="451" y="33"/>
                </a:cubicBezTo>
                <a:cubicBezTo>
                  <a:pt x="455" y="33"/>
                  <a:pt x="459" y="35"/>
                  <a:pt x="462" y="38"/>
                </a:cubicBezTo>
                <a:cubicBezTo>
                  <a:pt x="466" y="42"/>
                  <a:pt x="467" y="46"/>
                  <a:pt x="467" y="50"/>
                </a:cubicBezTo>
                <a:lnTo>
                  <a:pt x="467" y="83"/>
                </a:lnTo>
                <a:close/>
                <a:moveTo>
                  <a:pt x="467" y="83"/>
                </a:moveTo>
                <a:cubicBezTo>
                  <a:pt x="467" y="83"/>
                  <a:pt x="467" y="83"/>
                  <a:pt x="467" y="83"/>
                </a:cubicBezTo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82852" tIns="91426" rIns="182852" bIns="91426" numCol="1" anchor="t" anchorCtr="0" compatLnSpc="1">
            <a:prstTxWarp prst="textNoShape">
              <a:avLst/>
            </a:prstTxWarp>
          </a:bodyPr>
          <a:lstStyle/>
          <a:p>
            <a:endParaRPr lang="ja-JP" altLang="en-US" sz="7199"/>
          </a:p>
        </p:txBody>
      </p:sp>
      <p:cxnSp>
        <p:nvCxnSpPr>
          <p:cNvPr id="270" name="直線コネクタ 269"/>
          <p:cNvCxnSpPr/>
          <p:nvPr/>
        </p:nvCxnSpPr>
        <p:spPr>
          <a:xfrm flipV="1">
            <a:off x="705281" y="3267039"/>
            <a:ext cx="8594293" cy="1160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角丸四角形 274"/>
          <p:cNvSpPr/>
          <p:nvPr/>
        </p:nvSpPr>
        <p:spPr>
          <a:xfrm>
            <a:off x="3182877" y="3444299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6" name="テキスト ボックス 275"/>
          <p:cNvSpPr txBox="1"/>
          <p:nvPr/>
        </p:nvSpPr>
        <p:spPr>
          <a:xfrm>
            <a:off x="3336697" y="4022935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/>
              <a:t>WEB</a:t>
            </a:r>
            <a:r>
              <a:rPr kumimoji="1" lang="ja-JP" altLang="en-US" sz="1200" b="1" dirty="0"/>
              <a:t>連携</a:t>
            </a:r>
          </a:p>
        </p:txBody>
      </p:sp>
      <p:sp>
        <p:nvSpPr>
          <p:cNvPr id="277" name="テキスト ボックス 276"/>
          <p:cNvSpPr txBox="1"/>
          <p:nvPr/>
        </p:nvSpPr>
        <p:spPr>
          <a:xfrm>
            <a:off x="3150879" y="4232335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ブログや</a:t>
            </a:r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サイト等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URL</a:t>
            </a:r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リンク連携します</a:t>
            </a:r>
          </a:p>
        </p:txBody>
      </p:sp>
      <p:sp>
        <p:nvSpPr>
          <p:cNvPr id="278" name="角丸四角形 277"/>
          <p:cNvSpPr/>
          <p:nvPr/>
        </p:nvSpPr>
        <p:spPr>
          <a:xfrm>
            <a:off x="5068020" y="3442849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9" name="テキスト ボックス 278"/>
          <p:cNvSpPr txBox="1"/>
          <p:nvPr/>
        </p:nvSpPr>
        <p:spPr>
          <a:xfrm>
            <a:off x="5125708" y="4031621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/>
              <a:t>お気に入り登録</a:t>
            </a:r>
            <a:endParaRPr kumimoji="1" lang="ja-JP" altLang="en-US" sz="1200" b="1" dirty="0"/>
          </a:p>
        </p:txBody>
      </p:sp>
      <p:sp>
        <p:nvSpPr>
          <p:cNvPr id="280" name="テキスト ボックス 279"/>
          <p:cNvSpPr txBox="1"/>
          <p:nvPr/>
        </p:nvSpPr>
        <p:spPr>
          <a:xfrm>
            <a:off x="5019535" y="4232335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ホーム画面に追加し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欲しい情報にアクセス</a:t>
            </a:r>
          </a:p>
        </p:txBody>
      </p:sp>
      <p:sp>
        <p:nvSpPr>
          <p:cNvPr id="284" name="角丸四角形 283"/>
          <p:cNvSpPr/>
          <p:nvPr/>
        </p:nvSpPr>
        <p:spPr>
          <a:xfrm>
            <a:off x="6910275" y="3401590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85" name="テキスト ボックス 284"/>
          <p:cNvSpPr txBox="1"/>
          <p:nvPr/>
        </p:nvSpPr>
        <p:spPr>
          <a:xfrm>
            <a:off x="7003955" y="3991865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dirty="0"/>
              <a:t>メール</a:t>
            </a:r>
            <a:endParaRPr kumimoji="1" lang="ja-JP" altLang="en-US" sz="1200" b="1" dirty="0"/>
          </a:p>
        </p:txBody>
      </p:sp>
      <p:sp>
        <p:nvSpPr>
          <p:cNvPr id="286" name="テキスト ボックス 285"/>
          <p:cNvSpPr txBox="1"/>
          <p:nvPr/>
        </p:nvSpPr>
        <p:spPr>
          <a:xfrm>
            <a:off x="6893377" y="4207528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ワンクリックでメーラーが立ち上がります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99" name="角丸四角形 298"/>
          <p:cNvSpPr/>
          <p:nvPr/>
        </p:nvSpPr>
        <p:spPr>
          <a:xfrm>
            <a:off x="1363162" y="5023504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00" name="テキスト ボックス 299"/>
          <p:cNvSpPr txBox="1"/>
          <p:nvPr/>
        </p:nvSpPr>
        <p:spPr>
          <a:xfrm>
            <a:off x="1495792" y="5652168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/>
              <a:t>ホーム画面保存</a:t>
            </a:r>
          </a:p>
        </p:txBody>
      </p:sp>
      <p:sp>
        <p:nvSpPr>
          <p:cNvPr id="301" name="テキスト ボックス 300"/>
          <p:cNvSpPr txBox="1"/>
          <p:nvPr/>
        </p:nvSpPr>
        <p:spPr>
          <a:xfrm>
            <a:off x="1284437" y="5912979"/>
            <a:ext cx="1635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いつでも簡単アクセス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3" name="角丸四角形 302"/>
          <p:cNvSpPr/>
          <p:nvPr/>
        </p:nvSpPr>
        <p:spPr>
          <a:xfrm>
            <a:off x="3194778" y="5043022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304" name="テキスト ボックス 303"/>
          <p:cNvSpPr txBox="1"/>
          <p:nvPr/>
        </p:nvSpPr>
        <p:spPr>
          <a:xfrm>
            <a:off x="3287225" y="5652167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/>
              <a:t>アドレス帳保存</a:t>
            </a:r>
          </a:p>
        </p:txBody>
      </p:sp>
      <p:sp>
        <p:nvSpPr>
          <p:cNvPr id="305" name="テキスト ボックス 304"/>
          <p:cNvSpPr txBox="1"/>
          <p:nvPr/>
        </p:nvSpPr>
        <p:spPr>
          <a:xfrm>
            <a:off x="3110385" y="5923298"/>
            <a:ext cx="1635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自動保存で手間いらず</a:t>
            </a:r>
          </a:p>
        </p:txBody>
      </p:sp>
      <p:sp>
        <p:nvSpPr>
          <p:cNvPr id="306" name="角丸四角形 305"/>
          <p:cNvSpPr/>
          <p:nvPr/>
        </p:nvSpPr>
        <p:spPr>
          <a:xfrm>
            <a:off x="5046663" y="5023504"/>
            <a:ext cx="1586841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07" name="テキスト ボックス 306"/>
          <p:cNvSpPr txBox="1"/>
          <p:nvPr/>
        </p:nvSpPr>
        <p:spPr>
          <a:xfrm>
            <a:off x="5172260" y="5621952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b="1" dirty="0"/>
              <a:t>QR</a:t>
            </a:r>
            <a:r>
              <a:rPr lang="ja-JP" altLang="en-US" sz="1200" b="1" dirty="0"/>
              <a:t>コード表示</a:t>
            </a:r>
          </a:p>
        </p:txBody>
      </p:sp>
      <p:sp>
        <p:nvSpPr>
          <p:cNvPr id="308" name="テキスト ボックス 307"/>
          <p:cNvSpPr txBox="1"/>
          <p:nvPr/>
        </p:nvSpPr>
        <p:spPr>
          <a:xfrm>
            <a:off x="5019535" y="5898951"/>
            <a:ext cx="1635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オンラインでも心配なし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9" name="角丸四角形 308"/>
          <p:cNvSpPr/>
          <p:nvPr/>
        </p:nvSpPr>
        <p:spPr>
          <a:xfrm>
            <a:off x="6846177" y="4993288"/>
            <a:ext cx="1635326" cy="1257329"/>
          </a:xfrm>
          <a:prstGeom prst="roundRect">
            <a:avLst>
              <a:gd name="adj" fmla="val 103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0" name="テキスト ボックス 309"/>
          <p:cNvSpPr txBox="1"/>
          <p:nvPr/>
        </p:nvSpPr>
        <p:spPr>
          <a:xfrm>
            <a:off x="6935797" y="5621952"/>
            <a:ext cx="1321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b="1" dirty="0"/>
              <a:t>デザイン設定</a:t>
            </a:r>
          </a:p>
        </p:txBody>
      </p:sp>
      <p:sp>
        <p:nvSpPr>
          <p:cNvPr id="311" name="テキスト ボックス 310"/>
          <p:cNvSpPr txBox="1"/>
          <p:nvPr/>
        </p:nvSpPr>
        <p:spPr>
          <a:xfrm>
            <a:off x="6813121" y="5850507"/>
            <a:ext cx="1635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自分好みに　　　　　　レイアウトも可能！</a:t>
            </a:r>
            <a:endParaRPr lang="en-US" altLang="ja-JP" sz="10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340" name="グループ化 339"/>
          <p:cNvGrpSpPr/>
          <p:nvPr/>
        </p:nvGrpSpPr>
        <p:grpSpPr>
          <a:xfrm>
            <a:off x="3796701" y="3598029"/>
            <a:ext cx="359192" cy="359192"/>
            <a:chOff x="6399213" y="1981200"/>
            <a:chExt cx="638175" cy="638175"/>
          </a:xfrm>
          <a:solidFill>
            <a:srgbClr val="002060"/>
          </a:solidFill>
        </p:grpSpPr>
        <p:sp>
          <p:nvSpPr>
            <p:cNvPr id="341" name="Freeform 50"/>
            <p:cNvSpPr>
              <a:spLocks noEditPoints="1"/>
            </p:cNvSpPr>
            <p:nvPr/>
          </p:nvSpPr>
          <p:spPr bwMode="auto">
            <a:xfrm>
              <a:off x="6399213" y="2386013"/>
              <a:ext cx="147638" cy="25400"/>
            </a:xfrm>
            <a:custGeom>
              <a:avLst/>
              <a:gdLst>
                <a:gd name="T0" fmla="*/ 98 w 100"/>
                <a:gd name="T1" fmla="*/ 15 h 17"/>
                <a:gd name="T2" fmla="*/ 100 w 100"/>
                <a:gd name="T3" fmla="*/ 9 h 17"/>
                <a:gd name="T4" fmla="*/ 98 w 100"/>
                <a:gd name="T5" fmla="*/ 3 h 17"/>
                <a:gd name="T6" fmla="*/ 92 w 100"/>
                <a:gd name="T7" fmla="*/ 0 h 17"/>
                <a:gd name="T8" fmla="*/ 8 w 100"/>
                <a:gd name="T9" fmla="*/ 0 h 17"/>
                <a:gd name="T10" fmla="*/ 2 w 100"/>
                <a:gd name="T11" fmla="*/ 3 h 17"/>
                <a:gd name="T12" fmla="*/ 0 w 100"/>
                <a:gd name="T13" fmla="*/ 9 h 17"/>
                <a:gd name="T14" fmla="*/ 2 w 100"/>
                <a:gd name="T15" fmla="*/ 15 h 17"/>
                <a:gd name="T16" fmla="*/ 8 w 100"/>
                <a:gd name="T17" fmla="*/ 17 h 17"/>
                <a:gd name="T18" fmla="*/ 92 w 100"/>
                <a:gd name="T19" fmla="*/ 17 h 17"/>
                <a:gd name="T20" fmla="*/ 98 w 100"/>
                <a:gd name="T21" fmla="*/ 15 h 17"/>
                <a:gd name="T22" fmla="*/ 98 w 100"/>
                <a:gd name="T23" fmla="*/ 15 h 17"/>
                <a:gd name="T24" fmla="*/ 98 w 100"/>
                <a:gd name="T2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7">
                  <a:moveTo>
                    <a:pt x="98" y="15"/>
                  </a:moveTo>
                  <a:cubicBezTo>
                    <a:pt x="99" y="13"/>
                    <a:pt x="100" y="11"/>
                    <a:pt x="100" y="9"/>
                  </a:cubicBezTo>
                  <a:cubicBezTo>
                    <a:pt x="100" y="6"/>
                    <a:pt x="99" y="4"/>
                    <a:pt x="98" y="3"/>
                  </a:cubicBezTo>
                  <a:cubicBezTo>
                    <a:pt x="96" y="1"/>
                    <a:pt x="94" y="0"/>
                    <a:pt x="9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1"/>
                    <a:pt x="2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0" y="11"/>
                    <a:pt x="1" y="13"/>
                    <a:pt x="2" y="15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4" y="17"/>
                    <a:pt x="96" y="16"/>
                    <a:pt x="98" y="15"/>
                  </a:cubicBezTo>
                  <a:close/>
                  <a:moveTo>
                    <a:pt x="98" y="15"/>
                  </a:moveTo>
                  <a:cubicBezTo>
                    <a:pt x="98" y="15"/>
                    <a:pt x="98" y="15"/>
                    <a:pt x="98" y="1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342" name="Freeform 51"/>
            <p:cNvSpPr>
              <a:spLocks noEditPoints="1"/>
            </p:cNvSpPr>
            <p:nvPr/>
          </p:nvSpPr>
          <p:spPr bwMode="auto">
            <a:xfrm>
              <a:off x="6804025" y="1981200"/>
              <a:ext cx="23813" cy="147638"/>
            </a:xfrm>
            <a:custGeom>
              <a:avLst/>
              <a:gdLst>
                <a:gd name="T0" fmla="*/ 9 w 17"/>
                <a:gd name="T1" fmla="*/ 100 h 100"/>
                <a:gd name="T2" fmla="*/ 15 w 17"/>
                <a:gd name="T3" fmla="*/ 98 h 100"/>
                <a:gd name="T4" fmla="*/ 17 w 17"/>
                <a:gd name="T5" fmla="*/ 92 h 100"/>
                <a:gd name="T6" fmla="*/ 17 w 17"/>
                <a:gd name="T7" fmla="*/ 8 h 100"/>
                <a:gd name="T8" fmla="*/ 15 w 17"/>
                <a:gd name="T9" fmla="*/ 2 h 100"/>
                <a:gd name="T10" fmla="*/ 9 w 17"/>
                <a:gd name="T11" fmla="*/ 0 h 100"/>
                <a:gd name="T12" fmla="*/ 3 w 17"/>
                <a:gd name="T13" fmla="*/ 2 h 100"/>
                <a:gd name="T14" fmla="*/ 0 w 17"/>
                <a:gd name="T15" fmla="*/ 8 h 100"/>
                <a:gd name="T16" fmla="*/ 0 w 17"/>
                <a:gd name="T17" fmla="*/ 92 h 100"/>
                <a:gd name="T18" fmla="*/ 3 w 17"/>
                <a:gd name="T19" fmla="*/ 98 h 100"/>
                <a:gd name="T20" fmla="*/ 9 w 17"/>
                <a:gd name="T21" fmla="*/ 100 h 100"/>
                <a:gd name="T22" fmla="*/ 9 w 17"/>
                <a:gd name="T23" fmla="*/ 100 h 100"/>
                <a:gd name="T24" fmla="*/ 9 w 17"/>
                <a:gd name="T2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00">
                  <a:moveTo>
                    <a:pt x="9" y="100"/>
                  </a:moveTo>
                  <a:cubicBezTo>
                    <a:pt x="11" y="100"/>
                    <a:pt x="13" y="99"/>
                    <a:pt x="15" y="98"/>
                  </a:cubicBezTo>
                  <a:cubicBezTo>
                    <a:pt x="16" y="96"/>
                    <a:pt x="17" y="94"/>
                    <a:pt x="17" y="92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6"/>
                    <a:pt x="16" y="4"/>
                    <a:pt x="15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6" y="0"/>
                    <a:pt x="4" y="1"/>
                    <a:pt x="3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4"/>
                    <a:pt x="1" y="96"/>
                    <a:pt x="3" y="98"/>
                  </a:cubicBezTo>
                  <a:cubicBezTo>
                    <a:pt x="4" y="99"/>
                    <a:pt x="6" y="100"/>
                    <a:pt x="9" y="100"/>
                  </a:cubicBezTo>
                  <a:close/>
                  <a:moveTo>
                    <a:pt x="9" y="100"/>
                  </a:moveTo>
                  <a:cubicBezTo>
                    <a:pt x="9" y="100"/>
                    <a:pt x="9" y="100"/>
                    <a:pt x="9" y="10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343" name="Freeform 52"/>
            <p:cNvSpPr>
              <a:spLocks noEditPoints="1"/>
            </p:cNvSpPr>
            <p:nvPr/>
          </p:nvSpPr>
          <p:spPr bwMode="auto">
            <a:xfrm>
              <a:off x="6448425" y="2447925"/>
              <a:ext cx="122238" cy="122238"/>
            </a:xfrm>
            <a:custGeom>
              <a:avLst/>
              <a:gdLst>
                <a:gd name="T0" fmla="*/ 75 w 84"/>
                <a:gd name="T1" fmla="*/ 0 h 83"/>
                <a:gd name="T2" fmla="*/ 69 w 84"/>
                <a:gd name="T3" fmla="*/ 2 h 83"/>
                <a:gd name="T4" fmla="*/ 3 w 84"/>
                <a:gd name="T5" fmla="*/ 69 h 83"/>
                <a:gd name="T6" fmla="*/ 0 w 84"/>
                <a:gd name="T7" fmla="*/ 75 h 83"/>
                <a:gd name="T8" fmla="*/ 3 w 84"/>
                <a:gd name="T9" fmla="*/ 81 h 83"/>
                <a:gd name="T10" fmla="*/ 9 w 84"/>
                <a:gd name="T11" fmla="*/ 83 h 83"/>
                <a:gd name="T12" fmla="*/ 15 w 84"/>
                <a:gd name="T13" fmla="*/ 81 h 83"/>
                <a:gd name="T14" fmla="*/ 81 w 84"/>
                <a:gd name="T15" fmla="*/ 14 h 83"/>
                <a:gd name="T16" fmla="*/ 84 w 84"/>
                <a:gd name="T17" fmla="*/ 8 h 83"/>
                <a:gd name="T18" fmla="*/ 81 w 84"/>
                <a:gd name="T19" fmla="*/ 2 h 83"/>
                <a:gd name="T20" fmla="*/ 75 w 84"/>
                <a:gd name="T21" fmla="*/ 0 h 83"/>
                <a:gd name="T22" fmla="*/ 75 w 84"/>
                <a:gd name="T23" fmla="*/ 0 h 83"/>
                <a:gd name="T24" fmla="*/ 75 w 84"/>
                <a:gd name="T2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83">
                  <a:moveTo>
                    <a:pt x="75" y="0"/>
                  </a:moveTo>
                  <a:cubicBezTo>
                    <a:pt x="73" y="0"/>
                    <a:pt x="71" y="1"/>
                    <a:pt x="69" y="2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71"/>
                    <a:pt x="0" y="73"/>
                    <a:pt x="0" y="75"/>
                  </a:cubicBezTo>
                  <a:cubicBezTo>
                    <a:pt x="0" y="77"/>
                    <a:pt x="1" y="79"/>
                    <a:pt x="3" y="81"/>
                  </a:cubicBezTo>
                  <a:cubicBezTo>
                    <a:pt x="5" y="83"/>
                    <a:pt x="7" y="83"/>
                    <a:pt x="9" y="83"/>
                  </a:cubicBezTo>
                  <a:cubicBezTo>
                    <a:pt x="11" y="83"/>
                    <a:pt x="13" y="83"/>
                    <a:pt x="15" y="81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83" y="13"/>
                    <a:pt x="84" y="11"/>
                    <a:pt x="84" y="8"/>
                  </a:cubicBezTo>
                  <a:cubicBezTo>
                    <a:pt x="84" y="6"/>
                    <a:pt x="83" y="4"/>
                    <a:pt x="81" y="2"/>
                  </a:cubicBezTo>
                  <a:cubicBezTo>
                    <a:pt x="80" y="1"/>
                    <a:pt x="78" y="0"/>
                    <a:pt x="75" y="0"/>
                  </a:cubicBezTo>
                  <a:close/>
                  <a:moveTo>
                    <a:pt x="75" y="0"/>
                  </a:moveTo>
                  <a:cubicBezTo>
                    <a:pt x="75" y="0"/>
                    <a:pt x="75" y="0"/>
                    <a:pt x="7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344" name="Freeform 53"/>
            <p:cNvSpPr>
              <a:spLocks noEditPoints="1"/>
            </p:cNvSpPr>
            <p:nvPr/>
          </p:nvSpPr>
          <p:spPr bwMode="auto">
            <a:xfrm>
              <a:off x="6865938" y="2030413"/>
              <a:ext cx="120650" cy="122238"/>
            </a:xfrm>
            <a:custGeom>
              <a:avLst/>
              <a:gdLst>
                <a:gd name="T0" fmla="*/ 8 w 83"/>
                <a:gd name="T1" fmla="*/ 84 h 84"/>
                <a:gd name="T2" fmla="*/ 14 w 83"/>
                <a:gd name="T3" fmla="*/ 81 h 84"/>
                <a:gd name="T4" fmla="*/ 81 w 83"/>
                <a:gd name="T5" fmla="*/ 15 h 84"/>
                <a:gd name="T6" fmla="*/ 83 w 83"/>
                <a:gd name="T7" fmla="*/ 9 h 84"/>
                <a:gd name="T8" fmla="*/ 81 w 83"/>
                <a:gd name="T9" fmla="*/ 3 h 84"/>
                <a:gd name="T10" fmla="*/ 75 w 83"/>
                <a:gd name="T11" fmla="*/ 0 h 84"/>
                <a:gd name="T12" fmla="*/ 69 w 83"/>
                <a:gd name="T13" fmla="*/ 3 h 84"/>
                <a:gd name="T14" fmla="*/ 2 w 83"/>
                <a:gd name="T15" fmla="*/ 69 h 84"/>
                <a:gd name="T16" fmla="*/ 0 w 83"/>
                <a:gd name="T17" fmla="*/ 75 h 84"/>
                <a:gd name="T18" fmla="*/ 2 w 83"/>
                <a:gd name="T19" fmla="*/ 81 h 84"/>
                <a:gd name="T20" fmla="*/ 8 w 83"/>
                <a:gd name="T21" fmla="*/ 84 h 84"/>
                <a:gd name="T22" fmla="*/ 8 w 83"/>
                <a:gd name="T23" fmla="*/ 84 h 84"/>
                <a:gd name="T24" fmla="*/ 8 w 83"/>
                <a:gd name="T2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84">
                  <a:moveTo>
                    <a:pt x="8" y="84"/>
                  </a:moveTo>
                  <a:cubicBezTo>
                    <a:pt x="10" y="84"/>
                    <a:pt x="12" y="83"/>
                    <a:pt x="14" y="81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3" y="13"/>
                    <a:pt x="83" y="11"/>
                    <a:pt x="83" y="9"/>
                  </a:cubicBezTo>
                  <a:cubicBezTo>
                    <a:pt x="83" y="6"/>
                    <a:pt x="83" y="4"/>
                    <a:pt x="81" y="3"/>
                  </a:cubicBezTo>
                  <a:cubicBezTo>
                    <a:pt x="79" y="1"/>
                    <a:pt x="77" y="0"/>
                    <a:pt x="75" y="0"/>
                  </a:cubicBezTo>
                  <a:cubicBezTo>
                    <a:pt x="73" y="0"/>
                    <a:pt x="71" y="1"/>
                    <a:pt x="69" y="3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1" y="71"/>
                    <a:pt x="0" y="73"/>
                    <a:pt x="0" y="75"/>
                  </a:cubicBezTo>
                  <a:cubicBezTo>
                    <a:pt x="0" y="78"/>
                    <a:pt x="1" y="80"/>
                    <a:pt x="2" y="81"/>
                  </a:cubicBezTo>
                  <a:cubicBezTo>
                    <a:pt x="4" y="83"/>
                    <a:pt x="6" y="84"/>
                    <a:pt x="8" y="84"/>
                  </a:cubicBezTo>
                  <a:close/>
                  <a:moveTo>
                    <a:pt x="8" y="84"/>
                  </a:moveTo>
                  <a:cubicBezTo>
                    <a:pt x="8" y="84"/>
                    <a:pt x="8" y="84"/>
                    <a:pt x="8" y="8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345" name="Freeform 54"/>
            <p:cNvSpPr>
              <a:spLocks noEditPoints="1"/>
            </p:cNvSpPr>
            <p:nvPr/>
          </p:nvSpPr>
          <p:spPr bwMode="auto">
            <a:xfrm>
              <a:off x="6642100" y="2224088"/>
              <a:ext cx="388938" cy="388938"/>
            </a:xfrm>
            <a:custGeom>
              <a:avLst/>
              <a:gdLst>
                <a:gd name="T0" fmla="*/ 155 w 265"/>
                <a:gd name="T1" fmla="*/ 11 h 265"/>
                <a:gd name="T2" fmla="*/ 141 w 265"/>
                <a:gd name="T3" fmla="*/ 0 h 265"/>
                <a:gd name="T4" fmla="*/ 136 w 265"/>
                <a:gd name="T5" fmla="*/ 63 h 265"/>
                <a:gd name="T6" fmla="*/ 207 w 265"/>
                <a:gd name="T7" fmla="*/ 134 h 265"/>
                <a:gd name="T8" fmla="*/ 215 w 265"/>
                <a:gd name="T9" fmla="*/ 152 h 265"/>
                <a:gd name="T10" fmla="*/ 207 w 265"/>
                <a:gd name="T11" fmla="*/ 169 h 265"/>
                <a:gd name="T12" fmla="*/ 169 w 265"/>
                <a:gd name="T13" fmla="*/ 208 h 265"/>
                <a:gd name="T14" fmla="*/ 151 w 265"/>
                <a:gd name="T15" fmla="*/ 214 h 265"/>
                <a:gd name="T16" fmla="*/ 134 w 265"/>
                <a:gd name="T17" fmla="*/ 207 h 265"/>
                <a:gd name="T18" fmla="*/ 62 w 265"/>
                <a:gd name="T19" fmla="*/ 136 h 265"/>
                <a:gd name="T20" fmla="*/ 0 w 265"/>
                <a:gd name="T21" fmla="*/ 141 h 265"/>
                <a:gd name="T22" fmla="*/ 11 w 265"/>
                <a:gd name="T23" fmla="*/ 155 h 265"/>
                <a:gd name="T24" fmla="*/ 98 w 265"/>
                <a:gd name="T25" fmla="*/ 242 h 265"/>
                <a:gd name="T26" fmla="*/ 151 w 265"/>
                <a:gd name="T27" fmla="*/ 265 h 265"/>
                <a:gd name="T28" fmla="*/ 204 w 265"/>
                <a:gd name="T29" fmla="*/ 243 h 265"/>
                <a:gd name="T30" fmla="*/ 243 w 265"/>
                <a:gd name="T31" fmla="*/ 205 h 265"/>
                <a:gd name="T32" fmla="*/ 265 w 265"/>
                <a:gd name="T33" fmla="*/ 152 h 265"/>
                <a:gd name="T34" fmla="*/ 243 w 265"/>
                <a:gd name="T35" fmla="*/ 99 h 265"/>
                <a:gd name="T36" fmla="*/ 155 w 265"/>
                <a:gd name="T37" fmla="*/ 11 h 265"/>
                <a:gd name="T38" fmla="*/ 155 w 265"/>
                <a:gd name="T39" fmla="*/ 11 h 265"/>
                <a:gd name="T40" fmla="*/ 155 w 265"/>
                <a:gd name="T41" fmla="*/ 11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5" h="265">
                  <a:moveTo>
                    <a:pt x="155" y="11"/>
                  </a:moveTo>
                  <a:cubicBezTo>
                    <a:pt x="152" y="8"/>
                    <a:pt x="147" y="4"/>
                    <a:pt x="141" y="0"/>
                  </a:cubicBezTo>
                  <a:cubicBezTo>
                    <a:pt x="136" y="63"/>
                    <a:pt x="136" y="63"/>
                    <a:pt x="136" y="63"/>
                  </a:cubicBezTo>
                  <a:cubicBezTo>
                    <a:pt x="207" y="134"/>
                    <a:pt x="207" y="134"/>
                    <a:pt x="207" y="134"/>
                  </a:cubicBezTo>
                  <a:cubicBezTo>
                    <a:pt x="212" y="139"/>
                    <a:pt x="215" y="145"/>
                    <a:pt x="215" y="152"/>
                  </a:cubicBezTo>
                  <a:cubicBezTo>
                    <a:pt x="215" y="159"/>
                    <a:pt x="212" y="165"/>
                    <a:pt x="207" y="169"/>
                  </a:cubicBezTo>
                  <a:cubicBezTo>
                    <a:pt x="169" y="208"/>
                    <a:pt x="169" y="208"/>
                    <a:pt x="169" y="208"/>
                  </a:cubicBezTo>
                  <a:cubicBezTo>
                    <a:pt x="164" y="212"/>
                    <a:pt x="158" y="215"/>
                    <a:pt x="151" y="214"/>
                  </a:cubicBezTo>
                  <a:cubicBezTo>
                    <a:pt x="144" y="214"/>
                    <a:pt x="138" y="212"/>
                    <a:pt x="134" y="207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4" y="147"/>
                    <a:pt x="7" y="152"/>
                    <a:pt x="11" y="155"/>
                  </a:cubicBezTo>
                  <a:cubicBezTo>
                    <a:pt x="98" y="242"/>
                    <a:pt x="98" y="242"/>
                    <a:pt x="98" y="242"/>
                  </a:cubicBezTo>
                  <a:cubicBezTo>
                    <a:pt x="112" y="257"/>
                    <a:pt x="130" y="265"/>
                    <a:pt x="151" y="265"/>
                  </a:cubicBezTo>
                  <a:cubicBezTo>
                    <a:pt x="172" y="265"/>
                    <a:pt x="190" y="257"/>
                    <a:pt x="204" y="243"/>
                  </a:cubicBezTo>
                  <a:cubicBezTo>
                    <a:pt x="243" y="205"/>
                    <a:pt x="243" y="205"/>
                    <a:pt x="243" y="205"/>
                  </a:cubicBezTo>
                  <a:cubicBezTo>
                    <a:pt x="257" y="191"/>
                    <a:pt x="265" y="173"/>
                    <a:pt x="265" y="152"/>
                  </a:cubicBezTo>
                  <a:cubicBezTo>
                    <a:pt x="265" y="132"/>
                    <a:pt x="257" y="114"/>
                    <a:pt x="243" y="99"/>
                  </a:cubicBezTo>
                  <a:lnTo>
                    <a:pt x="155" y="11"/>
                  </a:lnTo>
                  <a:close/>
                  <a:moveTo>
                    <a:pt x="155" y="11"/>
                  </a:moveTo>
                  <a:cubicBezTo>
                    <a:pt x="155" y="11"/>
                    <a:pt x="155" y="11"/>
                    <a:pt x="155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346" name="Freeform 55"/>
            <p:cNvSpPr>
              <a:spLocks noEditPoints="1"/>
            </p:cNvSpPr>
            <p:nvPr/>
          </p:nvSpPr>
          <p:spPr bwMode="auto">
            <a:xfrm>
              <a:off x="6889750" y="2190750"/>
              <a:ext cx="147638" cy="23813"/>
            </a:xfrm>
            <a:custGeom>
              <a:avLst/>
              <a:gdLst>
                <a:gd name="T0" fmla="*/ 97 w 100"/>
                <a:gd name="T1" fmla="*/ 2 h 17"/>
                <a:gd name="T2" fmla="*/ 91 w 100"/>
                <a:gd name="T3" fmla="*/ 0 h 17"/>
                <a:gd name="T4" fmla="*/ 8 w 100"/>
                <a:gd name="T5" fmla="*/ 0 h 17"/>
                <a:gd name="T6" fmla="*/ 2 w 100"/>
                <a:gd name="T7" fmla="*/ 2 h 17"/>
                <a:gd name="T8" fmla="*/ 0 w 100"/>
                <a:gd name="T9" fmla="*/ 8 h 17"/>
                <a:gd name="T10" fmla="*/ 2 w 100"/>
                <a:gd name="T11" fmla="*/ 14 h 17"/>
                <a:gd name="T12" fmla="*/ 8 w 100"/>
                <a:gd name="T13" fmla="*/ 17 h 17"/>
                <a:gd name="T14" fmla="*/ 91 w 100"/>
                <a:gd name="T15" fmla="*/ 17 h 17"/>
                <a:gd name="T16" fmla="*/ 97 w 100"/>
                <a:gd name="T17" fmla="*/ 14 h 17"/>
                <a:gd name="T18" fmla="*/ 100 w 100"/>
                <a:gd name="T19" fmla="*/ 8 h 17"/>
                <a:gd name="T20" fmla="*/ 97 w 100"/>
                <a:gd name="T21" fmla="*/ 2 h 17"/>
                <a:gd name="T22" fmla="*/ 97 w 100"/>
                <a:gd name="T23" fmla="*/ 2 h 17"/>
                <a:gd name="T24" fmla="*/ 97 w 100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7">
                  <a:moveTo>
                    <a:pt x="97" y="2"/>
                  </a:moveTo>
                  <a:cubicBezTo>
                    <a:pt x="96" y="1"/>
                    <a:pt x="94" y="0"/>
                    <a:pt x="9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11"/>
                    <a:pt x="1" y="13"/>
                    <a:pt x="2" y="14"/>
                  </a:cubicBezTo>
                  <a:cubicBezTo>
                    <a:pt x="4" y="16"/>
                    <a:pt x="6" y="17"/>
                    <a:pt x="8" y="17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94" y="17"/>
                    <a:pt x="96" y="16"/>
                    <a:pt x="97" y="14"/>
                  </a:cubicBezTo>
                  <a:cubicBezTo>
                    <a:pt x="99" y="13"/>
                    <a:pt x="100" y="11"/>
                    <a:pt x="100" y="8"/>
                  </a:cubicBezTo>
                  <a:cubicBezTo>
                    <a:pt x="100" y="6"/>
                    <a:pt x="99" y="4"/>
                    <a:pt x="97" y="2"/>
                  </a:cubicBezTo>
                  <a:close/>
                  <a:moveTo>
                    <a:pt x="97" y="2"/>
                  </a:moveTo>
                  <a:cubicBezTo>
                    <a:pt x="97" y="2"/>
                    <a:pt x="97" y="2"/>
                    <a:pt x="97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347" name="Freeform 56"/>
            <p:cNvSpPr>
              <a:spLocks noEditPoints="1"/>
            </p:cNvSpPr>
            <p:nvPr/>
          </p:nvSpPr>
          <p:spPr bwMode="auto">
            <a:xfrm>
              <a:off x="6405563" y="1987550"/>
              <a:ext cx="388938" cy="388938"/>
            </a:xfrm>
            <a:custGeom>
              <a:avLst/>
              <a:gdLst>
                <a:gd name="T0" fmla="*/ 96 w 265"/>
                <a:gd name="T1" fmla="*/ 57 h 265"/>
                <a:gd name="T2" fmla="*/ 114 w 265"/>
                <a:gd name="T3" fmla="*/ 50 h 265"/>
                <a:gd name="T4" fmla="*/ 131 w 265"/>
                <a:gd name="T5" fmla="*/ 58 h 265"/>
                <a:gd name="T6" fmla="*/ 202 w 265"/>
                <a:gd name="T7" fmla="*/ 129 h 265"/>
                <a:gd name="T8" fmla="*/ 265 w 265"/>
                <a:gd name="T9" fmla="*/ 124 h 265"/>
                <a:gd name="T10" fmla="*/ 254 w 265"/>
                <a:gd name="T11" fmla="*/ 110 h 265"/>
                <a:gd name="T12" fmla="*/ 167 w 265"/>
                <a:gd name="T13" fmla="*/ 22 h 265"/>
                <a:gd name="T14" fmla="*/ 114 w 265"/>
                <a:gd name="T15" fmla="*/ 0 h 265"/>
                <a:gd name="T16" fmla="*/ 61 w 265"/>
                <a:gd name="T17" fmla="*/ 22 h 265"/>
                <a:gd name="T18" fmla="*/ 22 w 265"/>
                <a:gd name="T19" fmla="*/ 60 h 265"/>
                <a:gd name="T20" fmla="*/ 0 w 265"/>
                <a:gd name="T21" fmla="*/ 113 h 265"/>
                <a:gd name="T22" fmla="*/ 22 w 265"/>
                <a:gd name="T23" fmla="*/ 166 h 265"/>
                <a:gd name="T24" fmla="*/ 110 w 265"/>
                <a:gd name="T25" fmla="*/ 254 h 265"/>
                <a:gd name="T26" fmla="*/ 124 w 265"/>
                <a:gd name="T27" fmla="*/ 265 h 265"/>
                <a:gd name="T28" fmla="*/ 129 w 265"/>
                <a:gd name="T29" fmla="*/ 202 h 265"/>
                <a:gd name="T30" fmla="*/ 58 w 265"/>
                <a:gd name="T31" fmla="*/ 131 h 265"/>
                <a:gd name="T32" fmla="*/ 50 w 265"/>
                <a:gd name="T33" fmla="*/ 113 h 265"/>
                <a:gd name="T34" fmla="*/ 58 w 265"/>
                <a:gd name="T35" fmla="*/ 95 h 265"/>
                <a:gd name="T36" fmla="*/ 96 w 265"/>
                <a:gd name="T37" fmla="*/ 57 h 265"/>
                <a:gd name="T38" fmla="*/ 96 w 265"/>
                <a:gd name="T39" fmla="*/ 57 h 265"/>
                <a:gd name="T40" fmla="*/ 96 w 265"/>
                <a:gd name="T41" fmla="*/ 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5" h="265">
                  <a:moveTo>
                    <a:pt x="96" y="57"/>
                  </a:moveTo>
                  <a:cubicBezTo>
                    <a:pt x="101" y="53"/>
                    <a:pt x="107" y="50"/>
                    <a:pt x="114" y="50"/>
                  </a:cubicBezTo>
                  <a:cubicBezTo>
                    <a:pt x="121" y="50"/>
                    <a:pt x="126" y="53"/>
                    <a:pt x="131" y="58"/>
                  </a:cubicBezTo>
                  <a:cubicBezTo>
                    <a:pt x="202" y="129"/>
                    <a:pt x="202" y="129"/>
                    <a:pt x="202" y="129"/>
                  </a:cubicBezTo>
                  <a:cubicBezTo>
                    <a:pt x="265" y="124"/>
                    <a:pt x="265" y="124"/>
                    <a:pt x="265" y="124"/>
                  </a:cubicBezTo>
                  <a:cubicBezTo>
                    <a:pt x="261" y="118"/>
                    <a:pt x="258" y="113"/>
                    <a:pt x="254" y="110"/>
                  </a:cubicBezTo>
                  <a:cubicBezTo>
                    <a:pt x="167" y="22"/>
                    <a:pt x="167" y="22"/>
                    <a:pt x="167" y="22"/>
                  </a:cubicBezTo>
                  <a:cubicBezTo>
                    <a:pt x="152" y="8"/>
                    <a:pt x="135" y="0"/>
                    <a:pt x="114" y="0"/>
                  </a:cubicBezTo>
                  <a:cubicBezTo>
                    <a:pt x="93" y="0"/>
                    <a:pt x="75" y="7"/>
                    <a:pt x="61" y="22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8" y="74"/>
                    <a:pt x="0" y="92"/>
                    <a:pt x="0" y="113"/>
                  </a:cubicBezTo>
                  <a:cubicBezTo>
                    <a:pt x="0" y="133"/>
                    <a:pt x="7" y="151"/>
                    <a:pt x="22" y="166"/>
                  </a:cubicBezTo>
                  <a:cubicBezTo>
                    <a:pt x="110" y="254"/>
                    <a:pt x="110" y="254"/>
                    <a:pt x="110" y="254"/>
                  </a:cubicBezTo>
                  <a:cubicBezTo>
                    <a:pt x="113" y="257"/>
                    <a:pt x="118" y="261"/>
                    <a:pt x="124" y="265"/>
                  </a:cubicBezTo>
                  <a:cubicBezTo>
                    <a:pt x="129" y="202"/>
                    <a:pt x="129" y="202"/>
                    <a:pt x="129" y="202"/>
                  </a:cubicBezTo>
                  <a:cubicBezTo>
                    <a:pt x="58" y="131"/>
                    <a:pt x="58" y="131"/>
                    <a:pt x="58" y="131"/>
                  </a:cubicBezTo>
                  <a:cubicBezTo>
                    <a:pt x="53" y="126"/>
                    <a:pt x="50" y="120"/>
                    <a:pt x="50" y="113"/>
                  </a:cubicBezTo>
                  <a:cubicBezTo>
                    <a:pt x="50" y="106"/>
                    <a:pt x="53" y="100"/>
                    <a:pt x="58" y="95"/>
                  </a:cubicBezTo>
                  <a:lnTo>
                    <a:pt x="96" y="57"/>
                  </a:lnTo>
                  <a:close/>
                  <a:moveTo>
                    <a:pt x="96" y="57"/>
                  </a:moveTo>
                  <a:cubicBezTo>
                    <a:pt x="96" y="57"/>
                    <a:pt x="96" y="57"/>
                    <a:pt x="96" y="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  <p:sp>
          <p:nvSpPr>
            <p:cNvPr id="348" name="Freeform 57"/>
            <p:cNvSpPr>
              <a:spLocks noEditPoints="1"/>
            </p:cNvSpPr>
            <p:nvPr/>
          </p:nvSpPr>
          <p:spPr bwMode="auto">
            <a:xfrm>
              <a:off x="6608763" y="2473325"/>
              <a:ext cx="23813" cy="146050"/>
            </a:xfrm>
            <a:custGeom>
              <a:avLst/>
              <a:gdLst>
                <a:gd name="T0" fmla="*/ 8 w 17"/>
                <a:gd name="T1" fmla="*/ 0 h 100"/>
                <a:gd name="T2" fmla="*/ 2 w 17"/>
                <a:gd name="T3" fmla="*/ 2 h 100"/>
                <a:gd name="T4" fmla="*/ 0 w 17"/>
                <a:gd name="T5" fmla="*/ 8 h 100"/>
                <a:gd name="T6" fmla="*/ 0 w 17"/>
                <a:gd name="T7" fmla="*/ 91 h 100"/>
                <a:gd name="T8" fmla="*/ 2 w 17"/>
                <a:gd name="T9" fmla="*/ 97 h 100"/>
                <a:gd name="T10" fmla="*/ 8 w 17"/>
                <a:gd name="T11" fmla="*/ 100 h 100"/>
                <a:gd name="T12" fmla="*/ 14 w 17"/>
                <a:gd name="T13" fmla="*/ 97 h 100"/>
                <a:gd name="T14" fmla="*/ 17 w 17"/>
                <a:gd name="T15" fmla="*/ 91 h 100"/>
                <a:gd name="T16" fmla="*/ 17 w 17"/>
                <a:gd name="T17" fmla="*/ 8 h 100"/>
                <a:gd name="T18" fmla="*/ 14 w 17"/>
                <a:gd name="T19" fmla="*/ 2 h 100"/>
                <a:gd name="T20" fmla="*/ 8 w 17"/>
                <a:gd name="T21" fmla="*/ 0 h 100"/>
                <a:gd name="T22" fmla="*/ 8 w 17"/>
                <a:gd name="T23" fmla="*/ 0 h 100"/>
                <a:gd name="T24" fmla="*/ 8 w 17"/>
                <a:gd name="T2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00">
                  <a:moveTo>
                    <a:pt x="8" y="0"/>
                  </a:moveTo>
                  <a:cubicBezTo>
                    <a:pt x="6" y="0"/>
                    <a:pt x="4" y="0"/>
                    <a:pt x="2" y="2"/>
                  </a:cubicBezTo>
                  <a:cubicBezTo>
                    <a:pt x="1" y="4"/>
                    <a:pt x="0" y="6"/>
                    <a:pt x="0" y="8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4"/>
                    <a:pt x="1" y="96"/>
                    <a:pt x="2" y="97"/>
                  </a:cubicBezTo>
                  <a:cubicBezTo>
                    <a:pt x="4" y="99"/>
                    <a:pt x="6" y="100"/>
                    <a:pt x="8" y="100"/>
                  </a:cubicBezTo>
                  <a:cubicBezTo>
                    <a:pt x="11" y="100"/>
                    <a:pt x="13" y="99"/>
                    <a:pt x="14" y="97"/>
                  </a:cubicBezTo>
                  <a:cubicBezTo>
                    <a:pt x="16" y="96"/>
                    <a:pt x="17" y="94"/>
                    <a:pt x="17" y="9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6"/>
                    <a:pt x="16" y="4"/>
                    <a:pt x="14" y="2"/>
                  </a:cubicBezTo>
                  <a:cubicBezTo>
                    <a:pt x="13" y="0"/>
                    <a:pt x="11" y="0"/>
                    <a:pt x="8" y="0"/>
                  </a:cubicBezTo>
                  <a:close/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52" tIns="91426" rIns="182852" bIns="91426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 sz="7199"/>
            </a:p>
          </p:txBody>
        </p:sp>
      </p:grpSp>
      <p:pic>
        <p:nvPicPr>
          <p:cNvPr id="354" name="グラフィックス 15" descr="歯車">
            <a:extLst>
              <a:ext uri="{FF2B5EF4-FFF2-40B4-BE49-F238E27FC236}">
                <a16:creationId xmlns:a16="http://schemas.microsoft.com/office/drawing/2014/main" xmlns="" id="{13BABBD4-8AD9-4B2A-B6F2-D957CC411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055992">
            <a:off x="7322731" y="5017066"/>
            <a:ext cx="580451" cy="580451"/>
          </a:xfrm>
          <a:prstGeom prst="rect">
            <a:avLst/>
          </a:prstGeom>
        </p:spPr>
      </p:pic>
      <p:sp>
        <p:nvSpPr>
          <p:cNvPr id="94" name="Freeform 60">
            <a:extLst>
              <a:ext uri="{FF2B5EF4-FFF2-40B4-BE49-F238E27FC236}">
                <a16:creationId xmlns:a16="http://schemas.microsoft.com/office/drawing/2014/main" xmlns="" id="{E3F67800-635C-487D-9ED4-123C1F7CA857}"/>
              </a:ext>
            </a:extLst>
          </p:cNvPr>
          <p:cNvSpPr>
            <a:spLocks noEditPoints="1"/>
          </p:cNvSpPr>
          <p:nvPr/>
        </p:nvSpPr>
        <p:spPr bwMode="auto">
          <a:xfrm>
            <a:off x="5610179" y="3561618"/>
            <a:ext cx="382438" cy="414864"/>
          </a:xfrm>
          <a:custGeom>
            <a:avLst/>
            <a:gdLst>
              <a:gd name="T0" fmla="*/ 400 w 400"/>
              <a:gd name="T1" fmla="*/ 200 h 434"/>
              <a:gd name="T2" fmla="*/ 334 w 400"/>
              <a:gd name="T3" fmla="*/ 133 h 434"/>
              <a:gd name="T4" fmla="*/ 300 w 400"/>
              <a:gd name="T5" fmla="*/ 83 h 434"/>
              <a:gd name="T6" fmla="*/ 265 w 400"/>
              <a:gd name="T7" fmla="*/ 8 h 434"/>
              <a:gd name="T8" fmla="*/ 202 w 400"/>
              <a:gd name="T9" fmla="*/ 10 h 434"/>
              <a:gd name="T10" fmla="*/ 178 w 400"/>
              <a:gd name="T11" fmla="*/ 71 h 434"/>
              <a:gd name="T12" fmla="*/ 141 w 400"/>
              <a:gd name="T13" fmla="*/ 126 h 434"/>
              <a:gd name="T14" fmla="*/ 33 w 400"/>
              <a:gd name="T15" fmla="*/ 167 h 434"/>
              <a:gd name="T16" fmla="*/ 0 w 400"/>
              <a:gd name="T17" fmla="*/ 200 h 434"/>
              <a:gd name="T18" fmla="*/ 10 w 400"/>
              <a:gd name="T19" fmla="*/ 391 h 434"/>
              <a:gd name="T20" fmla="*/ 108 w 400"/>
              <a:gd name="T21" fmla="*/ 400 h 434"/>
              <a:gd name="T22" fmla="*/ 201 w 400"/>
              <a:gd name="T23" fmla="*/ 428 h 434"/>
              <a:gd name="T24" fmla="*/ 284 w 400"/>
              <a:gd name="T25" fmla="*/ 434 h 434"/>
              <a:gd name="T26" fmla="*/ 365 w 400"/>
              <a:gd name="T27" fmla="*/ 356 h 434"/>
              <a:gd name="T28" fmla="*/ 380 w 400"/>
              <a:gd name="T29" fmla="*/ 298 h 434"/>
              <a:gd name="T30" fmla="*/ 388 w 400"/>
              <a:gd name="T31" fmla="*/ 242 h 434"/>
              <a:gd name="T32" fmla="*/ 50 w 400"/>
              <a:gd name="T33" fmla="*/ 367 h 434"/>
              <a:gd name="T34" fmla="*/ 33 w 400"/>
              <a:gd name="T35" fmla="*/ 350 h 434"/>
              <a:gd name="T36" fmla="*/ 50 w 400"/>
              <a:gd name="T37" fmla="*/ 334 h 434"/>
              <a:gd name="T38" fmla="*/ 67 w 400"/>
              <a:gd name="T39" fmla="*/ 350 h 434"/>
              <a:gd name="T40" fmla="*/ 361 w 400"/>
              <a:gd name="T41" fmla="*/ 221 h 434"/>
              <a:gd name="T42" fmla="*/ 354 w 400"/>
              <a:gd name="T43" fmla="*/ 246 h 434"/>
              <a:gd name="T44" fmla="*/ 343 w 400"/>
              <a:gd name="T45" fmla="*/ 291 h 434"/>
              <a:gd name="T46" fmla="*/ 343 w 400"/>
              <a:gd name="T47" fmla="*/ 329 h 434"/>
              <a:gd name="T48" fmla="*/ 332 w 400"/>
              <a:gd name="T49" fmla="*/ 357 h 434"/>
              <a:gd name="T50" fmla="*/ 250 w 400"/>
              <a:gd name="T51" fmla="*/ 400 h 434"/>
              <a:gd name="T52" fmla="*/ 154 w 400"/>
              <a:gd name="T53" fmla="*/ 379 h 434"/>
              <a:gd name="T54" fmla="*/ 135 w 400"/>
              <a:gd name="T55" fmla="*/ 372 h 434"/>
              <a:gd name="T56" fmla="*/ 117 w 400"/>
              <a:gd name="T57" fmla="*/ 368 h 434"/>
              <a:gd name="T58" fmla="*/ 100 w 400"/>
              <a:gd name="T59" fmla="*/ 367 h 434"/>
              <a:gd name="T60" fmla="*/ 108 w 400"/>
              <a:gd name="T61" fmla="*/ 200 h 434"/>
              <a:gd name="T62" fmla="*/ 128 w 400"/>
              <a:gd name="T63" fmla="*/ 191 h 434"/>
              <a:gd name="T64" fmla="*/ 149 w 400"/>
              <a:gd name="T65" fmla="*/ 170 h 434"/>
              <a:gd name="T66" fmla="*/ 166 w 400"/>
              <a:gd name="T67" fmla="*/ 148 h 434"/>
              <a:gd name="T68" fmla="*/ 192 w 400"/>
              <a:gd name="T69" fmla="*/ 117 h 434"/>
              <a:gd name="T70" fmla="*/ 215 w 400"/>
              <a:gd name="T71" fmla="*/ 56 h 434"/>
              <a:gd name="T72" fmla="*/ 259 w 400"/>
              <a:gd name="T73" fmla="*/ 46 h 434"/>
              <a:gd name="T74" fmla="*/ 254 w 400"/>
              <a:gd name="T75" fmla="*/ 125 h 434"/>
              <a:gd name="T76" fmla="*/ 334 w 400"/>
              <a:gd name="T77" fmla="*/ 167 h 434"/>
              <a:gd name="T78" fmla="*/ 367 w 400"/>
              <a:gd name="T79" fmla="*/ 200 h 434"/>
              <a:gd name="T80" fmla="*/ 361 w 400"/>
              <a:gd name="T81" fmla="*/ 221 h 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00" h="434">
                <a:moveTo>
                  <a:pt x="388" y="242"/>
                </a:moveTo>
                <a:cubicBezTo>
                  <a:pt x="396" y="230"/>
                  <a:pt x="400" y="215"/>
                  <a:pt x="400" y="200"/>
                </a:cubicBezTo>
                <a:cubicBezTo>
                  <a:pt x="400" y="182"/>
                  <a:pt x="394" y="167"/>
                  <a:pt x="381" y="153"/>
                </a:cubicBezTo>
                <a:cubicBezTo>
                  <a:pt x="367" y="140"/>
                  <a:pt x="352" y="133"/>
                  <a:pt x="334" y="133"/>
                </a:cubicBezTo>
                <a:cubicBezTo>
                  <a:pt x="288" y="133"/>
                  <a:pt x="288" y="133"/>
                  <a:pt x="288" y="133"/>
                </a:cubicBezTo>
                <a:cubicBezTo>
                  <a:pt x="296" y="116"/>
                  <a:pt x="300" y="100"/>
                  <a:pt x="300" y="83"/>
                </a:cubicBezTo>
                <a:cubicBezTo>
                  <a:pt x="300" y="63"/>
                  <a:pt x="297" y="47"/>
                  <a:pt x="291" y="35"/>
                </a:cubicBezTo>
                <a:cubicBezTo>
                  <a:pt x="285" y="23"/>
                  <a:pt x="276" y="14"/>
                  <a:pt x="265" y="8"/>
                </a:cubicBezTo>
                <a:cubicBezTo>
                  <a:pt x="253" y="3"/>
                  <a:pt x="240" y="0"/>
                  <a:pt x="225" y="0"/>
                </a:cubicBezTo>
                <a:cubicBezTo>
                  <a:pt x="216" y="0"/>
                  <a:pt x="209" y="3"/>
                  <a:pt x="202" y="10"/>
                </a:cubicBezTo>
                <a:cubicBezTo>
                  <a:pt x="194" y="17"/>
                  <a:pt x="189" y="26"/>
                  <a:pt x="186" y="38"/>
                </a:cubicBezTo>
                <a:cubicBezTo>
                  <a:pt x="182" y="49"/>
                  <a:pt x="180" y="60"/>
                  <a:pt x="178" y="71"/>
                </a:cubicBezTo>
                <a:cubicBezTo>
                  <a:pt x="176" y="81"/>
                  <a:pt x="173" y="89"/>
                  <a:pt x="168" y="93"/>
                </a:cubicBezTo>
                <a:cubicBezTo>
                  <a:pt x="160" y="102"/>
                  <a:pt x="151" y="113"/>
                  <a:pt x="141" y="126"/>
                </a:cubicBezTo>
                <a:cubicBezTo>
                  <a:pt x="123" y="149"/>
                  <a:pt x="111" y="163"/>
                  <a:pt x="105" y="167"/>
                </a:cubicBezTo>
                <a:cubicBezTo>
                  <a:pt x="33" y="167"/>
                  <a:pt x="33" y="167"/>
                  <a:pt x="33" y="167"/>
                </a:cubicBezTo>
                <a:cubicBezTo>
                  <a:pt x="24" y="167"/>
                  <a:pt x="16" y="170"/>
                  <a:pt x="10" y="177"/>
                </a:cubicBezTo>
                <a:cubicBezTo>
                  <a:pt x="3" y="183"/>
                  <a:pt x="0" y="191"/>
                  <a:pt x="0" y="200"/>
                </a:cubicBezTo>
                <a:cubicBezTo>
                  <a:pt x="0" y="367"/>
                  <a:pt x="0" y="367"/>
                  <a:pt x="0" y="367"/>
                </a:cubicBezTo>
                <a:cubicBezTo>
                  <a:pt x="0" y="376"/>
                  <a:pt x="3" y="384"/>
                  <a:pt x="10" y="391"/>
                </a:cubicBezTo>
                <a:cubicBezTo>
                  <a:pt x="16" y="397"/>
                  <a:pt x="24" y="400"/>
                  <a:pt x="33" y="400"/>
                </a:cubicBezTo>
                <a:cubicBezTo>
                  <a:pt x="108" y="400"/>
                  <a:pt x="108" y="400"/>
                  <a:pt x="108" y="400"/>
                </a:cubicBezTo>
                <a:cubicBezTo>
                  <a:pt x="112" y="400"/>
                  <a:pt x="124" y="404"/>
                  <a:pt x="144" y="411"/>
                </a:cubicBezTo>
                <a:cubicBezTo>
                  <a:pt x="166" y="418"/>
                  <a:pt x="185" y="424"/>
                  <a:pt x="201" y="428"/>
                </a:cubicBezTo>
                <a:cubicBezTo>
                  <a:pt x="217" y="432"/>
                  <a:pt x="234" y="434"/>
                  <a:pt x="250" y="434"/>
                </a:cubicBezTo>
                <a:cubicBezTo>
                  <a:pt x="284" y="434"/>
                  <a:pt x="284" y="434"/>
                  <a:pt x="284" y="434"/>
                </a:cubicBezTo>
                <a:cubicBezTo>
                  <a:pt x="308" y="434"/>
                  <a:pt x="328" y="427"/>
                  <a:pt x="343" y="413"/>
                </a:cubicBezTo>
                <a:cubicBezTo>
                  <a:pt x="358" y="399"/>
                  <a:pt x="365" y="380"/>
                  <a:pt x="365" y="356"/>
                </a:cubicBezTo>
                <a:cubicBezTo>
                  <a:pt x="376" y="342"/>
                  <a:pt x="381" y="327"/>
                  <a:pt x="381" y="309"/>
                </a:cubicBezTo>
                <a:cubicBezTo>
                  <a:pt x="381" y="305"/>
                  <a:pt x="381" y="302"/>
                  <a:pt x="380" y="298"/>
                </a:cubicBezTo>
                <a:cubicBezTo>
                  <a:pt x="387" y="286"/>
                  <a:pt x="390" y="274"/>
                  <a:pt x="390" y="260"/>
                </a:cubicBezTo>
                <a:cubicBezTo>
                  <a:pt x="390" y="254"/>
                  <a:pt x="389" y="248"/>
                  <a:pt x="388" y="242"/>
                </a:cubicBezTo>
                <a:close/>
                <a:moveTo>
                  <a:pt x="62" y="362"/>
                </a:moveTo>
                <a:cubicBezTo>
                  <a:pt x="58" y="365"/>
                  <a:pt x="55" y="367"/>
                  <a:pt x="50" y="367"/>
                </a:cubicBezTo>
                <a:cubicBezTo>
                  <a:pt x="46" y="367"/>
                  <a:pt x="42" y="365"/>
                  <a:pt x="38" y="362"/>
                </a:cubicBezTo>
                <a:cubicBezTo>
                  <a:pt x="35" y="359"/>
                  <a:pt x="33" y="355"/>
                  <a:pt x="33" y="350"/>
                </a:cubicBezTo>
                <a:cubicBezTo>
                  <a:pt x="33" y="346"/>
                  <a:pt x="35" y="342"/>
                  <a:pt x="38" y="339"/>
                </a:cubicBezTo>
                <a:cubicBezTo>
                  <a:pt x="42" y="335"/>
                  <a:pt x="46" y="334"/>
                  <a:pt x="50" y="334"/>
                </a:cubicBezTo>
                <a:cubicBezTo>
                  <a:pt x="55" y="334"/>
                  <a:pt x="58" y="335"/>
                  <a:pt x="62" y="339"/>
                </a:cubicBezTo>
                <a:cubicBezTo>
                  <a:pt x="65" y="342"/>
                  <a:pt x="67" y="346"/>
                  <a:pt x="67" y="350"/>
                </a:cubicBezTo>
                <a:cubicBezTo>
                  <a:pt x="67" y="355"/>
                  <a:pt x="65" y="359"/>
                  <a:pt x="62" y="362"/>
                </a:cubicBezTo>
                <a:close/>
                <a:moveTo>
                  <a:pt x="361" y="221"/>
                </a:moveTo>
                <a:cubicBezTo>
                  <a:pt x="358" y="229"/>
                  <a:pt x="353" y="233"/>
                  <a:pt x="348" y="234"/>
                </a:cubicBezTo>
                <a:cubicBezTo>
                  <a:pt x="350" y="237"/>
                  <a:pt x="352" y="241"/>
                  <a:pt x="354" y="246"/>
                </a:cubicBezTo>
                <a:cubicBezTo>
                  <a:pt x="356" y="251"/>
                  <a:pt x="357" y="256"/>
                  <a:pt x="357" y="260"/>
                </a:cubicBezTo>
                <a:cubicBezTo>
                  <a:pt x="357" y="272"/>
                  <a:pt x="352" y="283"/>
                  <a:pt x="343" y="291"/>
                </a:cubicBezTo>
                <a:cubicBezTo>
                  <a:pt x="346" y="297"/>
                  <a:pt x="348" y="303"/>
                  <a:pt x="348" y="309"/>
                </a:cubicBezTo>
                <a:cubicBezTo>
                  <a:pt x="348" y="316"/>
                  <a:pt x="346" y="322"/>
                  <a:pt x="343" y="329"/>
                </a:cubicBezTo>
                <a:cubicBezTo>
                  <a:pt x="340" y="335"/>
                  <a:pt x="336" y="340"/>
                  <a:pt x="331" y="342"/>
                </a:cubicBezTo>
                <a:cubicBezTo>
                  <a:pt x="331" y="348"/>
                  <a:pt x="332" y="352"/>
                  <a:pt x="332" y="357"/>
                </a:cubicBezTo>
                <a:cubicBezTo>
                  <a:pt x="332" y="386"/>
                  <a:pt x="315" y="400"/>
                  <a:pt x="282" y="400"/>
                </a:cubicBezTo>
                <a:cubicBezTo>
                  <a:pt x="250" y="400"/>
                  <a:pt x="250" y="400"/>
                  <a:pt x="250" y="400"/>
                </a:cubicBezTo>
                <a:cubicBezTo>
                  <a:pt x="228" y="400"/>
                  <a:pt x="198" y="394"/>
                  <a:pt x="161" y="381"/>
                </a:cubicBezTo>
                <a:cubicBezTo>
                  <a:pt x="160" y="381"/>
                  <a:pt x="158" y="380"/>
                  <a:pt x="154" y="379"/>
                </a:cubicBezTo>
                <a:cubicBezTo>
                  <a:pt x="149" y="377"/>
                  <a:pt x="146" y="376"/>
                  <a:pt x="144" y="375"/>
                </a:cubicBezTo>
                <a:cubicBezTo>
                  <a:pt x="142" y="375"/>
                  <a:pt x="139" y="374"/>
                  <a:pt x="135" y="372"/>
                </a:cubicBezTo>
                <a:cubicBezTo>
                  <a:pt x="131" y="371"/>
                  <a:pt x="128" y="370"/>
                  <a:pt x="125" y="370"/>
                </a:cubicBezTo>
                <a:cubicBezTo>
                  <a:pt x="123" y="369"/>
                  <a:pt x="120" y="368"/>
                  <a:pt x="117" y="368"/>
                </a:cubicBezTo>
                <a:cubicBezTo>
                  <a:pt x="113" y="367"/>
                  <a:pt x="111" y="367"/>
                  <a:pt x="108" y="367"/>
                </a:cubicBezTo>
                <a:cubicBezTo>
                  <a:pt x="100" y="367"/>
                  <a:pt x="100" y="367"/>
                  <a:pt x="100" y="367"/>
                </a:cubicBezTo>
                <a:cubicBezTo>
                  <a:pt x="100" y="200"/>
                  <a:pt x="100" y="200"/>
                  <a:pt x="100" y="200"/>
                </a:cubicBezTo>
                <a:cubicBezTo>
                  <a:pt x="108" y="200"/>
                  <a:pt x="108" y="200"/>
                  <a:pt x="108" y="200"/>
                </a:cubicBezTo>
                <a:cubicBezTo>
                  <a:pt x="111" y="200"/>
                  <a:pt x="114" y="199"/>
                  <a:pt x="118" y="198"/>
                </a:cubicBezTo>
                <a:cubicBezTo>
                  <a:pt x="121" y="196"/>
                  <a:pt x="125" y="194"/>
                  <a:pt x="128" y="191"/>
                </a:cubicBezTo>
                <a:cubicBezTo>
                  <a:pt x="132" y="188"/>
                  <a:pt x="135" y="185"/>
                  <a:pt x="138" y="182"/>
                </a:cubicBezTo>
                <a:cubicBezTo>
                  <a:pt x="141" y="179"/>
                  <a:pt x="145" y="175"/>
                  <a:pt x="149" y="170"/>
                </a:cubicBezTo>
                <a:cubicBezTo>
                  <a:pt x="152" y="166"/>
                  <a:pt x="155" y="162"/>
                  <a:pt x="158" y="159"/>
                </a:cubicBezTo>
                <a:cubicBezTo>
                  <a:pt x="160" y="156"/>
                  <a:pt x="163" y="153"/>
                  <a:pt x="166" y="148"/>
                </a:cubicBezTo>
                <a:cubicBezTo>
                  <a:pt x="169" y="144"/>
                  <a:pt x="171" y="141"/>
                  <a:pt x="172" y="141"/>
                </a:cubicBezTo>
                <a:cubicBezTo>
                  <a:pt x="181" y="129"/>
                  <a:pt x="188" y="121"/>
                  <a:pt x="192" y="117"/>
                </a:cubicBezTo>
                <a:cubicBezTo>
                  <a:pt x="199" y="109"/>
                  <a:pt x="204" y="100"/>
                  <a:pt x="207" y="88"/>
                </a:cubicBezTo>
                <a:cubicBezTo>
                  <a:pt x="211" y="77"/>
                  <a:pt x="213" y="66"/>
                  <a:pt x="215" y="56"/>
                </a:cubicBezTo>
                <a:cubicBezTo>
                  <a:pt x="217" y="45"/>
                  <a:pt x="221" y="38"/>
                  <a:pt x="225" y="33"/>
                </a:cubicBezTo>
                <a:cubicBezTo>
                  <a:pt x="242" y="33"/>
                  <a:pt x="253" y="37"/>
                  <a:pt x="259" y="46"/>
                </a:cubicBezTo>
                <a:cubicBezTo>
                  <a:pt x="264" y="54"/>
                  <a:pt x="267" y="66"/>
                  <a:pt x="267" y="83"/>
                </a:cubicBezTo>
                <a:cubicBezTo>
                  <a:pt x="267" y="94"/>
                  <a:pt x="263" y="108"/>
                  <a:pt x="254" y="125"/>
                </a:cubicBezTo>
                <a:cubicBezTo>
                  <a:pt x="246" y="143"/>
                  <a:pt x="242" y="157"/>
                  <a:pt x="242" y="167"/>
                </a:cubicBezTo>
                <a:cubicBezTo>
                  <a:pt x="334" y="167"/>
                  <a:pt x="334" y="167"/>
                  <a:pt x="334" y="167"/>
                </a:cubicBezTo>
                <a:cubicBezTo>
                  <a:pt x="342" y="167"/>
                  <a:pt x="350" y="170"/>
                  <a:pt x="357" y="177"/>
                </a:cubicBezTo>
                <a:cubicBezTo>
                  <a:pt x="364" y="184"/>
                  <a:pt x="367" y="191"/>
                  <a:pt x="367" y="200"/>
                </a:cubicBezTo>
                <a:cubicBezTo>
                  <a:pt x="367" y="206"/>
                  <a:pt x="365" y="213"/>
                  <a:pt x="361" y="221"/>
                </a:cubicBezTo>
                <a:close/>
                <a:moveTo>
                  <a:pt x="361" y="221"/>
                </a:moveTo>
                <a:cubicBezTo>
                  <a:pt x="361" y="221"/>
                  <a:pt x="361" y="221"/>
                  <a:pt x="361" y="221"/>
                </a:cubicBezTo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82852" tIns="91426" rIns="182852" bIns="91426" numCol="1" anchor="t" anchorCtr="0" compatLnSpc="1">
            <a:prstTxWarp prst="textNoShape">
              <a:avLst/>
            </a:prstTxWarp>
          </a:bodyPr>
          <a:lstStyle/>
          <a:p>
            <a:endParaRPr lang="ja-JP" altLang="en-US" sz="7199"/>
          </a:p>
        </p:txBody>
      </p:sp>
      <p:sp>
        <p:nvSpPr>
          <p:cNvPr id="357" name="Freeform 65"/>
          <p:cNvSpPr>
            <a:spLocks noEditPoints="1"/>
          </p:cNvSpPr>
          <p:nvPr/>
        </p:nvSpPr>
        <p:spPr bwMode="auto">
          <a:xfrm>
            <a:off x="7453042" y="3618594"/>
            <a:ext cx="403130" cy="317250"/>
          </a:xfrm>
          <a:custGeom>
            <a:avLst/>
            <a:gdLst>
              <a:gd name="T0" fmla="*/ 455 w 467"/>
              <a:gd name="T1" fmla="*/ 12 h 367"/>
              <a:gd name="T2" fmla="*/ 425 w 467"/>
              <a:gd name="T3" fmla="*/ 0 h 367"/>
              <a:gd name="T4" fmla="*/ 42 w 467"/>
              <a:gd name="T5" fmla="*/ 0 h 367"/>
              <a:gd name="T6" fmla="*/ 12 w 467"/>
              <a:gd name="T7" fmla="*/ 12 h 367"/>
              <a:gd name="T8" fmla="*/ 0 w 467"/>
              <a:gd name="T9" fmla="*/ 42 h 367"/>
              <a:gd name="T10" fmla="*/ 0 w 467"/>
              <a:gd name="T11" fmla="*/ 325 h 367"/>
              <a:gd name="T12" fmla="*/ 12 w 467"/>
              <a:gd name="T13" fmla="*/ 355 h 367"/>
              <a:gd name="T14" fmla="*/ 42 w 467"/>
              <a:gd name="T15" fmla="*/ 367 h 367"/>
              <a:gd name="T16" fmla="*/ 425 w 467"/>
              <a:gd name="T17" fmla="*/ 367 h 367"/>
              <a:gd name="T18" fmla="*/ 455 w 467"/>
              <a:gd name="T19" fmla="*/ 355 h 367"/>
              <a:gd name="T20" fmla="*/ 467 w 467"/>
              <a:gd name="T21" fmla="*/ 325 h 367"/>
              <a:gd name="T22" fmla="*/ 467 w 467"/>
              <a:gd name="T23" fmla="*/ 42 h 367"/>
              <a:gd name="T24" fmla="*/ 455 w 467"/>
              <a:gd name="T25" fmla="*/ 12 h 367"/>
              <a:gd name="T26" fmla="*/ 434 w 467"/>
              <a:gd name="T27" fmla="*/ 325 h 367"/>
              <a:gd name="T28" fmla="*/ 431 w 467"/>
              <a:gd name="T29" fmla="*/ 331 h 367"/>
              <a:gd name="T30" fmla="*/ 425 w 467"/>
              <a:gd name="T31" fmla="*/ 334 h 367"/>
              <a:gd name="T32" fmla="*/ 42 w 467"/>
              <a:gd name="T33" fmla="*/ 334 h 367"/>
              <a:gd name="T34" fmla="*/ 36 w 467"/>
              <a:gd name="T35" fmla="*/ 331 h 367"/>
              <a:gd name="T36" fmla="*/ 33 w 467"/>
              <a:gd name="T37" fmla="*/ 325 h 367"/>
              <a:gd name="T38" fmla="*/ 33 w 467"/>
              <a:gd name="T39" fmla="*/ 125 h 367"/>
              <a:gd name="T40" fmla="*/ 51 w 467"/>
              <a:gd name="T41" fmla="*/ 142 h 367"/>
              <a:gd name="T42" fmla="*/ 162 w 467"/>
              <a:gd name="T43" fmla="*/ 230 h 367"/>
              <a:gd name="T44" fmla="*/ 184 w 467"/>
              <a:gd name="T45" fmla="*/ 248 h 367"/>
              <a:gd name="T46" fmla="*/ 207 w 467"/>
              <a:gd name="T47" fmla="*/ 261 h 367"/>
              <a:gd name="T48" fmla="*/ 233 w 467"/>
              <a:gd name="T49" fmla="*/ 267 h 367"/>
              <a:gd name="T50" fmla="*/ 234 w 467"/>
              <a:gd name="T51" fmla="*/ 267 h 367"/>
              <a:gd name="T52" fmla="*/ 261 w 467"/>
              <a:gd name="T53" fmla="*/ 261 h 367"/>
              <a:gd name="T54" fmla="*/ 283 w 467"/>
              <a:gd name="T55" fmla="*/ 248 h 367"/>
              <a:gd name="T56" fmla="*/ 305 w 467"/>
              <a:gd name="T57" fmla="*/ 230 h 367"/>
              <a:gd name="T58" fmla="*/ 416 w 467"/>
              <a:gd name="T59" fmla="*/ 142 h 367"/>
              <a:gd name="T60" fmla="*/ 434 w 467"/>
              <a:gd name="T61" fmla="*/ 125 h 367"/>
              <a:gd name="T62" fmla="*/ 434 w 467"/>
              <a:gd name="T63" fmla="*/ 325 h 367"/>
              <a:gd name="T64" fmla="*/ 434 w 467"/>
              <a:gd name="T65" fmla="*/ 48 h 367"/>
              <a:gd name="T66" fmla="*/ 434 w 467"/>
              <a:gd name="T67" fmla="*/ 51 h 367"/>
              <a:gd name="T68" fmla="*/ 422 w 467"/>
              <a:gd name="T69" fmla="*/ 86 h 367"/>
              <a:gd name="T70" fmla="*/ 396 w 467"/>
              <a:gd name="T71" fmla="*/ 116 h 367"/>
              <a:gd name="T72" fmla="*/ 291 w 467"/>
              <a:gd name="T73" fmla="*/ 198 h 367"/>
              <a:gd name="T74" fmla="*/ 282 w 467"/>
              <a:gd name="T75" fmla="*/ 206 h 367"/>
              <a:gd name="T76" fmla="*/ 270 w 467"/>
              <a:gd name="T77" fmla="*/ 216 h 367"/>
              <a:gd name="T78" fmla="*/ 258 w 467"/>
              <a:gd name="T79" fmla="*/ 224 h 367"/>
              <a:gd name="T80" fmla="*/ 245 w 467"/>
              <a:gd name="T81" fmla="*/ 231 h 367"/>
              <a:gd name="T82" fmla="*/ 234 w 467"/>
              <a:gd name="T83" fmla="*/ 234 h 367"/>
              <a:gd name="T84" fmla="*/ 233 w 467"/>
              <a:gd name="T85" fmla="*/ 234 h 367"/>
              <a:gd name="T86" fmla="*/ 222 w 467"/>
              <a:gd name="T87" fmla="*/ 231 h 367"/>
              <a:gd name="T88" fmla="*/ 209 w 467"/>
              <a:gd name="T89" fmla="*/ 224 h 367"/>
              <a:gd name="T90" fmla="*/ 197 w 467"/>
              <a:gd name="T91" fmla="*/ 216 h 367"/>
              <a:gd name="T92" fmla="*/ 185 w 467"/>
              <a:gd name="T93" fmla="*/ 206 h 367"/>
              <a:gd name="T94" fmla="*/ 176 w 467"/>
              <a:gd name="T95" fmla="*/ 198 h 367"/>
              <a:gd name="T96" fmla="*/ 72 w 467"/>
              <a:gd name="T97" fmla="*/ 116 h 367"/>
              <a:gd name="T98" fmla="*/ 33 w 467"/>
              <a:gd name="T99" fmla="*/ 42 h 367"/>
              <a:gd name="T100" fmla="*/ 36 w 467"/>
              <a:gd name="T101" fmla="*/ 36 h 367"/>
              <a:gd name="T102" fmla="*/ 42 w 467"/>
              <a:gd name="T103" fmla="*/ 33 h 367"/>
              <a:gd name="T104" fmla="*/ 425 w 467"/>
              <a:gd name="T105" fmla="*/ 33 h 367"/>
              <a:gd name="T106" fmla="*/ 429 w 467"/>
              <a:gd name="T107" fmla="*/ 34 h 367"/>
              <a:gd name="T108" fmla="*/ 431 w 467"/>
              <a:gd name="T109" fmla="*/ 36 h 367"/>
              <a:gd name="T110" fmla="*/ 433 w 467"/>
              <a:gd name="T111" fmla="*/ 38 h 367"/>
              <a:gd name="T112" fmla="*/ 434 w 467"/>
              <a:gd name="T113" fmla="*/ 42 h 367"/>
              <a:gd name="T114" fmla="*/ 434 w 467"/>
              <a:gd name="T115" fmla="*/ 45 h 367"/>
              <a:gd name="T116" fmla="*/ 434 w 467"/>
              <a:gd name="T117" fmla="*/ 48 h 367"/>
              <a:gd name="T118" fmla="*/ 434 w 467"/>
              <a:gd name="T119" fmla="*/ 48 h 367"/>
              <a:gd name="T120" fmla="*/ 434 w 467"/>
              <a:gd name="T121" fmla="*/ 48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7" h="367">
                <a:moveTo>
                  <a:pt x="455" y="12"/>
                </a:moveTo>
                <a:cubicBezTo>
                  <a:pt x="447" y="4"/>
                  <a:pt x="437" y="0"/>
                  <a:pt x="425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30" y="0"/>
                  <a:pt x="20" y="4"/>
                  <a:pt x="12" y="12"/>
                </a:cubicBezTo>
                <a:cubicBezTo>
                  <a:pt x="4" y="20"/>
                  <a:pt x="0" y="30"/>
                  <a:pt x="0" y="42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337"/>
                  <a:pt x="4" y="347"/>
                  <a:pt x="12" y="355"/>
                </a:cubicBezTo>
                <a:cubicBezTo>
                  <a:pt x="20" y="363"/>
                  <a:pt x="30" y="367"/>
                  <a:pt x="42" y="367"/>
                </a:cubicBezTo>
                <a:cubicBezTo>
                  <a:pt x="425" y="367"/>
                  <a:pt x="425" y="367"/>
                  <a:pt x="425" y="367"/>
                </a:cubicBezTo>
                <a:cubicBezTo>
                  <a:pt x="437" y="367"/>
                  <a:pt x="447" y="363"/>
                  <a:pt x="455" y="355"/>
                </a:cubicBezTo>
                <a:cubicBezTo>
                  <a:pt x="463" y="347"/>
                  <a:pt x="467" y="337"/>
                  <a:pt x="467" y="325"/>
                </a:cubicBezTo>
                <a:cubicBezTo>
                  <a:pt x="467" y="42"/>
                  <a:pt x="467" y="42"/>
                  <a:pt x="467" y="42"/>
                </a:cubicBezTo>
                <a:cubicBezTo>
                  <a:pt x="467" y="30"/>
                  <a:pt x="463" y="20"/>
                  <a:pt x="455" y="12"/>
                </a:cubicBezTo>
                <a:close/>
                <a:moveTo>
                  <a:pt x="434" y="325"/>
                </a:moveTo>
                <a:cubicBezTo>
                  <a:pt x="434" y="328"/>
                  <a:pt x="433" y="330"/>
                  <a:pt x="431" y="331"/>
                </a:cubicBezTo>
                <a:cubicBezTo>
                  <a:pt x="430" y="333"/>
                  <a:pt x="428" y="334"/>
                  <a:pt x="425" y="334"/>
                </a:cubicBezTo>
                <a:cubicBezTo>
                  <a:pt x="42" y="334"/>
                  <a:pt x="42" y="334"/>
                  <a:pt x="42" y="334"/>
                </a:cubicBezTo>
                <a:cubicBezTo>
                  <a:pt x="39" y="334"/>
                  <a:pt x="38" y="333"/>
                  <a:pt x="36" y="331"/>
                </a:cubicBezTo>
                <a:cubicBezTo>
                  <a:pt x="34" y="330"/>
                  <a:pt x="33" y="328"/>
                  <a:pt x="33" y="325"/>
                </a:cubicBezTo>
                <a:cubicBezTo>
                  <a:pt x="33" y="125"/>
                  <a:pt x="33" y="125"/>
                  <a:pt x="33" y="125"/>
                </a:cubicBezTo>
                <a:cubicBezTo>
                  <a:pt x="39" y="131"/>
                  <a:pt x="45" y="137"/>
                  <a:pt x="51" y="142"/>
                </a:cubicBezTo>
                <a:cubicBezTo>
                  <a:pt x="98" y="178"/>
                  <a:pt x="135" y="208"/>
                  <a:pt x="162" y="230"/>
                </a:cubicBezTo>
                <a:cubicBezTo>
                  <a:pt x="171" y="238"/>
                  <a:pt x="179" y="244"/>
                  <a:pt x="184" y="248"/>
                </a:cubicBezTo>
                <a:cubicBezTo>
                  <a:pt x="190" y="252"/>
                  <a:pt x="197" y="256"/>
                  <a:pt x="207" y="261"/>
                </a:cubicBezTo>
                <a:cubicBezTo>
                  <a:pt x="216" y="265"/>
                  <a:pt x="225" y="267"/>
                  <a:pt x="233" y="267"/>
                </a:cubicBezTo>
                <a:cubicBezTo>
                  <a:pt x="234" y="267"/>
                  <a:pt x="234" y="267"/>
                  <a:pt x="234" y="267"/>
                </a:cubicBezTo>
                <a:cubicBezTo>
                  <a:pt x="242" y="267"/>
                  <a:pt x="251" y="265"/>
                  <a:pt x="261" y="261"/>
                </a:cubicBezTo>
                <a:cubicBezTo>
                  <a:pt x="270" y="256"/>
                  <a:pt x="278" y="252"/>
                  <a:pt x="283" y="248"/>
                </a:cubicBezTo>
                <a:cubicBezTo>
                  <a:pt x="289" y="244"/>
                  <a:pt x="296" y="238"/>
                  <a:pt x="305" y="230"/>
                </a:cubicBezTo>
                <a:cubicBezTo>
                  <a:pt x="332" y="208"/>
                  <a:pt x="369" y="178"/>
                  <a:pt x="416" y="142"/>
                </a:cubicBezTo>
                <a:cubicBezTo>
                  <a:pt x="422" y="137"/>
                  <a:pt x="428" y="131"/>
                  <a:pt x="434" y="125"/>
                </a:cubicBezTo>
                <a:lnTo>
                  <a:pt x="434" y="325"/>
                </a:lnTo>
                <a:close/>
                <a:moveTo>
                  <a:pt x="434" y="48"/>
                </a:moveTo>
                <a:cubicBezTo>
                  <a:pt x="434" y="51"/>
                  <a:pt x="434" y="51"/>
                  <a:pt x="434" y="51"/>
                </a:cubicBezTo>
                <a:cubicBezTo>
                  <a:pt x="434" y="62"/>
                  <a:pt x="430" y="73"/>
                  <a:pt x="422" y="86"/>
                </a:cubicBezTo>
                <a:cubicBezTo>
                  <a:pt x="414" y="98"/>
                  <a:pt x="405" y="108"/>
                  <a:pt x="396" y="116"/>
                </a:cubicBezTo>
                <a:cubicBezTo>
                  <a:pt x="362" y="142"/>
                  <a:pt x="327" y="170"/>
                  <a:pt x="291" y="198"/>
                </a:cubicBezTo>
                <a:cubicBezTo>
                  <a:pt x="290" y="199"/>
                  <a:pt x="287" y="202"/>
                  <a:pt x="282" y="206"/>
                </a:cubicBezTo>
                <a:cubicBezTo>
                  <a:pt x="277" y="210"/>
                  <a:pt x="273" y="214"/>
                  <a:pt x="270" y="216"/>
                </a:cubicBezTo>
                <a:cubicBezTo>
                  <a:pt x="267" y="218"/>
                  <a:pt x="263" y="221"/>
                  <a:pt x="258" y="224"/>
                </a:cubicBezTo>
                <a:cubicBezTo>
                  <a:pt x="253" y="227"/>
                  <a:pt x="249" y="230"/>
                  <a:pt x="245" y="231"/>
                </a:cubicBezTo>
                <a:cubicBezTo>
                  <a:pt x="241" y="233"/>
                  <a:pt x="237" y="234"/>
                  <a:pt x="234" y="234"/>
                </a:cubicBezTo>
                <a:cubicBezTo>
                  <a:pt x="233" y="234"/>
                  <a:pt x="233" y="234"/>
                  <a:pt x="233" y="234"/>
                </a:cubicBezTo>
                <a:cubicBezTo>
                  <a:pt x="230" y="234"/>
                  <a:pt x="226" y="233"/>
                  <a:pt x="222" y="231"/>
                </a:cubicBezTo>
                <a:cubicBezTo>
                  <a:pt x="218" y="230"/>
                  <a:pt x="214" y="227"/>
                  <a:pt x="209" y="224"/>
                </a:cubicBezTo>
                <a:cubicBezTo>
                  <a:pt x="204" y="221"/>
                  <a:pt x="200" y="218"/>
                  <a:pt x="197" y="216"/>
                </a:cubicBezTo>
                <a:cubicBezTo>
                  <a:pt x="194" y="214"/>
                  <a:pt x="190" y="210"/>
                  <a:pt x="185" y="206"/>
                </a:cubicBezTo>
                <a:cubicBezTo>
                  <a:pt x="180" y="202"/>
                  <a:pt x="177" y="199"/>
                  <a:pt x="176" y="198"/>
                </a:cubicBezTo>
                <a:cubicBezTo>
                  <a:pt x="140" y="170"/>
                  <a:pt x="105" y="142"/>
                  <a:pt x="72" y="116"/>
                </a:cubicBezTo>
                <a:cubicBezTo>
                  <a:pt x="46" y="96"/>
                  <a:pt x="33" y="71"/>
                  <a:pt x="33" y="42"/>
                </a:cubicBezTo>
                <a:cubicBezTo>
                  <a:pt x="33" y="39"/>
                  <a:pt x="34" y="37"/>
                  <a:pt x="36" y="36"/>
                </a:cubicBezTo>
                <a:cubicBezTo>
                  <a:pt x="38" y="34"/>
                  <a:pt x="39" y="33"/>
                  <a:pt x="42" y="33"/>
                </a:cubicBezTo>
                <a:cubicBezTo>
                  <a:pt x="425" y="33"/>
                  <a:pt x="425" y="33"/>
                  <a:pt x="425" y="33"/>
                </a:cubicBezTo>
                <a:cubicBezTo>
                  <a:pt x="427" y="34"/>
                  <a:pt x="428" y="34"/>
                  <a:pt x="429" y="34"/>
                </a:cubicBezTo>
                <a:cubicBezTo>
                  <a:pt x="430" y="34"/>
                  <a:pt x="431" y="34"/>
                  <a:pt x="431" y="36"/>
                </a:cubicBezTo>
                <a:cubicBezTo>
                  <a:pt x="432" y="38"/>
                  <a:pt x="432" y="38"/>
                  <a:pt x="433" y="38"/>
                </a:cubicBezTo>
                <a:cubicBezTo>
                  <a:pt x="433" y="38"/>
                  <a:pt x="434" y="39"/>
                  <a:pt x="434" y="42"/>
                </a:cubicBezTo>
                <a:cubicBezTo>
                  <a:pt x="434" y="44"/>
                  <a:pt x="434" y="45"/>
                  <a:pt x="434" y="45"/>
                </a:cubicBezTo>
                <a:lnTo>
                  <a:pt x="434" y="48"/>
                </a:lnTo>
                <a:close/>
                <a:moveTo>
                  <a:pt x="434" y="48"/>
                </a:moveTo>
                <a:cubicBezTo>
                  <a:pt x="434" y="48"/>
                  <a:pt x="434" y="48"/>
                  <a:pt x="434" y="48"/>
                </a:cubicBezTo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82852" tIns="91426" rIns="182852" bIns="91426" numCol="1" anchor="t" anchorCtr="0" compatLnSpc="1">
            <a:prstTxWarp prst="textNoShape">
              <a:avLst/>
            </a:prstTxWarp>
          </a:bodyPr>
          <a:lstStyle/>
          <a:p>
            <a:endParaRPr lang="ja-JP" altLang="en-US" sz="7199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BB885E31-8F40-5866-3325-C216632CC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34" y="5067435"/>
            <a:ext cx="638264" cy="57158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BF7C4D07-84FE-8241-BF9D-0B590E2327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02" y="5083204"/>
            <a:ext cx="514189" cy="51418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CA6A69EF-974F-A7E3-050D-5452384851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75" y="5016862"/>
            <a:ext cx="618739" cy="618739"/>
          </a:xfrm>
          <a:prstGeom prst="rect">
            <a:avLst/>
          </a:prstGeom>
        </p:spPr>
      </p:pic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xmlns="" id="{8D820DD8-DD46-FB96-8E07-029C3444504B}"/>
              </a:ext>
            </a:extLst>
          </p:cNvPr>
          <p:cNvCxnSpPr/>
          <p:nvPr/>
        </p:nvCxnSpPr>
        <p:spPr>
          <a:xfrm flipV="1">
            <a:off x="738725" y="4781870"/>
            <a:ext cx="8594293" cy="1160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64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grpSp>
        <p:nvGrpSpPr>
          <p:cNvPr id="176" name="グループ化 175"/>
          <p:cNvGrpSpPr/>
          <p:nvPr/>
        </p:nvGrpSpPr>
        <p:grpSpPr>
          <a:xfrm>
            <a:off x="-727243" y="3572385"/>
            <a:ext cx="219574" cy="200022"/>
            <a:chOff x="313447" y="2505604"/>
            <a:chExt cx="248528" cy="249767"/>
          </a:xfrm>
        </p:grpSpPr>
        <p:sp>
          <p:nvSpPr>
            <p:cNvPr id="177" name="正方形/長方形 176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78" name="正方形/長方形 177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25DA4610-2B89-EE60-33D1-97735C5E8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847" y="754858"/>
            <a:ext cx="5772150" cy="33337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xmlns="" id="{0D08E703-B835-95A9-480C-571809D86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5" y="2352917"/>
            <a:ext cx="8782050" cy="357756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xmlns="" id="{4E14E2F7-74EF-3417-79E9-5020B4C72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76" y="1397066"/>
            <a:ext cx="8782050" cy="68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77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1F3440E4-05E1-935C-5581-EC95B366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00" y="374717"/>
            <a:ext cx="9044089" cy="59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05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タイトル 1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kumimoji="1" lang="ja-JP" altLang="en-US" sz="1800" dirty="0"/>
              <a:t>スマートニアバイ名刺</a:t>
            </a:r>
            <a:r>
              <a:rPr kumimoji="1" lang="en-US" altLang="ja-JP" sz="1800" dirty="0"/>
              <a:t/>
            </a:r>
            <a:br>
              <a:rPr kumimoji="1" lang="en-US" altLang="ja-JP" sz="1800" dirty="0"/>
            </a:br>
            <a:r>
              <a:rPr lang="ja-JP" altLang="en-US" sz="2100" spc="300" dirty="0"/>
              <a:t>運用イメージ</a:t>
            </a:r>
            <a:endParaRPr kumimoji="1" lang="ja-JP" altLang="en-US" sz="2100" spc="300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94654" y="3097514"/>
            <a:ext cx="5973417" cy="212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　どんどん名刺交換➡ニアバイカードタッチしましょう！</a:t>
            </a:r>
          </a:p>
          <a:p>
            <a:r>
              <a:rPr lang="ja-JP" altLang="en-US" dirty="0"/>
              <a:t>　初回挨拶時に</a:t>
            </a:r>
          </a:p>
          <a:p>
            <a:r>
              <a:rPr lang="ja-JP" altLang="en-US" dirty="0"/>
              <a:t>　商品説明時に</a:t>
            </a:r>
          </a:p>
          <a:p>
            <a:r>
              <a:rPr lang="ja-JP" altLang="en-US" dirty="0"/>
              <a:t>　契約後アフターサポート時に</a:t>
            </a:r>
          </a:p>
          <a:p>
            <a:r>
              <a:rPr lang="ja-JP" altLang="en-US" dirty="0"/>
              <a:t>　お客様のスマートフォンにタッチで連絡先保存。</a:t>
            </a:r>
          </a:p>
          <a:p>
            <a:r>
              <a:rPr lang="ja-JP" altLang="en-US" dirty="0"/>
              <a:t>　大切なお客様がタイムリーにコンタクトが取れます。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一度読み込んだ情報はスマホ間でシェアする事も出来ます。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054E80D6-E0CD-1484-E1E6-7E88A2ED3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8958" y="2645317"/>
            <a:ext cx="4407007" cy="2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89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 smtClean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料金プラン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kumimoji="1" lang="en-US" altLang="ja-JP" dirty="0"/>
              <a:t>PART</a:t>
            </a:r>
            <a:r>
              <a:rPr lang="ja-JP" altLang="en-US" dirty="0"/>
              <a:t> </a:t>
            </a:r>
            <a:r>
              <a:rPr lang="en-US" altLang="ja-JP" dirty="0"/>
              <a:t>4</a:t>
            </a:r>
            <a:endParaRPr kumimoji="1" lang="ja-JP" altLang="en-US" dirty="0"/>
          </a:p>
        </p:txBody>
      </p:sp>
      <p:sp>
        <p:nvSpPr>
          <p:cNvPr id="6" name="テキスト プレースホルダー 10"/>
          <p:cNvSpPr>
            <a:spLocks noGrp="1"/>
          </p:cNvSpPr>
          <p:nvPr>
            <p:ph type="body" sz="half" idx="2"/>
          </p:nvPr>
        </p:nvSpPr>
        <p:spPr>
          <a:xfrm>
            <a:off x="0" y="5564610"/>
            <a:ext cx="9893002" cy="715683"/>
          </a:xfrm>
        </p:spPr>
        <p:txBody>
          <a:bodyPr>
            <a:normAutofit/>
          </a:bodyPr>
          <a:lstStyle/>
          <a:p>
            <a:r>
              <a:rPr lang="ja-JP" altLang="en-US" dirty="0"/>
              <a:t>分かりやすい一律料金制・ご注文の流れ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6921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スマートニアバイ名刺</a:t>
            </a:r>
            <a:r>
              <a:rPr lang="ja-JP" altLang="en-US" dirty="0" smtClean="0"/>
              <a:t>作成</a:t>
            </a:r>
            <a:r>
              <a:rPr lang="ja-JP" altLang="en-US" dirty="0"/>
              <a:t>料金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All Rights Reserved.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64" y="1433963"/>
            <a:ext cx="9284089" cy="4382158"/>
          </a:xfrm>
          <a:prstGeom prst="rect">
            <a:avLst/>
          </a:prstGeom>
        </p:spPr>
      </p:pic>
      <p:sp>
        <p:nvSpPr>
          <p:cNvPr id="8" name="Freeform 43"/>
          <p:cNvSpPr>
            <a:spLocks noEditPoints="1"/>
          </p:cNvSpPr>
          <p:nvPr/>
        </p:nvSpPr>
        <p:spPr bwMode="auto">
          <a:xfrm>
            <a:off x="2826283" y="893732"/>
            <a:ext cx="267341" cy="267341"/>
          </a:xfrm>
          <a:custGeom>
            <a:avLst/>
            <a:gdLst>
              <a:gd name="T0" fmla="*/ 374 w 400"/>
              <a:gd name="T1" fmla="*/ 100 h 400"/>
              <a:gd name="T2" fmla="*/ 301 w 400"/>
              <a:gd name="T3" fmla="*/ 27 h 400"/>
              <a:gd name="T4" fmla="*/ 200 w 400"/>
              <a:gd name="T5" fmla="*/ 0 h 400"/>
              <a:gd name="T6" fmla="*/ 100 w 400"/>
              <a:gd name="T7" fmla="*/ 27 h 400"/>
              <a:gd name="T8" fmla="*/ 27 w 400"/>
              <a:gd name="T9" fmla="*/ 100 h 400"/>
              <a:gd name="T10" fmla="*/ 0 w 400"/>
              <a:gd name="T11" fmla="*/ 200 h 400"/>
              <a:gd name="T12" fmla="*/ 27 w 400"/>
              <a:gd name="T13" fmla="*/ 301 h 400"/>
              <a:gd name="T14" fmla="*/ 100 w 400"/>
              <a:gd name="T15" fmla="*/ 374 h 400"/>
              <a:gd name="T16" fmla="*/ 200 w 400"/>
              <a:gd name="T17" fmla="*/ 400 h 400"/>
              <a:gd name="T18" fmla="*/ 301 w 400"/>
              <a:gd name="T19" fmla="*/ 374 h 400"/>
              <a:gd name="T20" fmla="*/ 374 w 400"/>
              <a:gd name="T21" fmla="*/ 301 h 400"/>
              <a:gd name="T22" fmla="*/ 400 w 400"/>
              <a:gd name="T23" fmla="*/ 200 h 400"/>
              <a:gd name="T24" fmla="*/ 374 w 400"/>
              <a:gd name="T25" fmla="*/ 100 h 400"/>
              <a:gd name="T26" fmla="*/ 305 w 400"/>
              <a:gd name="T27" fmla="*/ 212 h 400"/>
              <a:gd name="T28" fmla="*/ 187 w 400"/>
              <a:gd name="T29" fmla="*/ 330 h 400"/>
              <a:gd name="T30" fmla="*/ 175 w 400"/>
              <a:gd name="T31" fmla="*/ 335 h 400"/>
              <a:gd name="T32" fmla="*/ 163 w 400"/>
              <a:gd name="T33" fmla="*/ 330 h 400"/>
              <a:gd name="T34" fmla="*/ 137 w 400"/>
              <a:gd name="T35" fmla="*/ 304 h 400"/>
              <a:gd name="T36" fmla="*/ 132 w 400"/>
              <a:gd name="T37" fmla="*/ 292 h 400"/>
              <a:gd name="T38" fmla="*/ 137 w 400"/>
              <a:gd name="T39" fmla="*/ 280 h 400"/>
              <a:gd name="T40" fmla="*/ 217 w 400"/>
              <a:gd name="T41" fmla="*/ 200 h 400"/>
              <a:gd name="T42" fmla="*/ 137 w 400"/>
              <a:gd name="T43" fmla="*/ 120 h 400"/>
              <a:gd name="T44" fmla="*/ 132 w 400"/>
              <a:gd name="T45" fmla="*/ 108 h 400"/>
              <a:gd name="T46" fmla="*/ 137 w 400"/>
              <a:gd name="T47" fmla="*/ 97 h 400"/>
              <a:gd name="T48" fmla="*/ 163 w 400"/>
              <a:gd name="T49" fmla="*/ 70 h 400"/>
              <a:gd name="T50" fmla="*/ 175 w 400"/>
              <a:gd name="T51" fmla="*/ 65 h 400"/>
              <a:gd name="T52" fmla="*/ 187 w 400"/>
              <a:gd name="T53" fmla="*/ 70 h 400"/>
              <a:gd name="T54" fmla="*/ 305 w 400"/>
              <a:gd name="T55" fmla="*/ 188 h 400"/>
              <a:gd name="T56" fmla="*/ 310 w 400"/>
              <a:gd name="T57" fmla="*/ 200 h 400"/>
              <a:gd name="T58" fmla="*/ 305 w 400"/>
              <a:gd name="T59" fmla="*/ 212 h 400"/>
              <a:gd name="T60" fmla="*/ 305 w 400"/>
              <a:gd name="T61" fmla="*/ 212 h 400"/>
              <a:gd name="T62" fmla="*/ 305 w 400"/>
              <a:gd name="T63" fmla="*/ 21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400">
                <a:moveTo>
                  <a:pt x="374" y="100"/>
                </a:moveTo>
                <a:cubicBezTo>
                  <a:pt x="356" y="69"/>
                  <a:pt x="331" y="45"/>
                  <a:pt x="301" y="27"/>
                </a:cubicBezTo>
                <a:cubicBezTo>
                  <a:pt x="270" y="9"/>
                  <a:pt x="237" y="0"/>
                  <a:pt x="200" y="0"/>
                </a:cubicBezTo>
                <a:cubicBezTo>
                  <a:pt x="164" y="0"/>
                  <a:pt x="130" y="9"/>
                  <a:pt x="100" y="27"/>
                </a:cubicBezTo>
                <a:cubicBezTo>
                  <a:pt x="69" y="45"/>
                  <a:pt x="45" y="69"/>
                  <a:pt x="27" y="100"/>
                </a:cubicBezTo>
                <a:cubicBezTo>
                  <a:pt x="9" y="130"/>
                  <a:pt x="0" y="164"/>
                  <a:pt x="0" y="200"/>
                </a:cubicBezTo>
                <a:cubicBezTo>
                  <a:pt x="0" y="237"/>
                  <a:pt x="9" y="270"/>
                  <a:pt x="27" y="301"/>
                </a:cubicBezTo>
                <a:cubicBezTo>
                  <a:pt x="45" y="331"/>
                  <a:pt x="69" y="356"/>
                  <a:pt x="100" y="374"/>
                </a:cubicBezTo>
                <a:cubicBezTo>
                  <a:pt x="130" y="391"/>
                  <a:pt x="164" y="400"/>
                  <a:pt x="200" y="400"/>
                </a:cubicBezTo>
                <a:cubicBezTo>
                  <a:pt x="237" y="400"/>
                  <a:pt x="270" y="391"/>
                  <a:pt x="301" y="374"/>
                </a:cubicBezTo>
                <a:cubicBezTo>
                  <a:pt x="331" y="356"/>
                  <a:pt x="356" y="331"/>
                  <a:pt x="374" y="301"/>
                </a:cubicBezTo>
                <a:cubicBezTo>
                  <a:pt x="392" y="270"/>
                  <a:pt x="400" y="237"/>
                  <a:pt x="400" y="200"/>
                </a:cubicBezTo>
                <a:cubicBezTo>
                  <a:pt x="400" y="164"/>
                  <a:pt x="392" y="130"/>
                  <a:pt x="374" y="100"/>
                </a:cubicBezTo>
                <a:close/>
                <a:moveTo>
                  <a:pt x="305" y="212"/>
                </a:moveTo>
                <a:cubicBezTo>
                  <a:pt x="187" y="330"/>
                  <a:pt x="187" y="330"/>
                  <a:pt x="187" y="330"/>
                </a:cubicBezTo>
                <a:cubicBezTo>
                  <a:pt x="184" y="334"/>
                  <a:pt x="180" y="335"/>
                  <a:pt x="175" y="335"/>
                </a:cubicBezTo>
                <a:cubicBezTo>
                  <a:pt x="171" y="335"/>
                  <a:pt x="167" y="334"/>
                  <a:pt x="163" y="330"/>
                </a:cubicBezTo>
                <a:cubicBezTo>
                  <a:pt x="137" y="304"/>
                  <a:pt x="137" y="304"/>
                  <a:pt x="137" y="304"/>
                </a:cubicBezTo>
                <a:cubicBezTo>
                  <a:pt x="134" y="300"/>
                  <a:pt x="132" y="297"/>
                  <a:pt x="132" y="292"/>
                </a:cubicBezTo>
                <a:cubicBezTo>
                  <a:pt x="132" y="287"/>
                  <a:pt x="134" y="284"/>
                  <a:pt x="137" y="280"/>
                </a:cubicBezTo>
                <a:cubicBezTo>
                  <a:pt x="217" y="200"/>
                  <a:pt x="217" y="200"/>
                  <a:pt x="217" y="200"/>
                </a:cubicBezTo>
                <a:cubicBezTo>
                  <a:pt x="137" y="120"/>
                  <a:pt x="137" y="120"/>
                  <a:pt x="137" y="120"/>
                </a:cubicBezTo>
                <a:cubicBezTo>
                  <a:pt x="134" y="117"/>
                  <a:pt x="132" y="113"/>
                  <a:pt x="132" y="108"/>
                </a:cubicBezTo>
                <a:cubicBezTo>
                  <a:pt x="132" y="104"/>
                  <a:pt x="134" y="100"/>
                  <a:pt x="137" y="97"/>
                </a:cubicBezTo>
                <a:cubicBezTo>
                  <a:pt x="163" y="70"/>
                  <a:pt x="163" y="70"/>
                  <a:pt x="163" y="70"/>
                </a:cubicBezTo>
                <a:cubicBezTo>
                  <a:pt x="167" y="67"/>
                  <a:pt x="171" y="65"/>
                  <a:pt x="175" y="65"/>
                </a:cubicBezTo>
                <a:cubicBezTo>
                  <a:pt x="180" y="65"/>
                  <a:pt x="184" y="67"/>
                  <a:pt x="187" y="70"/>
                </a:cubicBezTo>
                <a:cubicBezTo>
                  <a:pt x="305" y="188"/>
                  <a:pt x="305" y="188"/>
                  <a:pt x="305" y="188"/>
                </a:cubicBezTo>
                <a:cubicBezTo>
                  <a:pt x="309" y="192"/>
                  <a:pt x="310" y="196"/>
                  <a:pt x="310" y="200"/>
                </a:cubicBezTo>
                <a:cubicBezTo>
                  <a:pt x="310" y="205"/>
                  <a:pt x="309" y="209"/>
                  <a:pt x="305" y="212"/>
                </a:cubicBezTo>
                <a:close/>
                <a:moveTo>
                  <a:pt x="305" y="212"/>
                </a:moveTo>
                <a:cubicBezTo>
                  <a:pt x="305" y="212"/>
                  <a:pt x="305" y="212"/>
                  <a:pt x="305" y="212"/>
                </a:cubicBezTo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vert="horz" wrap="square" lIns="182852" tIns="91426" rIns="182852" bIns="91426" numCol="1" anchor="t" anchorCtr="0" compatLnSpc="1">
            <a:prstTxWarp prst="textNoShape">
              <a:avLst/>
            </a:prstTxWarp>
          </a:bodyPr>
          <a:lstStyle/>
          <a:p>
            <a:endParaRPr lang="ja-JP" altLang="en-US" sz="7199"/>
          </a:p>
        </p:txBody>
      </p:sp>
    </p:spTree>
    <p:extLst>
      <p:ext uri="{BB962C8B-B14F-4D97-AF65-F5344CB8AC3E}">
        <p14:creationId xmlns:p14="http://schemas.microsoft.com/office/powerpoint/2010/main" val="4151260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7A9111CD-1A47-D4DC-B265-BFC071D68984}"/>
              </a:ext>
            </a:extLst>
          </p:cNvPr>
          <p:cNvSpPr/>
          <p:nvPr/>
        </p:nvSpPr>
        <p:spPr>
          <a:xfrm>
            <a:off x="0" y="1346103"/>
            <a:ext cx="9906000" cy="4220683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1980640" y="784759"/>
            <a:ext cx="5943600" cy="412223"/>
          </a:xfrm>
        </p:spPr>
        <p:txBody>
          <a:bodyPr/>
          <a:lstStyle/>
          <a:p>
            <a:pPr algn="ctr"/>
            <a:r>
              <a:rPr kumimoji="1" lang="ja-JP" altLang="en-US" dirty="0"/>
              <a:t>ご注文の流れ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 All Rights Reserved.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lang="ja-JP" altLang="en-US" smtClean="0"/>
              <a:pPr/>
              <a:t>18</a:t>
            </a:fld>
            <a:endParaRPr lang="ja-JP" altLang="en-US"/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55" y="7213919"/>
            <a:ext cx="546962" cy="693143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524" y="7213919"/>
            <a:ext cx="546962" cy="693143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117" y="7213919"/>
            <a:ext cx="546962" cy="693143"/>
          </a:xfrm>
          <a:prstGeom prst="rect">
            <a:avLst/>
          </a:prstGeom>
        </p:spPr>
      </p:pic>
      <p:grpSp>
        <p:nvGrpSpPr>
          <p:cNvPr id="63" name="グループ化 62"/>
          <p:cNvGrpSpPr/>
          <p:nvPr/>
        </p:nvGrpSpPr>
        <p:grpSpPr>
          <a:xfrm>
            <a:off x="527144" y="1670407"/>
            <a:ext cx="8851711" cy="3492121"/>
            <a:chOff x="322452" y="2447794"/>
            <a:chExt cx="9182874" cy="3622770"/>
          </a:xfrm>
        </p:grpSpPr>
        <p:grpSp>
          <p:nvGrpSpPr>
            <p:cNvPr id="64" name="グループ化 63"/>
            <p:cNvGrpSpPr/>
            <p:nvPr/>
          </p:nvGrpSpPr>
          <p:grpSpPr>
            <a:xfrm>
              <a:off x="3516888" y="2447794"/>
              <a:ext cx="2872224" cy="3622770"/>
              <a:chOff x="3818607" y="2637921"/>
              <a:chExt cx="2872224" cy="3622770"/>
            </a:xfrm>
          </p:grpSpPr>
          <p:sp>
            <p:nvSpPr>
              <p:cNvPr id="77" name="角丸四角形 76"/>
              <p:cNvSpPr/>
              <p:nvPr/>
            </p:nvSpPr>
            <p:spPr>
              <a:xfrm>
                <a:off x="3818607" y="2637921"/>
                <a:ext cx="2872224" cy="3622770"/>
              </a:xfrm>
              <a:prstGeom prst="roundRect">
                <a:avLst>
                  <a:gd name="adj" fmla="val 1111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8" name="テキスト プレースホルダー 6"/>
              <p:cNvSpPr txBox="1">
                <a:spLocks/>
              </p:cNvSpPr>
              <p:nvPr/>
            </p:nvSpPr>
            <p:spPr>
              <a:xfrm>
                <a:off x="3978956" y="3783474"/>
                <a:ext cx="2601164" cy="12310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ja-JP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ホームページ内の説明を確認後に、サイト内に設置してございます</a:t>
                </a:r>
                <a:r>
                  <a:rPr lang="en-US" altLang="ja-JP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『</a:t>
                </a:r>
                <a:r>
                  <a:rPr lang="ja-JP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新規登録ボタン</a:t>
                </a:r>
                <a:r>
                  <a:rPr lang="en-US" altLang="ja-JP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』</a:t>
                </a:r>
                <a:r>
                  <a:rPr lang="ja-JP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　からアカウント作成後に編集画面で入力後、　プレビュー画面確認をしていただきます。　</a:t>
                </a:r>
                <a:r>
                  <a:rPr lang="en-US" altLang="ja-JP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※</a:t>
                </a:r>
                <a:r>
                  <a:rPr lang="ja-JP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この状態ではまだ未公開です。</a:t>
                </a:r>
                <a:r>
                  <a:rPr lang="en-US" altLang="ja-JP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</a:t>
                </a:r>
                <a:r>
                  <a:rPr lang="ja-JP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ローカル状態</a:t>
                </a:r>
                <a:r>
                  <a:rPr lang="en-US" altLang="ja-JP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endParaRPr lang="en-US" altLang="ja-JP" sz="11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79" name="図 78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939808" y="2770804"/>
                <a:ext cx="702953" cy="696321"/>
              </a:xfrm>
              <a:prstGeom prst="rect">
                <a:avLst/>
              </a:prstGeom>
            </p:spPr>
          </p:pic>
          <p:sp>
            <p:nvSpPr>
              <p:cNvPr id="80" name="テキスト ボックス 79"/>
              <p:cNvSpPr txBox="1"/>
              <p:nvPr/>
            </p:nvSpPr>
            <p:spPr>
              <a:xfrm>
                <a:off x="4641243" y="3093720"/>
                <a:ext cx="1305379" cy="60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b="1" dirty="0"/>
                  <a:t>新規登録からお申込み</a:t>
                </a:r>
                <a:endParaRPr kumimoji="1" lang="ja-JP" altLang="en-US" sz="1600" b="1" dirty="0"/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4641243" y="2859712"/>
                <a:ext cx="13053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rgbClr val="FD9C00"/>
                    </a:solidFill>
                  </a:rPr>
                  <a:t>STEP 2.</a:t>
                </a:r>
                <a:endParaRPr kumimoji="1" lang="ja-JP" altLang="en-US" sz="1200" b="1" dirty="0">
                  <a:solidFill>
                    <a:srgbClr val="FD9C00"/>
                  </a:solidFill>
                </a:endParaRPr>
              </a:p>
            </p:txBody>
          </p:sp>
        </p:grpSp>
        <p:grpSp>
          <p:nvGrpSpPr>
            <p:cNvPr id="65" name="グループ化 64"/>
            <p:cNvGrpSpPr/>
            <p:nvPr/>
          </p:nvGrpSpPr>
          <p:grpSpPr>
            <a:xfrm>
              <a:off x="6564471" y="2447794"/>
              <a:ext cx="2940855" cy="3622770"/>
              <a:chOff x="6965145" y="2637921"/>
              <a:chExt cx="2940855" cy="3622770"/>
            </a:xfrm>
          </p:grpSpPr>
          <p:sp>
            <p:nvSpPr>
              <p:cNvPr id="72" name="角丸四角形 71"/>
              <p:cNvSpPr/>
              <p:nvPr/>
            </p:nvSpPr>
            <p:spPr>
              <a:xfrm>
                <a:off x="6965145" y="2637921"/>
                <a:ext cx="2940855" cy="3622770"/>
              </a:xfrm>
              <a:prstGeom prst="roundRect">
                <a:avLst>
                  <a:gd name="adj" fmla="val 1105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テキスト プレースホルダー 6"/>
              <p:cNvSpPr txBox="1">
                <a:spLocks/>
              </p:cNvSpPr>
              <p:nvPr/>
            </p:nvSpPr>
            <p:spPr>
              <a:xfrm>
                <a:off x="7187176" y="3703419"/>
                <a:ext cx="2634556" cy="115764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8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kumimoji="1"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ja-JP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カードデザイン選択、送付先入力、支払い方法選択してただきカード決済完了後に印刷した名刺本体をお届けします。</a:t>
                </a:r>
                <a:endParaRPr lang="en-US" altLang="ja-JP" sz="11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ja-JP" altLang="en-US" sz="11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カード到着後は設定不要でスマートフォンにかざしてお使いいただけます。</a:t>
                </a:r>
                <a:endParaRPr lang="en-US" altLang="ja-JP" sz="11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pic>
            <p:nvPicPr>
              <p:cNvPr id="74" name="図 73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87176" y="2808910"/>
                <a:ext cx="693006" cy="669796"/>
              </a:xfrm>
              <a:prstGeom prst="rect">
                <a:avLst/>
              </a:prstGeom>
            </p:spPr>
          </p:pic>
          <p:sp>
            <p:nvSpPr>
              <p:cNvPr id="75" name="テキスト ボックス 74"/>
              <p:cNvSpPr txBox="1"/>
              <p:nvPr/>
            </p:nvSpPr>
            <p:spPr>
              <a:xfrm>
                <a:off x="7887187" y="3093720"/>
                <a:ext cx="1522209" cy="60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b="1" dirty="0"/>
                  <a:t>「公開する］から決済へ</a:t>
                </a:r>
                <a:endParaRPr kumimoji="1" lang="en-US" altLang="ja-JP" sz="1600" b="1" dirty="0"/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7887187" y="2859712"/>
                <a:ext cx="13053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rgbClr val="FD9C00"/>
                    </a:solidFill>
                  </a:rPr>
                  <a:t>STEP 3</a:t>
                </a:r>
                <a:r>
                  <a:rPr lang="en-US" altLang="ja-JP" sz="1200" b="1" dirty="0">
                    <a:solidFill>
                      <a:srgbClr val="FD9C00"/>
                    </a:solidFill>
                  </a:rPr>
                  <a:t>.</a:t>
                </a:r>
                <a:endParaRPr kumimoji="1" lang="en-US" altLang="ja-JP" sz="1200" b="1" dirty="0">
                  <a:solidFill>
                    <a:srgbClr val="FD9C00"/>
                  </a:solidFill>
                </a:endParaRPr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>
              <a:off x="322452" y="2447794"/>
              <a:ext cx="3019078" cy="3622770"/>
              <a:chOff x="533400" y="2637921"/>
              <a:chExt cx="3019078" cy="3622770"/>
            </a:xfrm>
          </p:grpSpPr>
          <p:sp>
            <p:nvSpPr>
              <p:cNvPr id="67" name="角丸四角形 66"/>
              <p:cNvSpPr/>
              <p:nvPr/>
            </p:nvSpPr>
            <p:spPr>
              <a:xfrm>
                <a:off x="533400" y="2637921"/>
                <a:ext cx="3019078" cy="3622770"/>
              </a:xfrm>
              <a:prstGeom prst="roundRect">
                <a:avLst>
                  <a:gd name="adj" fmla="val 1111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68" name="図 67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2796" y="2859165"/>
                <a:ext cx="722848" cy="679743"/>
              </a:xfrm>
              <a:prstGeom prst="rect">
                <a:avLst/>
              </a:prstGeom>
            </p:spPr>
          </p:pic>
          <p:sp>
            <p:nvSpPr>
              <p:cNvPr id="69" name="テキスト ボックス 68"/>
              <p:cNvSpPr txBox="1"/>
              <p:nvPr/>
            </p:nvSpPr>
            <p:spPr>
              <a:xfrm>
                <a:off x="1436152" y="3158266"/>
                <a:ext cx="1547475" cy="60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600" b="1" dirty="0"/>
                  <a:t>ホームページへアクセス</a:t>
                </a: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1436152" y="2924258"/>
                <a:ext cx="13053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rgbClr val="FD9C00"/>
                    </a:solidFill>
                  </a:rPr>
                  <a:t>STEP 1.</a:t>
                </a:r>
                <a:endParaRPr kumimoji="1" lang="ja-JP" altLang="en-US" sz="1200" b="1" dirty="0">
                  <a:solidFill>
                    <a:srgbClr val="FD9C00"/>
                  </a:solidFill>
                </a:endParaRPr>
              </a:p>
            </p:txBody>
          </p:sp>
        </p:grpSp>
      </p:grpSp>
      <p:sp>
        <p:nvSpPr>
          <p:cNvPr id="38" name="テキスト ボックス 37"/>
          <p:cNvSpPr txBox="1"/>
          <p:nvPr/>
        </p:nvSpPr>
        <p:spPr>
          <a:xfrm>
            <a:off x="514619" y="2854552"/>
            <a:ext cx="2938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/>
              <a:t>nearbycard.com</a:t>
            </a:r>
            <a:endParaRPr kumimoji="1" lang="ja-JP" altLang="en-US" sz="1400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50" y="3645121"/>
            <a:ext cx="1240179" cy="124017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57" y="3927510"/>
            <a:ext cx="1638300" cy="6858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078" y="3961344"/>
            <a:ext cx="1467549" cy="922110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514619" y="3221182"/>
            <a:ext cx="2938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/>
              <a:t>https://nearbycard.com/</a:t>
            </a:r>
            <a:endParaRPr kumimoji="1" lang="ja-JP" altLang="en-US" sz="1400" b="1" dirty="0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/>
        </p:blipFill>
        <p:spPr>
          <a:xfrm>
            <a:off x="8241148" y="4613310"/>
            <a:ext cx="1318023" cy="1712889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8069061" y="1272380"/>
            <a:ext cx="15217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ja-JP" sz="1500" b="1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3982" y="3267442"/>
            <a:ext cx="1518036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2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運営サイト一覧</a:t>
            </a:r>
            <a:endParaRPr kumimoji="1" lang="ja-JP" altLang="en-US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1936901"/>
            <a:ext cx="7521236" cy="434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会社概要</a:t>
            </a:r>
            <a:endParaRPr kumimoji="1" lang="ja-JP" altLang="en-US" dirty="0"/>
          </a:p>
        </p:txBody>
      </p:sp>
      <p:sp>
        <p:nvSpPr>
          <p:cNvPr id="23" name="テキスト プレースホルダー 10"/>
          <p:cNvSpPr>
            <a:spLocks noGrp="1"/>
          </p:cNvSpPr>
          <p:nvPr>
            <p:ph type="body" idx="13"/>
          </p:nvPr>
        </p:nvSpPr>
        <p:spPr>
          <a:xfrm>
            <a:off x="681038" y="4499083"/>
            <a:ext cx="8543925" cy="696370"/>
          </a:xfrm>
        </p:spPr>
        <p:txBody>
          <a:bodyPr anchor="ctr">
            <a:noAutofit/>
          </a:bodyPr>
          <a:lstStyle/>
          <a:p>
            <a:pPr algn="ctr">
              <a:lnSpc>
                <a:spcPct val="50000"/>
              </a:lnSpc>
            </a:pPr>
            <a:r>
              <a:rPr lang="ja-JP" altLang="en-US" sz="1100" dirty="0" smtClean="0">
                <a:latin typeface="+mn-ea"/>
              </a:rPr>
              <a:t>デジタルコンテンツをもっと身近に寄添ったものにし</a:t>
            </a:r>
            <a:r>
              <a:rPr lang="ja-JP" altLang="en-US" sz="1100" dirty="0">
                <a:latin typeface="+mn-ea"/>
              </a:rPr>
              <a:t>、</a:t>
            </a:r>
            <a:r>
              <a:rPr lang="ja-JP" altLang="en-US" sz="1100" dirty="0" smtClean="0">
                <a:latin typeface="+mn-ea"/>
              </a:rPr>
              <a:t>人と人を</a:t>
            </a:r>
            <a:r>
              <a:rPr lang="ja-JP" altLang="en-US" sz="1100" dirty="0">
                <a:latin typeface="+mn-ea"/>
              </a:rPr>
              <a:t>繋</a:t>
            </a:r>
            <a:r>
              <a:rPr lang="ja-JP" altLang="en-US" sz="1100" dirty="0" smtClean="0">
                <a:latin typeface="+mn-ea"/>
              </a:rPr>
              <a:t>ぐお手伝い</a:t>
            </a:r>
            <a:r>
              <a:rPr lang="ja-JP" altLang="en-US" sz="1100" dirty="0">
                <a:latin typeface="+mn-ea"/>
              </a:rPr>
              <a:t>をさせて頂く会社です</a:t>
            </a:r>
            <a:r>
              <a:rPr lang="ja-JP" altLang="en-US" sz="1100" dirty="0" smtClean="0">
                <a:latin typeface="+mn-ea"/>
              </a:rPr>
              <a:t>。</a:t>
            </a:r>
            <a:endParaRPr lang="en-US" altLang="ja-JP" sz="1100" dirty="0" smtClean="0">
              <a:latin typeface="+mn-ea"/>
            </a:endParaRPr>
          </a:p>
          <a:p>
            <a:pPr algn="ctr">
              <a:lnSpc>
                <a:spcPct val="50000"/>
              </a:lnSpc>
            </a:pPr>
            <a:r>
              <a:rPr lang="en-US" altLang="ja-JP" sz="1100" dirty="0" smtClean="0">
                <a:latin typeface="+mn-ea"/>
              </a:rPr>
              <a:t>NFC</a:t>
            </a:r>
            <a:r>
              <a:rPr lang="ja-JP" altLang="en-US" sz="1100" dirty="0" smtClean="0">
                <a:latin typeface="+mn-ea"/>
              </a:rPr>
              <a:t>技術を活用し</a:t>
            </a:r>
            <a:r>
              <a:rPr lang="ja-JP" altLang="en-US" sz="1100" dirty="0" smtClean="0">
                <a:latin typeface="+mn-ea"/>
              </a:rPr>
              <a:t>その</a:t>
            </a:r>
            <a:r>
              <a:rPr lang="ja-JP" altLang="en-US" sz="1100" dirty="0">
                <a:latin typeface="+mn-ea"/>
              </a:rPr>
              <a:t>先のお客様の未来や楽しみに</a:t>
            </a:r>
            <a:r>
              <a:rPr lang="ja-JP" altLang="en-US" sz="1100" dirty="0" smtClean="0">
                <a:latin typeface="+mn-ea"/>
              </a:rPr>
              <a:t>繋がる</a:t>
            </a:r>
            <a:r>
              <a:rPr lang="ja-JP" altLang="en-US" sz="1100" dirty="0">
                <a:latin typeface="+mn-ea"/>
              </a:rPr>
              <a:t>サービス</a:t>
            </a:r>
            <a:r>
              <a:rPr lang="ja-JP" altLang="en-US" sz="1100" dirty="0" smtClean="0">
                <a:latin typeface="+mn-ea"/>
              </a:rPr>
              <a:t>を</a:t>
            </a:r>
            <a:r>
              <a:rPr lang="ja-JP" altLang="en-US" sz="1100" dirty="0">
                <a:latin typeface="+mn-ea"/>
              </a:rPr>
              <a:t>提供し続けます。</a:t>
            </a:r>
          </a:p>
          <a:p>
            <a:pPr algn="ctr">
              <a:lnSpc>
                <a:spcPct val="50000"/>
              </a:lnSpc>
            </a:pPr>
            <a:endParaRPr lang="en-US" altLang="ja-JP" sz="1100" dirty="0">
              <a:latin typeface="+mn-ea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1751526" y="5284761"/>
            <a:ext cx="6402948" cy="779481"/>
            <a:chOff x="1876982" y="4542020"/>
            <a:chExt cx="6402948" cy="779481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2700300" y="4964884"/>
              <a:ext cx="4756313" cy="356617"/>
              <a:chOff x="4561701" y="3170070"/>
              <a:chExt cx="4756313" cy="356617"/>
            </a:xfrm>
          </p:grpSpPr>
          <p:pic>
            <p:nvPicPr>
              <p:cNvPr id="39" name="図 3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8336" y="3170070"/>
                <a:ext cx="1466091" cy="356617"/>
              </a:xfrm>
              <a:prstGeom prst="rect">
                <a:avLst/>
              </a:prstGeom>
            </p:spPr>
          </p:pic>
          <p:pic>
            <p:nvPicPr>
              <p:cNvPr id="40" name="図 3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923" y="3170070"/>
                <a:ext cx="1466091" cy="356617"/>
              </a:xfrm>
              <a:prstGeom prst="rect">
                <a:avLst/>
              </a:prstGeom>
            </p:spPr>
          </p:pic>
          <p:pic>
            <p:nvPicPr>
              <p:cNvPr id="41" name="図 4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1701" y="3170070"/>
                <a:ext cx="1469139" cy="356617"/>
              </a:xfrm>
              <a:prstGeom prst="rect">
                <a:avLst/>
              </a:prstGeom>
            </p:spPr>
          </p:pic>
        </p:grpSp>
        <p:grpSp>
          <p:nvGrpSpPr>
            <p:cNvPr id="29" name="グループ化 28"/>
            <p:cNvGrpSpPr/>
            <p:nvPr/>
          </p:nvGrpSpPr>
          <p:grpSpPr>
            <a:xfrm>
              <a:off x="1876982" y="4542020"/>
              <a:ext cx="6402948" cy="359665"/>
              <a:chOff x="-2018743" y="3252747"/>
              <a:chExt cx="6402948" cy="359665"/>
            </a:xfrm>
          </p:grpSpPr>
          <p:pic>
            <p:nvPicPr>
              <p:cNvPr id="35" name="図 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72108" y="3255795"/>
                <a:ext cx="1466091" cy="356617"/>
              </a:xfrm>
              <a:prstGeom prst="rect">
                <a:avLst/>
              </a:prstGeom>
            </p:spPr>
          </p:pic>
          <p:pic>
            <p:nvPicPr>
              <p:cNvPr id="36" name="図 3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8114" y="3255795"/>
                <a:ext cx="1466091" cy="356617"/>
              </a:xfrm>
              <a:prstGeom prst="rect">
                <a:avLst/>
              </a:prstGeom>
            </p:spPr>
          </p:pic>
          <p:pic>
            <p:nvPicPr>
              <p:cNvPr id="37" name="図 3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8743" y="3252747"/>
                <a:ext cx="1469139" cy="359665"/>
              </a:xfrm>
              <a:prstGeom prst="rect">
                <a:avLst/>
              </a:prstGeom>
            </p:spPr>
          </p:pic>
          <p:pic>
            <p:nvPicPr>
              <p:cNvPr id="38" name="図 3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1479" y="3255795"/>
                <a:ext cx="1469139" cy="356617"/>
              </a:xfrm>
              <a:prstGeom prst="rect">
                <a:avLst/>
              </a:prstGeom>
            </p:spPr>
          </p:pic>
        </p:grpSp>
      </p:grpSp>
      <p:sp>
        <p:nvSpPr>
          <p:cNvPr id="42" name="テキスト ボックス 41"/>
          <p:cNvSpPr txBox="1"/>
          <p:nvPr/>
        </p:nvSpPr>
        <p:spPr>
          <a:xfrm>
            <a:off x="1389298" y="4069193"/>
            <a:ext cx="7127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002060"/>
                </a:solidFill>
                <a:latin typeface="+mj-ea"/>
                <a:ea typeface="+mj-ea"/>
              </a:rPr>
              <a:t>私たちの事業ドメインは</a:t>
            </a:r>
            <a:r>
              <a:rPr lang="en-US" altLang="ja-JP" sz="1600" b="1" dirty="0" smtClean="0">
                <a:solidFill>
                  <a:srgbClr val="002060"/>
                </a:solidFill>
                <a:latin typeface="+mj-ea"/>
                <a:ea typeface="+mj-ea"/>
              </a:rPr>
              <a:t>『</a:t>
            </a:r>
            <a:r>
              <a:rPr lang="ja-JP" altLang="en-US" sz="1600" b="1" dirty="0">
                <a:solidFill>
                  <a:srgbClr val="002060"/>
                </a:solidFill>
                <a:latin typeface="+mj-ea"/>
                <a:ea typeface="+mj-ea"/>
              </a:rPr>
              <a:t>デジタル</a:t>
            </a:r>
            <a:r>
              <a:rPr lang="ja-JP" altLang="en-US" sz="1600" b="1" dirty="0" smtClean="0">
                <a:solidFill>
                  <a:srgbClr val="002060"/>
                </a:solidFill>
                <a:latin typeface="+mj-ea"/>
                <a:ea typeface="+mj-ea"/>
              </a:rPr>
              <a:t>をもっと優しく、身近に</a:t>
            </a:r>
            <a:r>
              <a:rPr lang="en-US" altLang="ja-JP" sz="1600" b="1" dirty="0" smtClean="0">
                <a:solidFill>
                  <a:srgbClr val="002060"/>
                </a:solidFill>
                <a:latin typeface="+mj-ea"/>
                <a:ea typeface="+mj-ea"/>
              </a:rPr>
              <a:t>』</a:t>
            </a:r>
            <a:r>
              <a:rPr lang="ja-JP" altLang="en-US" sz="1600" b="1" dirty="0">
                <a:solidFill>
                  <a:srgbClr val="002060"/>
                </a:solidFill>
                <a:latin typeface="+mj-ea"/>
                <a:ea typeface="+mj-ea"/>
              </a:rPr>
              <a:t>です。</a:t>
            </a:r>
            <a:endParaRPr kumimoji="1" lang="ja-JP" altLang="en-US" sz="16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143001" y="3060022"/>
            <a:ext cx="7576184" cy="811769"/>
            <a:chOff x="1280821" y="3148772"/>
            <a:chExt cx="7258047" cy="811769"/>
          </a:xfrm>
        </p:grpSpPr>
        <p:sp>
          <p:nvSpPr>
            <p:cNvPr id="44" name="正方形/長方形 43"/>
            <p:cNvSpPr/>
            <p:nvPr/>
          </p:nvSpPr>
          <p:spPr>
            <a:xfrm>
              <a:off x="1280821" y="3148772"/>
              <a:ext cx="1220592" cy="36340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solidFill>
                    <a:schemeClr val="bg2">
                      <a:lumMod val="25000"/>
                    </a:schemeClr>
                  </a:solidFill>
                </a:rPr>
                <a:t>会社名</a:t>
              </a: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1280821" y="3597134"/>
              <a:ext cx="1220592" cy="36340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solidFill>
                    <a:schemeClr val="bg2">
                      <a:lumMod val="25000"/>
                    </a:schemeClr>
                  </a:solidFill>
                </a:rPr>
                <a:t>事業拠点</a:t>
              </a: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5052017" y="3148772"/>
              <a:ext cx="1220592" cy="36340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solidFill>
                    <a:schemeClr val="bg2">
                      <a:lumMod val="25000"/>
                    </a:schemeClr>
                  </a:solidFill>
                </a:rPr>
                <a:t>資本金</a:t>
              </a: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5052017" y="3597134"/>
              <a:ext cx="1220592" cy="36340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dirty="0">
                  <a:solidFill>
                    <a:schemeClr val="bg2">
                      <a:lumMod val="25000"/>
                    </a:schemeClr>
                  </a:solidFill>
                </a:rPr>
                <a:t>設立</a:t>
              </a: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2538121" y="3148772"/>
              <a:ext cx="2226016" cy="36340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kumimoji="1" lang="en-US" altLang="ja-JP" sz="1400" dirty="0" smtClean="0">
                  <a:solidFill>
                    <a:schemeClr val="bg2">
                      <a:lumMod val="25000"/>
                    </a:schemeClr>
                  </a:solidFill>
                </a:rPr>
                <a:t>nearby</a:t>
              </a:r>
              <a:r>
                <a:rPr kumimoji="1" lang="ja-JP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株式会社</a:t>
              </a:r>
              <a:r>
                <a:rPr kumimoji="1" lang="en-US" altLang="ja-JP" sz="1400" dirty="0" smtClean="0">
                  <a:solidFill>
                    <a:schemeClr val="bg2">
                      <a:lumMod val="25000"/>
                    </a:schemeClr>
                  </a:solidFill>
                </a:rPr>
                <a:t>(</a:t>
              </a:r>
              <a:r>
                <a:rPr kumimoji="1" lang="ja-JP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研美社</a:t>
              </a:r>
              <a:r>
                <a:rPr kumimoji="1" lang="en-US" altLang="ja-JP" sz="1400" dirty="0" smtClean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  <a:endParaRPr kumimoji="1" lang="ja-JP" altLang="en-US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2538121" y="3597133"/>
              <a:ext cx="2226016" cy="36340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東京</a:t>
              </a:r>
              <a:r>
                <a:rPr lang="ja-JP" altLang="en-US" sz="1100" dirty="0" smtClean="0">
                  <a:solidFill>
                    <a:schemeClr val="bg2">
                      <a:lumMod val="25000"/>
                    </a:schemeClr>
                  </a:solidFill>
                </a:rPr>
                <a:t>（</a:t>
              </a:r>
              <a:r>
                <a:rPr lang="ja-JP" altLang="en-US" sz="1100" dirty="0">
                  <a:solidFill>
                    <a:schemeClr val="bg2">
                      <a:lumMod val="25000"/>
                    </a:schemeClr>
                  </a:solidFill>
                </a:rPr>
                <a:t>本社</a:t>
              </a:r>
              <a:r>
                <a:rPr lang="ja-JP" altLang="en-US" sz="1100" dirty="0" smtClean="0">
                  <a:solidFill>
                    <a:schemeClr val="bg2">
                      <a:lumMod val="25000"/>
                    </a:schemeClr>
                  </a:solidFill>
                </a:rPr>
                <a:t>）</a:t>
              </a:r>
              <a:r>
                <a:rPr lang="ja-JP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大阪</a:t>
              </a:r>
              <a:endParaRPr lang="en-US" altLang="ja-JP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6312852" y="3148772"/>
              <a:ext cx="2226016" cy="36340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kumimoji="1" lang="en-US" altLang="ja-JP" sz="1400" dirty="0" smtClean="0">
                  <a:solidFill>
                    <a:schemeClr val="bg2">
                      <a:lumMod val="25000"/>
                    </a:schemeClr>
                  </a:solidFill>
                </a:rPr>
                <a:t>1000</a:t>
              </a:r>
              <a:r>
                <a:rPr kumimoji="1" lang="ja-JP" altLang="en-US" sz="1400" dirty="0">
                  <a:solidFill>
                    <a:schemeClr val="bg2">
                      <a:lumMod val="25000"/>
                    </a:schemeClr>
                  </a:solidFill>
                </a:rPr>
                <a:t>万円</a:t>
              </a: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6312852" y="3597133"/>
              <a:ext cx="2226016" cy="363407"/>
            </a:xfrm>
            <a:prstGeom prst="rect">
              <a:avLst/>
            </a:prstGeom>
            <a:solidFill>
              <a:srgbClr val="F5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ja-JP" sz="1400" dirty="0" smtClean="0">
                  <a:solidFill>
                    <a:schemeClr val="bg2">
                      <a:lumMod val="25000"/>
                    </a:schemeClr>
                  </a:solidFill>
                </a:rPr>
                <a:t>2023</a:t>
              </a:r>
              <a:r>
                <a:rPr lang="ja-JP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年</a:t>
              </a:r>
              <a:r>
                <a:rPr lang="en-US" altLang="ja-JP" sz="1400" dirty="0" smtClean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r>
                <a:rPr lang="ja-JP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月</a:t>
              </a:r>
              <a:r>
                <a:rPr lang="en-US" altLang="ja-JP" sz="1400" dirty="0" smtClean="0">
                  <a:solidFill>
                    <a:schemeClr val="bg2">
                      <a:lumMod val="25000"/>
                    </a:schemeClr>
                  </a:solidFill>
                </a:rPr>
                <a:t>/(1986</a:t>
              </a:r>
              <a:r>
                <a:rPr lang="ja-JP" altLang="en-US" sz="1400" dirty="0">
                  <a:solidFill>
                    <a:schemeClr val="bg2">
                      <a:lumMod val="25000"/>
                    </a:schemeClr>
                  </a:solidFill>
                </a:rPr>
                <a:t>年</a:t>
              </a:r>
              <a:r>
                <a:rPr lang="en-US" altLang="ja-JP" sz="1400" dirty="0">
                  <a:solidFill>
                    <a:schemeClr val="bg2">
                      <a:lumMod val="25000"/>
                    </a:schemeClr>
                  </a:solidFill>
                </a:rPr>
                <a:t>5</a:t>
              </a:r>
              <a:r>
                <a:rPr lang="ja-JP" altLang="en-US" sz="1400" dirty="0" smtClean="0">
                  <a:solidFill>
                    <a:schemeClr val="bg2">
                      <a:lumMod val="25000"/>
                    </a:schemeClr>
                  </a:solidFill>
                </a:rPr>
                <a:t>月</a:t>
              </a:r>
              <a:r>
                <a:rPr lang="en-US" altLang="ja-JP" sz="1400" dirty="0" smtClean="0">
                  <a:solidFill>
                    <a:schemeClr val="bg2">
                      <a:lumMod val="25000"/>
                    </a:schemeClr>
                  </a:solidFill>
                </a:rPr>
                <a:t>)</a:t>
              </a:r>
              <a:endParaRPr lang="en-US" altLang="ja-JP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52" name="図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36" y="2095500"/>
            <a:ext cx="1616728" cy="6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47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 smtClean="0"/>
              <a:t>. </a:t>
            </a:r>
            <a:r>
              <a:rPr lang="en-US" altLang="ja-JP" dirty="0"/>
              <a:t>All Rights Reserved.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52550" y="3693478"/>
            <a:ext cx="7429500" cy="1655762"/>
          </a:xfrm>
        </p:spPr>
        <p:txBody>
          <a:bodyPr/>
          <a:lstStyle/>
          <a:p>
            <a:r>
              <a:rPr kumimoji="1" lang="ja-JP" altLang="en-US" sz="2000" dirty="0"/>
              <a:t>ご質問お待ちしております</a:t>
            </a:r>
            <a:endParaRPr kumimoji="1" lang="en-US" altLang="ja-JP" sz="2000" dirty="0"/>
          </a:p>
          <a:p>
            <a:r>
              <a:rPr kumimoji="1" lang="en-US" altLang="ja-JP" sz="2000" dirty="0">
                <a:hlinkClick r:id="rId3"/>
              </a:rPr>
              <a:t>info@nearbycard.com</a:t>
            </a:r>
            <a:endParaRPr kumimoji="1" lang="en-US" altLang="ja-JP" sz="2000" dirty="0"/>
          </a:p>
        </p:txBody>
      </p:sp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1352550" y="1840229"/>
            <a:ext cx="7429500" cy="1452563"/>
          </a:xfrm>
        </p:spPr>
        <p:txBody>
          <a:bodyPr/>
          <a:lstStyle/>
          <a:p>
            <a:r>
              <a:rPr kumimoji="1" lang="ja-JP" altLang="en-US" sz="2400" dirty="0" smtClean="0"/>
              <a:t>ご清覧有難うございました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278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</a:t>
            </a:r>
            <a:r>
              <a:rPr lang="en-US" altLang="ja-JP" dirty="0" err="1" smtClean="0"/>
              <a:t>Ltd</a:t>
            </a:r>
            <a:r>
              <a:rPr lang="en-US" altLang="ja-JP" dirty="0" smtClean="0"/>
              <a:t>. All </a:t>
            </a:r>
            <a:r>
              <a:rPr lang="en-US" altLang="ja-JP" dirty="0"/>
              <a:t>Rights Reserved.</a:t>
            </a:r>
            <a:endParaRPr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lang="ja-JP" altLang="en-US" smtClean="0"/>
              <a:pPr/>
              <a:t>3</a:t>
            </a:fld>
            <a:endParaRPr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1125593" y="3573544"/>
            <a:ext cx="8094123" cy="1185007"/>
            <a:chOff x="1198163" y="3500972"/>
            <a:chExt cx="8094123" cy="1185007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xmlns="" id="{7AC0158C-D5EF-4E65-964B-7D5689F0D5B7}"/>
                </a:ext>
              </a:extLst>
            </p:cNvPr>
            <p:cNvGrpSpPr/>
            <p:nvPr/>
          </p:nvGrpSpPr>
          <p:grpSpPr>
            <a:xfrm>
              <a:off x="1198164" y="3500972"/>
              <a:ext cx="2620389" cy="475449"/>
              <a:chOff x="6553507" y="2190594"/>
              <a:chExt cx="3225096" cy="585166"/>
            </a:xfrm>
          </p:grpSpPr>
          <p:sp>
            <p:nvSpPr>
              <p:cNvPr id="18" name="TextBox 5">
                <a:extLst>
                  <a:ext uri="{FF2B5EF4-FFF2-40B4-BE49-F238E27FC236}">
                    <a16:creationId xmlns:a16="http://schemas.microsoft.com/office/drawing/2014/main" xmlns="" id="{D68E0EF0-582D-416A-BB07-8651A44FA1AA}"/>
                  </a:ext>
                </a:extLst>
              </p:cNvPr>
              <p:cNvSpPr txBox="1"/>
              <p:nvPr/>
            </p:nvSpPr>
            <p:spPr>
              <a:xfrm>
                <a:off x="6553507" y="2190594"/>
                <a:ext cx="1012506" cy="54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/>
                <a:r>
                  <a:rPr lang="en-US" altLang="ko-KR" sz="227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#1, </a:t>
                </a:r>
                <a:endParaRPr lang="ko-KR" altLang="en-US" sz="2275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xmlns="" id="{58BC059A-99BE-4AD6-8610-6AE6CC6C100E}"/>
                  </a:ext>
                </a:extLst>
              </p:cNvPr>
              <p:cNvSpPr txBox="1"/>
              <p:nvPr/>
            </p:nvSpPr>
            <p:spPr>
              <a:xfrm>
                <a:off x="7337697" y="2231234"/>
                <a:ext cx="2440906" cy="54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/>
                <a:r>
                  <a:rPr lang="ja-JP" altLang="en-US" sz="227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今までの名刺</a:t>
                </a:r>
                <a:endParaRPr lang="en-US" altLang="ja-JP" sz="2275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xmlns="" id="{1B075D0F-1B00-416C-9619-6C815662EAB5}"/>
                </a:ext>
              </a:extLst>
            </p:cNvPr>
            <p:cNvGrpSpPr/>
            <p:nvPr/>
          </p:nvGrpSpPr>
          <p:grpSpPr>
            <a:xfrm>
              <a:off x="5229194" y="3500972"/>
              <a:ext cx="4063092" cy="475449"/>
              <a:chOff x="7230151" y="3515806"/>
              <a:chExt cx="5000725" cy="585166"/>
            </a:xfrm>
          </p:grpSpPr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xmlns="" id="{432E81E2-E0B7-4FD4-9DB8-320DEA21AE85}"/>
                  </a:ext>
                </a:extLst>
              </p:cNvPr>
              <p:cNvSpPr txBox="1"/>
              <p:nvPr/>
            </p:nvSpPr>
            <p:spPr>
              <a:xfrm>
                <a:off x="7230151" y="3515806"/>
                <a:ext cx="1012505" cy="54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/>
                <a:r>
                  <a:rPr lang="en-US" altLang="ko-KR" sz="227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#2, </a:t>
                </a:r>
                <a:endParaRPr lang="ko-KR" altLang="en-US" sz="2275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xmlns="" id="{5C0E7E27-F7BE-4153-A4A7-F789550BA2C3}"/>
                  </a:ext>
                </a:extLst>
              </p:cNvPr>
              <p:cNvSpPr txBox="1"/>
              <p:nvPr/>
            </p:nvSpPr>
            <p:spPr>
              <a:xfrm>
                <a:off x="8014340" y="3556446"/>
                <a:ext cx="4216536" cy="54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ja-JP"/>
                </a:defPPr>
                <a:lvl1pPr>
                  <a:defRPr sz="2800" b="1">
                    <a:solidFill>
                      <a:schemeClr val="bg1"/>
                    </a:solidFill>
                    <a:latin typeface="+mn-ea"/>
                  </a:defRPr>
                </a:lvl1pPr>
              </a:lstStyle>
              <a:p>
                <a:pPr defTabSz="742950"/>
                <a:r>
                  <a:rPr lang="en-US" altLang="ja-JP" sz="22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NFC</a:t>
                </a:r>
                <a:r>
                  <a:rPr lang="ja-JP" altLang="en-US" sz="227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ニアバイカードとは</a:t>
                </a:r>
                <a:endParaRPr lang="en-US" altLang="ja-JP" sz="22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xmlns="" id="{FE411010-99C9-4965-95DF-D6E216DE8225}"/>
                </a:ext>
              </a:extLst>
            </p:cNvPr>
            <p:cNvGrpSpPr/>
            <p:nvPr/>
          </p:nvGrpSpPr>
          <p:grpSpPr>
            <a:xfrm>
              <a:off x="1198163" y="4210530"/>
              <a:ext cx="4031032" cy="475449"/>
              <a:chOff x="6553507" y="4506426"/>
              <a:chExt cx="4961268" cy="585166"/>
            </a:xfrm>
          </p:grpSpPr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xmlns="" id="{225F6E9C-9563-4190-B11D-DDA0ABEC3743}"/>
                  </a:ext>
                </a:extLst>
              </p:cNvPr>
              <p:cNvSpPr txBox="1"/>
              <p:nvPr/>
            </p:nvSpPr>
            <p:spPr>
              <a:xfrm>
                <a:off x="6553507" y="4506426"/>
                <a:ext cx="1012505" cy="54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/>
                <a:r>
                  <a:rPr lang="en-US" altLang="ko-KR" sz="227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#3, </a:t>
                </a:r>
                <a:endParaRPr lang="ko-KR" altLang="en-US" sz="2275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xmlns="" id="{D8CE4EED-8220-41C0-8E34-9D94E17DDA00}"/>
                  </a:ext>
                </a:extLst>
              </p:cNvPr>
              <p:cNvSpPr txBox="1"/>
              <p:nvPr/>
            </p:nvSpPr>
            <p:spPr>
              <a:xfrm>
                <a:off x="7337696" y="4547066"/>
                <a:ext cx="4177079" cy="54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/>
                <a:r>
                  <a:rPr lang="ja-JP" altLang="en-US" sz="227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機能一覧・運用イメージ</a:t>
                </a:r>
                <a:endParaRPr lang="ko-KR" altLang="en-US" sz="2275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xmlns="" id="{46F278A1-F75E-4B51-BD0D-AC053D1227AA}"/>
                </a:ext>
              </a:extLst>
            </p:cNvPr>
            <p:cNvGrpSpPr/>
            <p:nvPr/>
          </p:nvGrpSpPr>
          <p:grpSpPr>
            <a:xfrm>
              <a:off x="5229195" y="4210530"/>
              <a:ext cx="2320627" cy="475449"/>
              <a:chOff x="7230152" y="5497046"/>
              <a:chExt cx="2856156" cy="585166"/>
            </a:xfrm>
          </p:grpSpPr>
          <p:sp>
            <p:nvSpPr>
              <p:cNvPr id="12" name="TextBox 15">
                <a:extLst>
                  <a:ext uri="{FF2B5EF4-FFF2-40B4-BE49-F238E27FC236}">
                    <a16:creationId xmlns:a16="http://schemas.microsoft.com/office/drawing/2014/main" xmlns="" id="{3D2A3466-DBDB-49C9-969A-9D30A73E9CF0}"/>
                  </a:ext>
                </a:extLst>
              </p:cNvPr>
              <p:cNvSpPr txBox="1"/>
              <p:nvPr/>
            </p:nvSpPr>
            <p:spPr>
              <a:xfrm>
                <a:off x="7230152" y="5497046"/>
                <a:ext cx="1012506" cy="54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/>
                <a:r>
                  <a:rPr lang="en-US" altLang="ko-KR" sz="227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#4, </a:t>
                </a:r>
                <a:endParaRPr lang="ko-KR" altLang="en-US" sz="2275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3" name="TextBox 16">
                <a:extLst>
                  <a:ext uri="{FF2B5EF4-FFF2-40B4-BE49-F238E27FC236}">
                    <a16:creationId xmlns:a16="http://schemas.microsoft.com/office/drawing/2014/main" xmlns="" id="{677F5306-ABCF-47D3-AD6D-02C2E102271A}"/>
                  </a:ext>
                </a:extLst>
              </p:cNvPr>
              <p:cNvSpPr txBox="1"/>
              <p:nvPr/>
            </p:nvSpPr>
            <p:spPr>
              <a:xfrm>
                <a:off x="8014341" y="5537686"/>
                <a:ext cx="2071967" cy="544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950"/>
                <a:r>
                  <a:rPr lang="ja-JP" altLang="en-US" sz="227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料金プラン</a:t>
                </a:r>
                <a:endParaRPr lang="ko-KR" altLang="en-US" sz="2275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</p:grpSp>
      <p:grpSp>
        <p:nvGrpSpPr>
          <p:cNvPr id="20" name="グループ化 19"/>
          <p:cNvGrpSpPr/>
          <p:nvPr/>
        </p:nvGrpSpPr>
        <p:grpSpPr>
          <a:xfrm>
            <a:off x="2790292" y="1228849"/>
            <a:ext cx="4325416" cy="1474087"/>
            <a:chOff x="4878883" y="957711"/>
            <a:chExt cx="4325416" cy="1474087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xmlns="" id="{E59F02FB-BB69-97AC-40F2-3381C5221C7A}"/>
                </a:ext>
              </a:extLst>
            </p:cNvPr>
            <p:cNvSpPr/>
            <p:nvPr/>
          </p:nvSpPr>
          <p:spPr>
            <a:xfrm>
              <a:off x="4878883" y="1856640"/>
              <a:ext cx="4325416" cy="575158"/>
            </a:xfrm>
            <a:prstGeom prst="rect">
              <a:avLst/>
            </a:prstGeom>
            <a:noFill/>
          </p:spPr>
          <p:txBody>
            <a:bodyPr wrap="square" lIns="74295" tIns="37148" rIns="74295" bIns="37148">
              <a:spAutoFit/>
            </a:bodyPr>
            <a:lstStyle/>
            <a:p>
              <a:pPr algn="ctr" defTabSz="742950"/>
              <a:r>
                <a:rPr lang="en-US" altLang="ja-JP" sz="325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NFC</a:t>
              </a:r>
              <a:r>
                <a:rPr lang="ja-JP" altLang="en-US" sz="325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ニアバイカード</a:t>
              </a:r>
            </a:p>
          </p:txBody>
        </p:sp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352" y="957711"/>
              <a:ext cx="1824478" cy="741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34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 smtClean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今までの名刺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kumimoji="1" lang="ja-JP" altLang="en-US" dirty="0"/>
              <a:t>管理・運用や次回アクションにおける懸念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kumimoji="1" lang="en-US" altLang="ja-JP" dirty="0"/>
              <a:t>PART</a:t>
            </a:r>
            <a:r>
              <a:rPr lang="ja-JP" altLang="en-US" dirty="0"/>
              <a:t> 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7850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タイトル 127"/>
          <p:cNvSpPr>
            <a:spLocks noGrp="1"/>
          </p:cNvSpPr>
          <p:nvPr>
            <p:ph type="title"/>
          </p:nvPr>
        </p:nvSpPr>
        <p:spPr>
          <a:xfrm>
            <a:off x="681038" y="254846"/>
            <a:ext cx="8543925" cy="1061031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ja-JP" altLang="en-US" sz="1800" dirty="0"/>
              <a:t>今までの名刺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lang="ja-JP" altLang="en-US" sz="2100" spc="300" dirty="0"/>
              <a:t>名刺管理に関する三大なりゆきごと</a:t>
            </a:r>
            <a:endParaRPr kumimoji="1" lang="ja-JP" altLang="en-US" sz="2100" spc="3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07" y="2016885"/>
            <a:ext cx="2524186" cy="157690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6160" y="2234498"/>
            <a:ext cx="2441780" cy="139496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15" y="2266363"/>
            <a:ext cx="2195723" cy="1372452"/>
          </a:xfrm>
          <a:prstGeom prst="rect">
            <a:avLst/>
          </a:prstGeom>
        </p:spPr>
      </p:pic>
      <p:sp>
        <p:nvSpPr>
          <p:cNvPr id="18" name="テキスト プレースホルダー 15"/>
          <p:cNvSpPr txBox="1">
            <a:spLocks/>
          </p:cNvSpPr>
          <p:nvPr/>
        </p:nvSpPr>
        <p:spPr>
          <a:xfrm>
            <a:off x="1012995" y="3824092"/>
            <a:ext cx="2802010" cy="709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ja-JP" altLang="en-US" sz="1600" b="1" dirty="0">
                <a:solidFill>
                  <a:srgbClr val="002060"/>
                </a:solidFill>
                <a:latin typeface="+mn-ea"/>
              </a:rPr>
              <a:t>本当に効果的な</a:t>
            </a:r>
            <a:endParaRPr lang="en-US" altLang="ja-JP" sz="1600" b="1" dirty="0">
              <a:solidFill>
                <a:srgbClr val="002060"/>
              </a:solidFill>
              <a:latin typeface="+mn-e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ja-JP" altLang="en-US" sz="1400" dirty="0"/>
              <a:t>名刺の活用法って何だろう？</a:t>
            </a:r>
            <a:endParaRPr lang="ja-JP" altLang="en-US" sz="2000" dirty="0"/>
          </a:p>
        </p:txBody>
      </p:sp>
      <p:sp>
        <p:nvSpPr>
          <p:cNvPr id="19" name="テキスト プレースホルダー 15"/>
          <p:cNvSpPr txBox="1">
            <a:spLocks/>
          </p:cNvSpPr>
          <p:nvPr/>
        </p:nvSpPr>
        <p:spPr>
          <a:xfrm>
            <a:off x="3609171" y="3824092"/>
            <a:ext cx="2802010" cy="709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ja-JP" altLang="en-US" sz="1400" b="1" dirty="0">
                <a:solidFill>
                  <a:srgbClr val="002060"/>
                </a:solidFill>
                <a:latin typeface="+mn-ea"/>
              </a:rPr>
              <a:t>必要なときに</a:t>
            </a:r>
            <a:r>
              <a:rPr lang="ja-JP" altLang="en-US" sz="1600" b="1" dirty="0">
                <a:solidFill>
                  <a:srgbClr val="002060"/>
                </a:solidFill>
                <a:latin typeface="+mn-ea"/>
              </a:rPr>
              <a:t>名刺が</a:t>
            </a:r>
            <a:r>
              <a:rPr lang="en-US" altLang="ja-JP" sz="1600" b="1" dirty="0">
                <a:solidFill>
                  <a:srgbClr val="002060"/>
                </a:solidFill>
                <a:latin typeface="+mn-ea"/>
              </a:rPr>
              <a:t>⁉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ja-JP" altLang="en-US" sz="1600" dirty="0">
                <a:latin typeface="+mn-ea"/>
              </a:rPr>
              <a:t>展示会や</a:t>
            </a:r>
            <a:endParaRPr lang="en-US" altLang="ja-JP" sz="1600" dirty="0">
              <a:latin typeface="+mn-e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ja-JP" altLang="en-US" sz="1600" dirty="0">
                <a:latin typeface="+mn-ea"/>
              </a:rPr>
              <a:t>突然の面会に</a:t>
            </a:r>
            <a:endParaRPr lang="en-US" altLang="ja-JP" sz="1600" dirty="0">
              <a:latin typeface="+mn-ea"/>
            </a:endParaRPr>
          </a:p>
        </p:txBody>
      </p:sp>
      <p:sp>
        <p:nvSpPr>
          <p:cNvPr id="20" name="テキスト プレースホルダー 15"/>
          <p:cNvSpPr txBox="1">
            <a:spLocks/>
          </p:cNvSpPr>
          <p:nvPr/>
        </p:nvSpPr>
        <p:spPr>
          <a:xfrm>
            <a:off x="6167247" y="3824092"/>
            <a:ext cx="2802010" cy="709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ja-JP" sz="1600" b="1" dirty="0">
                <a:solidFill>
                  <a:srgbClr val="002060"/>
                </a:solidFill>
                <a:latin typeface="+mn-ea"/>
              </a:rPr>
              <a:t>DX</a:t>
            </a:r>
            <a:r>
              <a:rPr lang="ja-JP" altLang="en-US" sz="1600" b="1" dirty="0">
                <a:solidFill>
                  <a:srgbClr val="002060"/>
                </a:solidFill>
                <a:latin typeface="+mn-ea"/>
              </a:rPr>
              <a:t>や</a:t>
            </a:r>
            <a:r>
              <a:rPr lang="en-US" altLang="ja-JP" sz="1600" b="1" dirty="0">
                <a:solidFill>
                  <a:srgbClr val="002060"/>
                </a:solidFill>
                <a:latin typeface="+mn-ea"/>
              </a:rPr>
              <a:t>SDGs</a:t>
            </a:r>
            <a:r>
              <a:rPr lang="ja-JP" altLang="en-US" sz="1600" b="1" dirty="0">
                <a:solidFill>
                  <a:srgbClr val="002060"/>
                </a:solidFill>
                <a:latin typeface="+mn-ea"/>
              </a:rPr>
              <a:t>な世の中</a:t>
            </a:r>
            <a:endParaRPr lang="en-US" altLang="ja-JP" sz="1600" b="1" dirty="0">
              <a:solidFill>
                <a:srgbClr val="002060"/>
              </a:solidFill>
              <a:latin typeface="+mn-e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ja-JP" altLang="en-US" sz="1400" dirty="0"/>
              <a:t>スマート運用と環境配慮</a:t>
            </a:r>
            <a:endParaRPr lang="ja-JP" altLang="en-US" sz="2000" dirty="0"/>
          </a:p>
        </p:txBody>
      </p:sp>
      <p:sp>
        <p:nvSpPr>
          <p:cNvPr id="2" name="角丸四角形 1"/>
          <p:cNvSpPr/>
          <p:nvPr/>
        </p:nvSpPr>
        <p:spPr>
          <a:xfrm>
            <a:off x="1258158" y="4520175"/>
            <a:ext cx="2201772" cy="1006477"/>
          </a:xfrm>
          <a:prstGeom prst="roundRect">
            <a:avLst>
              <a:gd name="adj" fmla="val 12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保管が大変だったり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いざという時に名刺が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見つからない</a:t>
            </a:r>
            <a:r>
              <a:rPr lang="en-US" altLang="ja-JP" sz="14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3854334" y="4520175"/>
            <a:ext cx="2201772" cy="1006477"/>
          </a:xfrm>
          <a:prstGeom prst="roundRect">
            <a:avLst>
              <a:gd name="adj" fmla="val 12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切れてしまった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持合わせていない・・</a:t>
            </a:r>
            <a:endParaRPr lang="en-US" altLang="ja-JP" sz="1400" dirty="0">
              <a:solidFill>
                <a:schemeClr val="tx1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6450510" y="4520175"/>
            <a:ext cx="2201772" cy="1006477"/>
          </a:xfrm>
          <a:prstGeom prst="roundRect">
            <a:avLst>
              <a:gd name="adj" fmla="val 12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オンライン会議時に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渡せない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r>
              <a:rPr lang="ja-JP" altLang="en-US" sz="1400" dirty="0">
                <a:solidFill>
                  <a:schemeClr val="tx1"/>
                </a:solidFill>
              </a:rPr>
              <a:t>結局捨てる・・</a:t>
            </a:r>
            <a:endParaRPr lang="en-US" altLang="ja-JP" sz="1400" dirty="0">
              <a:solidFill>
                <a:schemeClr val="tx1"/>
              </a:solidFill>
            </a:endParaRPr>
          </a:p>
          <a:p>
            <a:pPr algn="ctr"/>
            <a:endParaRPr lang="en-US" altLang="ja-JP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タイトル 127"/>
          <p:cNvSpPr>
            <a:spLocks noGrp="1"/>
          </p:cNvSpPr>
          <p:nvPr>
            <p:ph type="title"/>
          </p:nvPr>
        </p:nvSpPr>
        <p:spPr>
          <a:xfrm>
            <a:off x="681038" y="254846"/>
            <a:ext cx="8543925" cy="106103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ja-JP" altLang="en-US" sz="1800" dirty="0"/>
              <a:t>名刺の</a:t>
            </a:r>
            <a:r>
              <a:rPr lang="ja-JP" altLang="en-US" sz="1800" dirty="0" err="1"/>
              <a:t>お</a:t>
            </a:r>
            <a:r>
              <a:rPr lang="ja-JP" altLang="en-US" sz="1800" dirty="0"/>
              <a:t>困りごと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lang="en-US" altLang="ja-JP" sz="2100" spc="300" dirty="0"/>
              <a:t>NFC</a:t>
            </a:r>
            <a:r>
              <a:rPr lang="ja-JP" altLang="en-US" sz="2100" spc="300" dirty="0"/>
              <a:t>機能</a:t>
            </a:r>
            <a:r>
              <a:rPr lang="ja-JP" altLang="en-US" sz="2100" spc="300" dirty="0" smtClean="0"/>
              <a:t>＆</a:t>
            </a:r>
            <a:r>
              <a:rPr lang="en-US" altLang="ja-JP" sz="2100" spc="300" dirty="0" err="1" smtClean="0"/>
              <a:t>nearbycard</a:t>
            </a:r>
            <a:r>
              <a:rPr lang="ja-JP" altLang="en-US" sz="2100" spc="300" dirty="0" smtClean="0"/>
              <a:t>で</a:t>
            </a:r>
            <a:r>
              <a:rPr lang="ja-JP" altLang="en-US" sz="2100" spc="300" dirty="0"/>
              <a:t>解決できます</a:t>
            </a:r>
            <a:endParaRPr kumimoji="1" lang="ja-JP" altLang="en-US" sz="2100" spc="300" dirty="0"/>
          </a:p>
        </p:txBody>
      </p:sp>
      <p:sp>
        <p:nvSpPr>
          <p:cNvPr id="18" name="テキスト プレースホルダー 15"/>
          <p:cNvSpPr txBox="1">
            <a:spLocks/>
          </p:cNvSpPr>
          <p:nvPr/>
        </p:nvSpPr>
        <p:spPr>
          <a:xfrm>
            <a:off x="991479" y="3915568"/>
            <a:ext cx="2802010" cy="709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カード</a:t>
            </a:r>
            <a:r>
              <a:rPr lang="ja-JP" altLang="en-US" sz="1600" b="1" dirty="0" smtClean="0">
                <a:solidFill>
                  <a:srgbClr val="FF0000"/>
                </a:solidFill>
                <a:latin typeface="+mn-ea"/>
              </a:rPr>
              <a:t>タッチ</a:t>
            </a:r>
            <a:r>
              <a:rPr lang="ja-JP" altLang="en-US" sz="1600" dirty="0">
                <a:latin typeface="+mn-ea"/>
              </a:rPr>
              <a:t>で</a:t>
            </a:r>
            <a:endParaRPr lang="en-US" altLang="ja-JP" sz="1600" dirty="0">
              <a:latin typeface="+mn-e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ja-JP" altLang="en-US" sz="1400" dirty="0"/>
              <a:t>顔写真や所属・氏名を表示</a:t>
            </a:r>
            <a:endParaRPr lang="ja-JP" altLang="en-US" sz="2000" dirty="0"/>
          </a:p>
        </p:txBody>
      </p:sp>
      <p:sp>
        <p:nvSpPr>
          <p:cNvPr id="19" name="テキスト プレースホルダー 15"/>
          <p:cNvSpPr txBox="1">
            <a:spLocks/>
          </p:cNvSpPr>
          <p:nvPr/>
        </p:nvSpPr>
        <p:spPr>
          <a:xfrm>
            <a:off x="3521941" y="3915568"/>
            <a:ext cx="2802010" cy="709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ja-JP" altLang="en-US" sz="1400" b="1" dirty="0" smtClean="0">
                <a:solidFill>
                  <a:srgbClr val="FF0000"/>
                </a:solidFill>
              </a:rPr>
              <a:t>メール</a:t>
            </a:r>
            <a:r>
              <a:rPr lang="ja-JP" altLang="en-US" sz="1400" b="1" dirty="0">
                <a:solidFill>
                  <a:srgbClr val="FF0000"/>
                </a:solidFill>
              </a:rPr>
              <a:t>＆</a:t>
            </a:r>
            <a:r>
              <a:rPr lang="ja-JP" altLang="en-US" sz="1400" b="1" dirty="0" smtClean="0">
                <a:solidFill>
                  <a:srgbClr val="FF0000"/>
                </a:solidFill>
              </a:rPr>
              <a:t>メモ機能</a:t>
            </a:r>
            <a:r>
              <a:rPr lang="ja-JP" altLang="en-US" sz="1400" dirty="0" smtClean="0"/>
              <a:t>と連絡帳へ</a:t>
            </a:r>
            <a:r>
              <a:rPr lang="ja-JP" altLang="en-US" sz="1400" dirty="0"/>
              <a:t>の</a:t>
            </a:r>
            <a:endParaRPr lang="en-US" altLang="ja-JP" sz="1400" b="1" dirty="0">
              <a:solidFill>
                <a:srgbClr val="002060"/>
              </a:solidFill>
              <a:latin typeface="+mn-e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ja-JP" altLang="en-US" sz="1600" b="1" dirty="0">
                <a:solidFill>
                  <a:srgbClr val="002060"/>
                </a:solidFill>
                <a:latin typeface="+mn-ea"/>
              </a:rPr>
              <a:t>保存機能でお忘れ予防</a:t>
            </a:r>
            <a:endParaRPr lang="en-US" altLang="ja-JP" sz="1600" b="1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20" name="テキスト プレースホルダー 15"/>
          <p:cNvSpPr txBox="1">
            <a:spLocks/>
          </p:cNvSpPr>
          <p:nvPr/>
        </p:nvSpPr>
        <p:spPr>
          <a:xfrm>
            <a:off x="6095435" y="3915568"/>
            <a:ext cx="2945634" cy="7097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ja-JP" altLang="en-US" sz="1600" b="1" dirty="0">
                <a:solidFill>
                  <a:srgbClr val="FF0000"/>
                </a:solidFill>
                <a:latin typeface="+mn-ea"/>
              </a:rPr>
              <a:t>コストダウン</a:t>
            </a:r>
            <a:r>
              <a:rPr lang="ja-JP" altLang="en-US" sz="1600" b="1" dirty="0">
                <a:solidFill>
                  <a:srgbClr val="002060"/>
                </a:solidFill>
                <a:latin typeface="+mn-ea"/>
              </a:rPr>
              <a:t>･ペーパーレス</a:t>
            </a:r>
            <a:endParaRPr lang="en-US" altLang="ja-JP" sz="1600" b="1" dirty="0">
              <a:solidFill>
                <a:srgbClr val="002060"/>
              </a:solidFill>
              <a:latin typeface="+mn-ea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ja-JP" sz="1400" dirty="0"/>
              <a:t>IC</a:t>
            </a:r>
            <a:r>
              <a:rPr lang="ja-JP" altLang="en-US" sz="1400" dirty="0"/>
              <a:t>カード</a:t>
            </a:r>
            <a:r>
              <a:rPr lang="en-US" altLang="ja-JP" sz="1400" dirty="0"/>
              <a:t>1</a:t>
            </a:r>
            <a:r>
              <a:rPr lang="ja-JP" altLang="en-US" sz="1400" dirty="0"/>
              <a:t>枚保有でエンドレス</a:t>
            </a:r>
            <a:endParaRPr lang="ja-JP" altLang="en-US" sz="2000" dirty="0"/>
          </a:p>
        </p:txBody>
      </p:sp>
      <p:sp>
        <p:nvSpPr>
          <p:cNvPr id="26" name="角丸四角形 25"/>
          <p:cNvSpPr/>
          <p:nvPr/>
        </p:nvSpPr>
        <p:spPr>
          <a:xfrm>
            <a:off x="1608881" y="4677869"/>
            <a:ext cx="6688238" cy="1006477"/>
          </a:xfrm>
          <a:prstGeom prst="roundRect">
            <a:avLst>
              <a:gd name="adj" fmla="val 1288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err="1" smtClean="0">
                <a:solidFill>
                  <a:schemeClr val="tx1"/>
                </a:solidFill>
              </a:rPr>
              <a:t>nearbycard</a:t>
            </a:r>
            <a:r>
              <a:rPr lang="ja-JP" altLang="en-US" sz="1400" dirty="0" smtClean="0">
                <a:solidFill>
                  <a:schemeClr val="tx1"/>
                </a:solidFill>
              </a:rPr>
              <a:t>なら</a:t>
            </a:r>
            <a:r>
              <a:rPr lang="ja-JP" altLang="en-US" sz="1400" dirty="0">
                <a:solidFill>
                  <a:schemeClr val="tx1"/>
                </a:solidFill>
              </a:rPr>
              <a:t>プロフィール交換がペーパーレスに！</a:t>
            </a:r>
          </a:p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メールでニアバイ機能と電話帳登録、メモ＆検索機能でお忘れ防止</a:t>
            </a:r>
          </a:p>
          <a:p>
            <a:pPr algn="ctr"/>
            <a:r>
              <a:rPr lang="ja-JP" altLang="en-US" sz="1400" dirty="0" smtClean="0">
                <a:solidFill>
                  <a:schemeClr val="tx1"/>
                </a:solidFill>
              </a:rPr>
              <a:t>ホーム画面写真表示でザイオンス効果も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iPhone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ならホーム画面検索も）</a:t>
            </a:r>
            <a:endParaRPr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r="5405" b="14425"/>
          <a:stretch/>
        </p:blipFill>
        <p:spPr>
          <a:xfrm>
            <a:off x="1377279" y="2258392"/>
            <a:ext cx="1920497" cy="129149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0"/>
          <a:stretch/>
        </p:blipFill>
        <p:spPr>
          <a:xfrm>
            <a:off x="4345620" y="2258392"/>
            <a:ext cx="1193243" cy="12914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805" y="2038628"/>
            <a:ext cx="2202462" cy="1651847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45" y="2117799"/>
            <a:ext cx="2096901" cy="15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3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 smtClean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NFC</a:t>
            </a:r>
            <a:r>
              <a:rPr lang="ja-JP" altLang="en-US" dirty="0"/>
              <a:t> </a:t>
            </a:r>
            <a:r>
              <a:rPr lang="en-US" altLang="ja-JP" dirty="0" err="1" smtClean="0"/>
              <a:t>nearbycard</a:t>
            </a:r>
            <a:r>
              <a:rPr kumimoji="1" lang="ja-JP" altLang="en-US" dirty="0" smtClean="0"/>
              <a:t>と</a:t>
            </a:r>
            <a:r>
              <a:rPr kumimoji="1" lang="ja-JP" altLang="en-US" dirty="0"/>
              <a:t>は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kumimoji="1" lang="en-US" altLang="ja-JP" dirty="0"/>
              <a:t>NFC</a:t>
            </a:r>
            <a:r>
              <a:rPr kumimoji="1" lang="ja-JP" altLang="en-US" dirty="0"/>
              <a:t>機能を活用した新しい名刺交換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kumimoji="1" lang="en-US" altLang="ja-JP" dirty="0"/>
              <a:t>PART</a:t>
            </a:r>
            <a:r>
              <a:rPr lang="ja-JP" altLang="en-US" dirty="0"/>
              <a:t> </a:t>
            </a:r>
            <a:r>
              <a:rPr lang="en-US" altLang="ja-JP" dirty="0"/>
              <a:t>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0243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NFC</a:t>
            </a:r>
            <a:r>
              <a:rPr lang="ja-JP" altLang="en-US" dirty="0"/>
              <a:t> </a:t>
            </a:r>
            <a:r>
              <a:rPr lang="en-US" altLang="ja-JP" dirty="0" err="1" smtClean="0"/>
              <a:t>nearbycard</a:t>
            </a:r>
            <a:r>
              <a:rPr kumimoji="1" lang="en-US" altLang="ja-JP" dirty="0" smtClean="0"/>
              <a:t>(</a:t>
            </a:r>
            <a:r>
              <a:rPr kumimoji="1" lang="ja-JP" altLang="en-US" dirty="0"/>
              <a:t>名刺</a:t>
            </a:r>
            <a:r>
              <a:rPr kumimoji="1" lang="en-US" altLang="ja-JP" dirty="0"/>
              <a:t>)</a:t>
            </a:r>
            <a:r>
              <a:rPr kumimoji="1" lang="ja-JP" altLang="en-US" dirty="0"/>
              <a:t>とは？</a:t>
            </a: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9" name="テキスト プレースホルダー 15"/>
          <p:cNvSpPr txBox="1">
            <a:spLocks/>
          </p:cNvSpPr>
          <p:nvPr/>
        </p:nvSpPr>
        <p:spPr>
          <a:xfrm>
            <a:off x="1015102" y="2144577"/>
            <a:ext cx="5248781" cy="1458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ja-JP" altLang="en-US" sz="1400" dirty="0"/>
          </a:p>
        </p:txBody>
      </p:sp>
      <p:sp>
        <p:nvSpPr>
          <p:cNvPr id="10" name="テキスト プレースホルダー 11"/>
          <p:cNvSpPr txBox="1">
            <a:spLocks/>
          </p:cNvSpPr>
          <p:nvPr/>
        </p:nvSpPr>
        <p:spPr>
          <a:xfrm>
            <a:off x="1015102" y="1629169"/>
            <a:ext cx="2887407" cy="51540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b="1" dirty="0"/>
              <a:t>NFC</a:t>
            </a:r>
            <a:r>
              <a:rPr lang="ja-JP" altLang="en-US" sz="1400" b="1" dirty="0"/>
              <a:t>機能を活用したデジタル名刺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757525" y="1763685"/>
            <a:ext cx="219574" cy="200022"/>
            <a:chOff x="313447" y="2505604"/>
            <a:chExt cx="248528" cy="249767"/>
          </a:xfrm>
        </p:grpSpPr>
        <p:sp>
          <p:nvSpPr>
            <p:cNvPr id="12" name="正方形/長方形 11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3" name="正方形/長方形 12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cxnSp>
        <p:nvCxnSpPr>
          <p:cNvPr id="14" name="直線コネクタ 13"/>
          <p:cNvCxnSpPr/>
          <p:nvPr/>
        </p:nvCxnSpPr>
        <p:spPr>
          <a:xfrm>
            <a:off x="1094910" y="2061812"/>
            <a:ext cx="2797439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1004942" y="2220887"/>
            <a:ext cx="411569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dirty="0"/>
              <a:t>・手持ちの</a:t>
            </a:r>
            <a:r>
              <a:rPr lang="en-US" altLang="ja-JP" sz="1400" dirty="0"/>
              <a:t>IC</a:t>
            </a:r>
            <a:r>
              <a:rPr lang="ja-JP" altLang="en-US" sz="1400" dirty="0"/>
              <a:t>カードにスマホをかざすと</a:t>
            </a:r>
          </a:p>
          <a:p>
            <a:pPr>
              <a:lnSpc>
                <a:spcPct val="150000"/>
              </a:lnSpc>
            </a:pPr>
            <a:r>
              <a:rPr lang="ja-JP" altLang="en-US" sz="1400" dirty="0"/>
              <a:t>　プロフィール＆コンテンツ表示が出来る</a:t>
            </a: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ja-JP" altLang="en-US" sz="1400" dirty="0"/>
              <a:t>・メモ機能やログ取り機能も</a:t>
            </a:r>
            <a:r>
              <a:rPr lang="ja-JP" altLang="en-US" sz="1400" dirty="0" smtClean="0"/>
              <a:t>搭載</a:t>
            </a:r>
            <a:endParaRPr lang="ja-JP" altLang="en-US" sz="1400" dirty="0"/>
          </a:p>
        </p:txBody>
      </p:sp>
      <p:sp>
        <p:nvSpPr>
          <p:cNvPr id="18" name="テキスト プレースホルダー 11"/>
          <p:cNvSpPr txBox="1">
            <a:spLocks/>
          </p:cNvSpPr>
          <p:nvPr/>
        </p:nvSpPr>
        <p:spPr>
          <a:xfrm>
            <a:off x="5795946" y="1629169"/>
            <a:ext cx="2887407" cy="51540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400" b="1" dirty="0"/>
              <a:t>渡された側の行動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5538369" y="1763685"/>
            <a:ext cx="219574" cy="200022"/>
            <a:chOff x="313447" y="2505604"/>
            <a:chExt cx="248528" cy="249767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21" name="正方形/長方形 20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cxnSp>
        <p:nvCxnSpPr>
          <p:cNvPr id="22" name="直線コネクタ 21"/>
          <p:cNvCxnSpPr/>
          <p:nvPr/>
        </p:nvCxnSpPr>
        <p:spPr>
          <a:xfrm>
            <a:off x="5863722" y="2061812"/>
            <a:ext cx="1597490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/>
          <p:cNvSpPr/>
          <p:nvPr/>
        </p:nvSpPr>
        <p:spPr>
          <a:xfrm>
            <a:off x="5790302" y="2202162"/>
            <a:ext cx="385902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dirty="0"/>
              <a:t>・いつでもコンタクトが取れる</a:t>
            </a:r>
          </a:p>
          <a:p>
            <a:pPr>
              <a:lnSpc>
                <a:spcPct val="150000"/>
              </a:lnSpc>
            </a:pPr>
            <a:r>
              <a:rPr lang="ja-JP" altLang="en-US" sz="1400" dirty="0"/>
              <a:t>・</a:t>
            </a:r>
            <a:r>
              <a:rPr lang="en-US" altLang="ja-JP" sz="1400" dirty="0"/>
              <a:t>SNS</a:t>
            </a:r>
            <a:r>
              <a:rPr lang="ja-JP" altLang="en-US" sz="1400" dirty="0"/>
              <a:t>で会社や担当者を知れる</a:t>
            </a:r>
          </a:p>
          <a:p>
            <a:pPr>
              <a:lnSpc>
                <a:spcPct val="150000"/>
              </a:lnSpc>
            </a:pPr>
            <a:r>
              <a:rPr lang="ja-JP" altLang="en-US" sz="1400" dirty="0" smtClean="0"/>
              <a:t>・商品</a:t>
            </a:r>
            <a:r>
              <a:rPr lang="ja-JP" altLang="en-US" sz="1400" dirty="0"/>
              <a:t>動画や</a:t>
            </a:r>
            <a:r>
              <a:rPr lang="en-US" altLang="ja-JP" sz="1400" dirty="0"/>
              <a:t>HP</a:t>
            </a:r>
            <a:r>
              <a:rPr lang="ja-JP" altLang="en-US" sz="1400" dirty="0"/>
              <a:t>誘導で最新情報入手</a:t>
            </a:r>
            <a:r>
              <a:rPr lang="ja-JP" altLang="en-US" sz="1400" dirty="0" smtClean="0"/>
              <a:t>できる</a:t>
            </a:r>
            <a:endParaRPr lang="ja-JP" altLang="en-US" sz="1400" dirty="0"/>
          </a:p>
        </p:txBody>
      </p:sp>
      <p:sp>
        <p:nvSpPr>
          <p:cNvPr id="25" name="正方形/長方形 24"/>
          <p:cNvSpPr/>
          <p:nvPr/>
        </p:nvSpPr>
        <p:spPr>
          <a:xfrm>
            <a:off x="781552" y="3359026"/>
            <a:ext cx="4747783" cy="28386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iPhone</a:t>
            </a:r>
            <a:r>
              <a:rPr kumimoji="1" lang="ja-JP" altLang="en-US" dirty="0"/>
              <a:t>で動画撮影</a:t>
            </a:r>
            <a:endParaRPr kumimoji="1" lang="en-US" altLang="ja-JP" dirty="0"/>
          </a:p>
        </p:txBody>
      </p:sp>
      <p:pic>
        <p:nvPicPr>
          <p:cNvPr id="5" name="ZOOM背景用動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265" y="3393611"/>
            <a:ext cx="4699382" cy="275624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29" y="3395533"/>
            <a:ext cx="2705100" cy="2463800"/>
          </a:xfrm>
          <a:prstGeom prst="rect">
            <a:avLst/>
          </a:prstGeom>
        </p:spPr>
      </p:pic>
      <p:sp>
        <p:nvSpPr>
          <p:cNvPr id="24" name="正方形/長方形 23"/>
          <p:cNvSpPr/>
          <p:nvPr/>
        </p:nvSpPr>
        <p:spPr>
          <a:xfrm>
            <a:off x="6468427" y="5688191"/>
            <a:ext cx="18774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※</a:t>
            </a:r>
            <a:r>
              <a:rPr lang="ja-JP" altLang="en-U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スマートフォンで</a:t>
            </a:r>
            <a:endParaRPr lang="en-US" altLang="ja-JP" sz="1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1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　　読取って見て下さい</a:t>
            </a:r>
            <a:endParaRPr lang="ja-JP" altLang="en-US" sz="1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06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スマートニアバイ動作</a:t>
            </a:r>
            <a:r>
              <a:rPr lang="ja-JP" altLang="en-US" dirty="0"/>
              <a:t>のデモンストレーション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nearby </a:t>
            </a:r>
            <a:r>
              <a:rPr lang="en-US" altLang="ja-JP" dirty="0" err="1"/>
              <a:t>Co.,Ltd</a:t>
            </a:r>
            <a:r>
              <a:rPr lang="en-US" altLang="ja-JP" dirty="0"/>
              <a:t>.</a:t>
            </a:r>
            <a:r>
              <a:rPr kumimoji="1" lang="en-US" altLang="ja-JP" dirty="0" smtClean="0"/>
              <a:t> </a:t>
            </a:r>
            <a:r>
              <a:rPr kumimoji="1" lang="en-US" altLang="ja-JP" dirty="0"/>
              <a:t>All Rights Reserved.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FBAF-7A74-4F4B-9EB3-ED68C288BD27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テキスト プレースホルダー 15"/>
          <p:cNvSpPr txBox="1">
            <a:spLocks/>
          </p:cNvSpPr>
          <p:nvPr/>
        </p:nvSpPr>
        <p:spPr>
          <a:xfrm>
            <a:off x="1015102" y="2143497"/>
            <a:ext cx="5248781" cy="14585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ja-JP" altLang="en-US" sz="1400" dirty="0"/>
          </a:p>
        </p:txBody>
      </p:sp>
      <p:sp>
        <p:nvSpPr>
          <p:cNvPr id="10" name="テキスト プレースホルダー 11"/>
          <p:cNvSpPr txBox="1">
            <a:spLocks/>
          </p:cNvSpPr>
          <p:nvPr/>
        </p:nvSpPr>
        <p:spPr>
          <a:xfrm>
            <a:off x="1015102" y="1344041"/>
            <a:ext cx="2887407" cy="51540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b="1" dirty="0"/>
              <a:t>NFC</a:t>
            </a:r>
            <a:r>
              <a:rPr lang="ja-JP" altLang="en-US" sz="1400" b="1" dirty="0"/>
              <a:t>機能を活用したデジタル名刺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757525" y="1478557"/>
            <a:ext cx="219574" cy="200022"/>
            <a:chOff x="313447" y="2505604"/>
            <a:chExt cx="248528" cy="249767"/>
          </a:xfrm>
        </p:grpSpPr>
        <p:sp>
          <p:nvSpPr>
            <p:cNvPr id="12" name="正方形/長方形 11"/>
            <p:cNvSpPr/>
            <p:nvPr userDrawn="1"/>
          </p:nvSpPr>
          <p:spPr>
            <a:xfrm>
              <a:off x="414867" y="2505604"/>
              <a:ext cx="147108" cy="147108"/>
            </a:xfrm>
            <a:prstGeom prst="rect">
              <a:avLst/>
            </a:prstGeom>
            <a:noFill/>
            <a:ln w="2222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  <p:sp>
          <p:nvSpPr>
            <p:cNvPr id="13" name="正方形/長方形 12"/>
            <p:cNvSpPr/>
            <p:nvPr userDrawn="1"/>
          </p:nvSpPr>
          <p:spPr>
            <a:xfrm>
              <a:off x="313447" y="2577571"/>
              <a:ext cx="177800" cy="177800"/>
            </a:xfrm>
            <a:prstGeom prst="rect">
              <a:avLst/>
            </a:prstGeom>
            <a:noFill/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/>
            </a:p>
          </p:txBody>
        </p:sp>
      </p:grpSp>
      <p:cxnSp>
        <p:nvCxnSpPr>
          <p:cNvPr id="14" name="直線コネクタ 13"/>
          <p:cNvCxnSpPr/>
          <p:nvPr/>
        </p:nvCxnSpPr>
        <p:spPr>
          <a:xfrm>
            <a:off x="1094910" y="1776684"/>
            <a:ext cx="2797439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riginal-17133327-1F0D-4BAF-B8B8-D0BB81D89E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102" y="1945443"/>
            <a:ext cx="7971503" cy="448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0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ユーザー定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FC20A"/>
      </a:accent1>
      <a:accent2>
        <a:srgbClr val="A5CB0B"/>
      </a:accent2>
      <a:accent3>
        <a:srgbClr val="36AFCE"/>
      </a:accent3>
      <a:accent4>
        <a:srgbClr val="1D6FA9"/>
      </a:accent4>
      <a:accent5>
        <a:srgbClr val="B74919"/>
      </a:accent5>
      <a:accent6>
        <a:srgbClr val="F39500"/>
      </a:accent6>
      <a:hlink>
        <a:srgbClr val="0563C1"/>
      </a:hlink>
      <a:folHlink>
        <a:srgbClr val="954F72"/>
      </a:folHlink>
    </a:clrScheme>
    <a:fontScheme name="ユーザー定義 10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2640</TotalTime>
  <Words>925</Words>
  <Application>Microsoft Office PowerPoint</Application>
  <PresentationFormat>A4 210 x 297 mm</PresentationFormat>
  <Paragraphs>208</Paragraphs>
  <Slides>20</Slides>
  <Notes>17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7" baseType="lpstr">
      <vt:lpstr>A-OTF 新丸ゴ Pro R</vt:lpstr>
      <vt:lpstr>ＭＳ Ｐゴシック</vt:lpstr>
      <vt:lpstr>メイリオ</vt:lpstr>
      <vt:lpstr>Arial</vt:lpstr>
      <vt:lpstr>Calibri</vt:lpstr>
      <vt:lpstr>Century Gothic</vt:lpstr>
      <vt:lpstr>Office テーマ</vt:lpstr>
      <vt:lpstr>タッチ1秒 名刺交換 NFCニアバイカード</vt:lpstr>
      <vt:lpstr>会社概要</vt:lpstr>
      <vt:lpstr>PowerPoint プレゼンテーション</vt:lpstr>
      <vt:lpstr>今までの名刺</vt:lpstr>
      <vt:lpstr>今までの名刺 名刺管理に関する三大なりゆきごと</vt:lpstr>
      <vt:lpstr>名刺のお困りごと NFC機能＆nearbycardで解決できます</vt:lpstr>
      <vt:lpstr>NFC nearbycardとは</vt:lpstr>
      <vt:lpstr>NFC nearbycard(名刺)とは？</vt:lpstr>
      <vt:lpstr>スマートニアバイ動作のデモンストレーション</vt:lpstr>
      <vt:lpstr>PowerPoint プレゼンテーション</vt:lpstr>
      <vt:lpstr>機能一覧</vt:lpstr>
      <vt:lpstr>コンテンツ上限なし！ スマートニアバイ名刺で出来ること</vt:lpstr>
      <vt:lpstr>PowerPoint プレゼンテーション</vt:lpstr>
      <vt:lpstr>PowerPoint プレゼンテーション</vt:lpstr>
      <vt:lpstr>スマートニアバイ名刺 運用イメージ</vt:lpstr>
      <vt:lpstr>料金プラン</vt:lpstr>
      <vt:lpstr>スマートニアバイ名刺作成料金</vt:lpstr>
      <vt:lpstr>ご注文の流れ</vt:lpstr>
      <vt:lpstr>運営サイト一覧</vt:lpstr>
      <vt:lpstr>ご清覧有難うございました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</dc:title>
  <dc:creator>Microsoft アカウント</dc:creator>
  <cp:lastModifiedBy>Kaya</cp:lastModifiedBy>
  <cp:revision>150</cp:revision>
  <dcterms:created xsi:type="dcterms:W3CDTF">2022-04-11T06:05:18Z</dcterms:created>
  <dcterms:modified xsi:type="dcterms:W3CDTF">2023-10-24T03:03:42Z</dcterms:modified>
</cp:coreProperties>
</file>