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6"/>
  </p:notesMasterIdLst>
  <p:sldIdLst>
    <p:sldId id="2145707247" r:id="rId3"/>
    <p:sldId id="2147377671" r:id="rId4"/>
    <p:sldId id="2145707246" r:id="rId5"/>
    <p:sldId id="2145707248" r:id="rId6"/>
    <p:sldId id="17828" r:id="rId7"/>
    <p:sldId id="2142533589" r:id="rId8"/>
    <p:sldId id="2142533513" r:id="rId9"/>
    <p:sldId id="2142533515" r:id="rId10"/>
    <p:sldId id="258" r:id="rId11"/>
    <p:sldId id="2145707249" r:id="rId12"/>
    <p:sldId id="2145707243" r:id="rId13"/>
    <p:sldId id="2147377678" r:id="rId14"/>
    <p:sldId id="2142533595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2DB"/>
    <a:srgbClr val="000000"/>
    <a:srgbClr val="D9D9D9"/>
    <a:srgbClr val="3DBAD7"/>
    <a:srgbClr val="59C3DD"/>
    <a:srgbClr val="0DC0FF"/>
    <a:srgbClr val="FFF8A4"/>
    <a:srgbClr val="0000FF"/>
    <a:srgbClr val="FFF2CC"/>
    <a:srgbClr val="28A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093" autoAdjust="0"/>
    <p:restoredTop sz="96491" autoAdjust="0"/>
  </p:normalViewPr>
  <p:slideViewPr>
    <p:cSldViewPr snapToGrid="0">
      <p:cViewPr varScale="1">
        <p:scale>
          <a:sx n="114" d="100"/>
          <a:sy n="114" d="100"/>
        </p:scale>
        <p:origin x="11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9923B-8FD1-40C9-8E07-0C00F6949930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6A1A4-6441-43A5-8412-DAE83665F5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67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そこで考えたのが、社員証リーダー２つと、同時にタッチしたことを認証する基盤を自販機に設置して、</a:t>
            </a:r>
          </a:p>
          <a:p>
            <a:r>
              <a:rPr kumimoji="1" lang="ja-JP" altLang="en-US" dirty="0"/>
              <a:t>無料で飲料を提供するという仕組みです。弊社で特許取得した機能になります。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6A1A4-6441-43A5-8412-DAE83665F52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99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BF484B-E23F-4876-8FB2-7A3118A42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06E061D-B30F-4296-9BC5-7690B7852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1BD0CD-F16F-4ECA-9F98-FBD23FF0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6A63-B3F9-4673-B0F5-2BBA35A9F7D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428806-C1EA-4319-9379-0115F79B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CC1A68-75F9-46F5-80B9-8DA05CF27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A20-7773-4258-8451-263335785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63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D787B5-CCC6-4225-AC19-6A276584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CBE836D-066C-4F26-A132-E184B87CC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3E93EB-A0C7-4778-ADF4-99459B077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6A63-B3F9-4673-B0F5-2BBA35A9F7D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0EC713-33B7-49FD-9281-ADAF550B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06AE6D-E588-40B7-986F-079BCDE7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A20-7773-4258-8451-263335785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58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26638EA-F950-4D61-9933-59DF7CDAD4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0672A3C-85E3-4060-8154-36955E652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DA8188-795E-4505-9D7F-C2FF7DF98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6A63-B3F9-4673-B0F5-2BBA35A9F7D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BEF801-C5DA-4C21-826F-7FD13F92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34B800-459F-4EBA-AABE-90C85064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A20-7773-4258-8451-263335785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44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BF484B-E23F-4876-8FB2-7A3118A42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06E061D-B30F-4296-9BC5-7690B7852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1BD0CD-F16F-4ECA-9F98-FBD23FF0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6A63-B3F9-4673-B0F5-2BBA35A9F7D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428806-C1EA-4319-9379-0115F79B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CC1A68-75F9-46F5-80B9-8DA05CF27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A20-7773-4258-8451-263335785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276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0E7833-A7E1-4EB7-8980-68A00A44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0E28A1-9763-4B9F-9273-366ACEB08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CD6503-1511-43D7-949A-24639918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6A63-B3F9-4673-B0F5-2BBA35A9F7D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431BF6-E1D6-4E8E-9839-6ED41A3CC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063785-6346-4B7A-B978-8DCF6A7A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A20-7773-4258-8451-263335785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643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72A927-1E77-42F1-A06E-4C3BC52B1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1A2CDF1-847C-414E-9A34-17401118C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A974EA-9C8C-40E5-9C3A-8B4F3129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6A63-B3F9-4673-B0F5-2BBA35A9F7D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07226C-D327-45F4-BDC4-5235E38FF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CA5077-100F-4C92-9EAD-0D4D1C6F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A20-7773-4258-8451-263335785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991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ACB333-06FB-4EA1-AF89-F71EC37BC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433C41-FCFC-4E07-B1B9-2EF3E2928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814E70-6824-4AB4-9F63-8F1242047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FD50A19-2BF6-4433-A295-716898A04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6A63-B3F9-4673-B0F5-2BBA35A9F7D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3927C3-6C37-4280-8F25-EF9AB2F1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658ECD5-BE22-49EC-A081-8D27748AB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A20-7773-4258-8451-263335785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658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24FF7C-D91E-4DF4-A981-CA89D56E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83A14DA-C2FD-414A-9C3B-CF2E18B2F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A2BDC0A-451B-4B38-9F65-ADBC34AD2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20D7D64-6D02-46D6-8F28-82D8CBAAE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CA2B4CD-E78D-4C2D-A4EE-A9D6D0F84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78BFAF9-707E-4AC4-B18C-6312515B0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6A63-B3F9-4673-B0F5-2BBA35A9F7D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C6FBF58-2167-4EDC-8D3E-B118A4A0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DA77666-5569-46B4-B521-2873C610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A20-7773-4258-8451-263335785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543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9D8F86-CF3C-47B2-9D25-33305B2E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E76F908-D325-48F6-9344-BB5C18113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6A63-B3F9-4673-B0F5-2BBA35A9F7D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287EB5F-4797-41A6-AEB5-36800589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D52BEAB-18AC-442A-B1A7-9DB7CD7D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A20-7773-4258-8451-263335785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370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0C61915-B88B-4512-B9F2-FCB2BEDED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6A63-B3F9-4673-B0F5-2BBA35A9F7D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DC8EE4D-3694-46DD-AEE0-8E61D6227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8E5DDA-DA77-4DF4-91C1-67CCA19F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A20-7773-4258-8451-263335785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361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A74B90-18A1-4C1A-91E7-32C93E70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94805D-3373-48C7-B8C8-3FB6D1634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3376DDC-A36B-4462-8B3F-C8183146C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D29A843-783D-4833-8FC4-BD01C1F74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6A63-B3F9-4673-B0F5-2BBA35A9F7D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4275BB-FC2A-4BC0-A0AC-731319D18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FEFF7B7-D6CE-483E-BEAB-211A6BA7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A20-7773-4258-8451-263335785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57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0E7833-A7E1-4EB7-8980-68A00A44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0E28A1-9763-4B9F-9273-366ACEB08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CD6503-1511-43D7-949A-24639918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6A63-B3F9-4673-B0F5-2BBA35A9F7D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431BF6-E1D6-4E8E-9839-6ED41A3CC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063785-6346-4B7A-B978-8DCF6A7A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A20-7773-4258-8451-263335785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088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955AE4-6FA8-45F1-BD7D-51C839C9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077736D-0849-4756-9DE9-4E95F1B3A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3242E29-C35E-4E56-954D-8EE3CC3F3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CC8288-BC0C-4CDF-9DA6-C86D31C1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6A63-B3F9-4673-B0F5-2BBA35A9F7D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402AD4-4A0F-48E7-A221-A9915A46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9D923F-1D76-42B2-B230-F12C5755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A20-7773-4258-8451-263335785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39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D787B5-CCC6-4225-AC19-6A276584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CBE836D-066C-4F26-A132-E184B87CC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3E93EB-A0C7-4778-ADF4-99459B077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6A63-B3F9-4673-B0F5-2BBA35A9F7D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0EC713-33B7-49FD-9281-ADAF550B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06AE6D-E588-40B7-986F-079BCDE7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A20-7773-4258-8451-263335785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728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26638EA-F950-4D61-9933-59DF7CDAD4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0672A3C-85E3-4060-8154-36955E652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DA8188-795E-4505-9D7F-C2FF7DF98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6A63-B3F9-4673-B0F5-2BBA35A9F7D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BEF801-C5DA-4C21-826F-7FD13F92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34B800-459F-4EBA-AABE-90C85064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A20-7773-4258-8451-263335785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77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72A927-1E77-42F1-A06E-4C3BC52B1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1A2CDF1-847C-414E-9A34-17401118C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A974EA-9C8C-40E5-9C3A-8B4F3129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6A63-B3F9-4673-B0F5-2BBA35A9F7D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07226C-D327-45F4-BDC4-5235E38FF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CA5077-100F-4C92-9EAD-0D4D1C6F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A20-7773-4258-8451-263335785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06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ACB333-06FB-4EA1-AF89-F71EC37BC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433C41-FCFC-4E07-B1B9-2EF3E2928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814E70-6824-4AB4-9F63-8F1242047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FD50A19-2BF6-4433-A295-716898A04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6A63-B3F9-4673-B0F5-2BBA35A9F7D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3927C3-6C37-4280-8F25-EF9AB2F1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658ECD5-BE22-49EC-A081-8D27748AB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A20-7773-4258-8451-263335785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82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24FF7C-D91E-4DF4-A981-CA89D56E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83A14DA-C2FD-414A-9C3B-CF2E18B2F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A2BDC0A-451B-4B38-9F65-ADBC34AD2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20D7D64-6D02-46D6-8F28-82D8CBAAE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CA2B4CD-E78D-4C2D-A4EE-A9D6D0F84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78BFAF9-707E-4AC4-B18C-6312515B0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6A63-B3F9-4673-B0F5-2BBA35A9F7D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C6FBF58-2167-4EDC-8D3E-B118A4A0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DA77666-5569-46B4-B521-2873C610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A20-7773-4258-8451-263335785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24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9D8F86-CF3C-47B2-9D25-33305B2E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E76F908-D325-48F6-9344-BB5C18113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6A63-B3F9-4673-B0F5-2BBA35A9F7D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287EB5F-4797-41A6-AEB5-36800589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D52BEAB-18AC-442A-B1A7-9DB7CD7D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A20-7773-4258-8451-263335785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964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0C61915-B88B-4512-B9F2-FCB2BEDED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6A63-B3F9-4673-B0F5-2BBA35A9F7D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DC8EE4D-3694-46DD-AEE0-8E61D6227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8E5DDA-DA77-4DF4-91C1-67CCA19F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A20-7773-4258-8451-263335785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72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A74B90-18A1-4C1A-91E7-32C93E70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94805D-3373-48C7-B8C8-3FB6D1634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3376DDC-A36B-4462-8B3F-C8183146C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D29A843-783D-4833-8FC4-BD01C1F74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6A63-B3F9-4673-B0F5-2BBA35A9F7D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4275BB-FC2A-4BC0-A0AC-731319D18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FEFF7B7-D6CE-483E-BEAB-211A6BA7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A20-7773-4258-8451-263335785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4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955AE4-6FA8-45F1-BD7D-51C839C9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077736D-0849-4756-9DE9-4E95F1B3A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3242E29-C35E-4E56-954D-8EE3CC3F3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CC8288-BC0C-4CDF-9DA6-C86D31C1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6A63-B3F9-4673-B0F5-2BBA35A9F7D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402AD4-4A0F-48E7-A221-A9915A46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9D923F-1D76-42B2-B230-F12C5755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3A20-7773-4258-8451-263335785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4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E0255C0-0EAC-41DE-95EC-D0BCFFF6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F2AC717-B838-45C7-8A85-B5C6CE2A2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9CB42C-4804-4758-8C47-7B86A661A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F6A63-B3F9-4673-B0F5-2BBA35A9F7D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BC904F-0C79-47E5-B853-B49F8B422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A32791-F33A-4A72-AC24-09801CFA4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03A20-7773-4258-8451-263335785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790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E0255C0-0EAC-41DE-95EC-D0BCFFF6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F2AC717-B838-45C7-8A85-B5C6CE2A2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9CB42C-4804-4758-8C47-7B86A661A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F6A63-B3F9-4673-B0F5-2BBA35A9F7D1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BC904F-0C79-47E5-B853-B49F8B422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A32791-F33A-4A72-AC24-09801CFA4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03A20-7773-4258-8451-2633357852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69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hagaikyoyu.s3.ap-northeast-1.amazonaws.com/suntory_jihanki_HD_&#12452;&#12494;&#12505;&#12540;&#12486;&#12451;&#12502;_0330_v02.mp4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youtu.be/dt6ULNxgeD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dt6ULNxgeDc?feature=oembed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s://youtu.be/dt6ULNxgeD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BBAC1E65-6BAB-492B-AAD8-85C03DA02E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C013DF7D-6BC0-4ACB-BDAF-0BB454B825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B5457089-F204-4199-94A3-F3D7843B71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71416D87-4D7E-48E6-A16C-841217F005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BC4D049-3EF0-46BC-8E34-D424C7FC2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4434" y="2461952"/>
            <a:ext cx="5203688" cy="1796135"/>
          </a:xfrm>
          <a:prstGeom prst="rect">
            <a:avLst/>
          </a:prstGeom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4BD28967-7CF2-4857-A807-C697256D02C6}"/>
              </a:ext>
            </a:extLst>
          </p:cNvPr>
          <p:cNvGrpSpPr/>
          <p:nvPr/>
        </p:nvGrpSpPr>
        <p:grpSpPr>
          <a:xfrm>
            <a:off x="3972072" y="2856433"/>
            <a:ext cx="4059945" cy="1007171"/>
            <a:chOff x="2103121" y="1552093"/>
            <a:chExt cx="7995920" cy="1983588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E6019E41-E331-4F3C-A21A-88F9D2468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03121" y="1552093"/>
              <a:ext cx="7995920" cy="1983588"/>
            </a:xfrm>
            <a:prstGeom prst="rect">
              <a:avLst/>
            </a:prstGeom>
          </p:spPr>
        </p:pic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3182C61B-7484-4AD2-B79A-97A8AFA225BA}"/>
                </a:ext>
              </a:extLst>
            </p:cNvPr>
            <p:cNvSpPr/>
            <p:nvPr/>
          </p:nvSpPr>
          <p:spPr>
            <a:xfrm>
              <a:off x="5988908" y="1552093"/>
              <a:ext cx="1342767" cy="346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1" name="Picture 2" descr="再生 背景透過の画像85点｜完全無料画像検索のプリ画像💓byGMO">
            <a:hlinkClick r:id="rId8"/>
            <a:extLst>
              <a:ext uri="{FF2B5EF4-FFF2-40B4-BE49-F238E27FC236}">
                <a16:creationId xmlns:a16="http://schemas.microsoft.com/office/drawing/2014/main" id="{693B063F-9EA5-4CC3-B88A-C20699BE3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378" y="5081640"/>
            <a:ext cx="1611604" cy="159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368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16CF70B-E8CF-4A6F-B95A-B0FB3353E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F7C4767-C4E4-42FD-B655-615E1AB7EBB2}"/>
              </a:ext>
            </a:extLst>
          </p:cNvPr>
          <p:cNvCxnSpPr>
            <a:cxnSpLocks/>
          </p:cNvCxnSpPr>
          <p:nvPr/>
        </p:nvCxnSpPr>
        <p:spPr>
          <a:xfrm>
            <a:off x="4365877" y="759678"/>
            <a:ext cx="3544066" cy="0"/>
          </a:xfrm>
          <a:prstGeom prst="line">
            <a:avLst/>
          </a:prstGeom>
          <a:ln w="155575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C964CF-99D4-4290-98BF-F4E32956B6F6}"/>
              </a:ext>
            </a:extLst>
          </p:cNvPr>
          <p:cNvSpPr txBox="1"/>
          <p:nvPr/>
        </p:nvSpPr>
        <p:spPr>
          <a:xfrm>
            <a:off x="4282056" y="301810"/>
            <a:ext cx="362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DCFE2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カード判定フロー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6DCFE2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A0FF66A-A724-4DD5-82C0-45675E785ADD}"/>
              </a:ext>
            </a:extLst>
          </p:cNvPr>
          <p:cNvCxnSpPr>
            <a:cxnSpLocks/>
          </p:cNvCxnSpPr>
          <p:nvPr/>
        </p:nvCxnSpPr>
        <p:spPr>
          <a:xfrm>
            <a:off x="1938359" y="3688001"/>
            <a:ext cx="871124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49870DA-3A15-4F73-A7B3-38AC8440C99C}"/>
              </a:ext>
            </a:extLst>
          </p:cNvPr>
          <p:cNvSpPr/>
          <p:nvPr/>
        </p:nvSpPr>
        <p:spPr>
          <a:xfrm>
            <a:off x="1938359" y="1703803"/>
            <a:ext cx="5091994" cy="10527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Felica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standard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社員証・ビル入館証など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2C1B829-EA88-41AB-9F8B-0C5E3EEC154C}"/>
              </a:ext>
            </a:extLst>
          </p:cNvPr>
          <p:cNvSpPr/>
          <p:nvPr/>
        </p:nvSpPr>
        <p:spPr>
          <a:xfrm>
            <a:off x="1938359" y="4679472"/>
            <a:ext cx="5091994" cy="8960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マイフェア等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94AC68D2-24F5-4AB6-834C-E60A001D5808}"/>
              </a:ext>
            </a:extLst>
          </p:cNvPr>
          <p:cNvGrpSpPr/>
          <p:nvPr/>
        </p:nvGrpSpPr>
        <p:grpSpPr>
          <a:xfrm>
            <a:off x="1938359" y="2839429"/>
            <a:ext cx="5091994" cy="1744441"/>
            <a:chOff x="1877862" y="2597577"/>
            <a:chExt cx="5091994" cy="1744441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09417C3C-71BE-4D58-9382-D58E6A8931F3}"/>
                </a:ext>
              </a:extLst>
            </p:cNvPr>
            <p:cNvSpPr/>
            <p:nvPr/>
          </p:nvSpPr>
          <p:spPr>
            <a:xfrm>
              <a:off x="4017649" y="2597577"/>
              <a:ext cx="2952207" cy="8294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IDm</a:t>
              </a: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以外の</a:t>
              </a:r>
              <a:endPara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ユニークコード有り</a:t>
              </a: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4EE7787D-A9A6-415A-A8E8-464F903F5597}"/>
                </a:ext>
              </a:extLst>
            </p:cNvPr>
            <p:cNvSpPr/>
            <p:nvPr/>
          </p:nvSpPr>
          <p:spPr>
            <a:xfrm>
              <a:off x="1877862" y="2597577"/>
              <a:ext cx="2005264" cy="1744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Felica</a:t>
              </a:r>
              <a:b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</a:b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Lite-S</a:t>
              </a:r>
              <a:endPara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F0532D7B-833F-4600-81C1-BD2C157E9138}"/>
                </a:ext>
              </a:extLst>
            </p:cNvPr>
            <p:cNvSpPr/>
            <p:nvPr/>
          </p:nvSpPr>
          <p:spPr>
            <a:xfrm>
              <a:off x="4017649" y="3512525"/>
              <a:ext cx="2952207" cy="8294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IDm</a:t>
              </a: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以外の</a:t>
              </a:r>
              <a:endPara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ユニークコード無し</a:t>
              </a:r>
              <a:endPara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1AC441F-433F-49AD-A323-0B630288C38E}"/>
              </a:ext>
            </a:extLst>
          </p:cNvPr>
          <p:cNvSpPr/>
          <p:nvPr/>
        </p:nvSpPr>
        <p:spPr>
          <a:xfrm>
            <a:off x="7621446" y="1703803"/>
            <a:ext cx="2952207" cy="19566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対応可能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F0A87A3-41AB-405A-A48D-7FE75D0C0483}"/>
              </a:ext>
            </a:extLst>
          </p:cNvPr>
          <p:cNvSpPr/>
          <p:nvPr/>
        </p:nvSpPr>
        <p:spPr>
          <a:xfrm>
            <a:off x="7621446" y="3730428"/>
            <a:ext cx="2952207" cy="28113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専用カードご紹介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干渉しない場合は</a:t>
            </a:r>
            <a:b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シール対応可</a:t>
            </a:r>
            <a:b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94D99F8-1B39-4CBC-A1EF-3A4E6284EA47}"/>
              </a:ext>
            </a:extLst>
          </p:cNvPr>
          <p:cNvSpPr/>
          <p:nvPr/>
        </p:nvSpPr>
        <p:spPr>
          <a:xfrm>
            <a:off x="1938359" y="5645744"/>
            <a:ext cx="5091994" cy="8960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カード無し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42ACB7D-7A7E-4B48-95DE-015F956C3463}"/>
              </a:ext>
            </a:extLst>
          </p:cNvPr>
          <p:cNvSpPr/>
          <p:nvPr/>
        </p:nvSpPr>
        <p:spPr>
          <a:xfrm>
            <a:off x="7621446" y="1217547"/>
            <a:ext cx="2952207" cy="445336"/>
          </a:xfrm>
          <a:prstGeom prst="rect">
            <a:avLst/>
          </a:prstGeom>
          <a:solidFill>
            <a:srgbClr val="5AC2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対応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0E54133-2E31-458A-B5C3-A8670E167AA0}"/>
              </a:ext>
            </a:extLst>
          </p:cNvPr>
          <p:cNvSpPr/>
          <p:nvPr/>
        </p:nvSpPr>
        <p:spPr>
          <a:xfrm>
            <a:off x="1938359" y="1217547"/>
            <a:ext cx="5091994" cy="445336"/>
          </a:xfrm>
          <a:prstGeom prst="rect">
            <a:avLst/>
          </a:prstGeom>
          <a:solidFill>
            <a:srgbClr val="5AC2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カード仕様</a:t>
            </a:r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83384AC4-E537-40A8-A50F-C73E40EC62CD}"/>
              </a:ext>
            </a:extLst>
          </p:cNvPr>
          <p:cNvSpPr/>
          <p:nvPr/>
        </p:nvSpPr>
        <p:spPr>
          <a:xfrm rot="5400000">
            <a:off x="6950280" y="2433759"/>
            <a:ext cx="749300" cy="25206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二等辺三角形 21">
            <a:extLst>
              <a:ext uri="{FF2B5EF4-FFF2-40B4-BE49-F238E27FC236}">
                <a16:creationId xmlns:a16="http://schemas.microsoft.com/office/drawing/2014/main" id="{2CC5FCDD-059D-40BC-938A-134DF6413BB3}"/>
              </a:ext>
            </a:extLst>
          </p:cNvPr>
          <p:cNvSpPr/>
          <p:nvPr/>
        </p:nvSpPr>
        <p:spPr>
          <a:xfrm rot="5400000">
            <a:off x="6950280" y="4928091"/>
            <a:ext cx="749300" cy="25206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3" name="図 2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212510CC-2F83-44CD-AF75-5343F567C1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5" t="7367" r="52200" b="62280"/>
          <a:stretch/>
        </p:blipFill>
        <p:spPr>
          <a:xfrm>
            <a:off x="7973647" y="5685532"/>
            <a:ext cx="1123902" cy="705345"/>
          </a:xfrm>
          <a:prstGeom prst="roundRect">
            <a:avLst>
              <a:gd name="adj" fmla="val 5945"/>
            </a:avLst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5A66EA83-6EB1-456C-821E-40EFE4119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279" y="5784674"/>
            <a:ext cx="988645" cy="50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78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2CC2E8A8-607C-4F6A-85E2-21019ADB7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2AF6274-3021-4CDF-8759-8B322498EA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5676" y="368470"/>
            <a:ext cx="2985329" cy="5193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B33C22A-4D8E-45F5-BB3B-B208DE53FFFD}"/>
              </a:ext>
            </a:extLst>
          </p:cNvPr>
          <p:cNvSpPr/>
          <p:nvPr/>
        </p:nvSpPr>
        <p:spPr>
          <a:xfrm>
            <a:off x="7350667" y="1187057"/>
            <a:ext cx="41390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ロット別 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概算</a:t>
            </a:r>
            <a:r>
              <a:rPr kumimoji="1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金額</a:t>
            </a:r>
            <a:endParaRPr kumimoji="1" lang="en-US" altLang="ja-JP" sz="2000" b="1" i="0" u="none" strike="noStrike" kern="1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000" b="1" i="0" u="none" strike="noStrike" kern="1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100 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枚 </a:t>
            </a:r>
            <a:r>
              <a:rPr kumimoji="1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１枚あたり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約</a:t>
            </a:r>
            <a:r>
              <a:rPr lang="en-US" altLang="ja-JP" sz="2000" b="1" kern="100" dirty="0">
                <a:solidFill>
                  <a:srgbClr val="E7E6E6">
                    <a:lumMod val="50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5</a:t>
            </a:r>
            <a:r>
              <a:rPr kumimoji="1" lang="en-US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00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円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200 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枚 </a:t>
            </a:r>
            <a:r>
              <a:rPr kumimoji="1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１枚あたり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約</a:t>
            </a:r>
            <a:r>
              <a:rPr lang="en-US" altLang="ja-JP" sz="2000" b="1" kern="100" dirty="0">
                <a:solidFill>
                  <a:srgbClr val="E7E6E6">
                    <a:lumMod val="50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383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円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300 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枚 </a:t>
            </a:r>
            <a:r>
              <a:rPr kumimoji="1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１枚あたり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約</a:t>
            </a:r>
            <a:r>
              <a:rPr lang="en-US" altLang="ja-JP" sz="2000" b="1" kern="100" dirty="0">
                <a:solidFill>
                  <a:srgbClr val="E7E6E6">
                    <a:lumMod val="50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344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円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400 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枚 </a:t>
            </a:r>
            <a:r>
              <a:rPr kumimoji="1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１枚あたり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約</a:t>
            </a:r>
            <a:r>
              <a:rPr kumimoji="1" lang="en-US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325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円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500 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枚 </a:t>
            </a:r>
            <a:r>
              <a:rPr kumimoji="1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１枚あたり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約</a:t>
            </a:r>
            <a:r>
              <a:rPr kumimoji="1" lang="en-US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313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円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※裏面にユニーク</a:t>
            </a:r>
            <a:r>
              <a:rPr kumimoji="1" lang="en-US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No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付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20F9232-2853-428D-BBA7-B7A96701BE47}"/>
              </a:ext>
            </a:extLst>
          </p:cNvPr>
          <p:cNvSpPr/>
          <p:nvPr/>
        </p:nvSpPr>
        <p:spPr>
          <a:xfrm>
            <a:off x="7350667" y="4499038"/>
            <a:ext cx="41390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100 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枚 </a:t>
            </a:r>
            <a:r>
              <a:rPr kumimoji="1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１枚あたり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約</a:t>
            </a:r>
            <a:r>
              <a:rPr kumimoji="1" lang="en-US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380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円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200 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枚 </a:t>
            </a:r>
            <a:r>
              <a:rPr kumimoji="1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１枚あたり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約</a:t>
            </a:r>
            <a:r>
              <a:rPr kumimoji="1" lang="en-US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380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円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300 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枚 </a:t>
            </a:r>
            <a:r>
              <a:rPr kumimoji="1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１枚あたり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約</a:t>
            </a:r>
            <a:r>
              <a:rPr kumimoji="1" lang="en-US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380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円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400 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枚 </a:t>
            </a:r>
            <a:r>
              <a:rPr kumimoji="1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１枚あたり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約</a:t>
            </a:r>
            <a:r>
              <a:rPr kumimoji="1" lang="en-US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380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円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500 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枚 </a:t>
            </a:r>
            <a:r>
              <a:rPr kumimoji="1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１枚あたり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約</a:t>
            </a:r>
            <a:r>
              <a:rPr kumimoji="1" lang="en-US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334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円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※</a:t>
            </a:r>
            <a:r>
              <a:rPr kumimoji="1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表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面にユニーク</a:t>
            </a:r>
            <a:r>
              <a:rPr kumimoji="1" lang="en-US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No</a:t>
            </a:r>
            <a:r>
              <a:rPr kumimoji="1" lang="ja-JP" altLang="ja-JP" sz="20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付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BD5563-1B4C-4C50-A2B8-2CDBA2254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729" y="4856541"/>
            <a:ext cx="2564292" cy="131517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5650341-208D-4394-BD39-B2D4F2BDF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9340" y="5386408"/>
            <a:ext cx="1120641" cy="14306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AFF6C49-E123-40B4-854B-11A7051578D3}"/>
              </a:ext>
            </a:extLst>
          </p:cNvPr>
          <p:cNvSpPr/>
          <p:nvPr/>
        </p:nvSpPr>
        <p:spPr>
          <a:xfrm>
            <a:off x="520123" y="534480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シール</a:t>
            </a:r>
            <a:endParaRPr kumimoji="1" lang="ja-JP" altLang="ja-JP" sz="1800" b="1" i="0" u="none" strike="noStrike" kern="1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C554675-EC7F-426C-B6ED-5E9F869E2BF2}"/>
              </a:ext>
            </a:extLst>
          </p:cNvPr>
          <p:cNvSpPr/>
          <p:nvPr/>
        </p:nvSpPr>
        <p:spPr>
          <a:xfrm>
            <a:off x="520123" y="284521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カード</a:t>
            </a:r>
            <a:endParaRPr kumimoji="1" lang="ja-JP" altLang="ja-JP" sz="1800" b="1" i="0" u="none" strike="noStrike" kern="1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97E167D-184E-4F5F-B284-3DD34A78F375}"/>
              </a:ext>
            </a:extLst>
          </p:cNvPr>
          <p:cNvSpPr/>
          <p:nvPr/>
        </p:nvSpPr>
        <p:spPr>
          <a:xfrm>
            <a:off x="3435045" y="614684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干渉確認必須</a:t>
            </a:r>
            <a:endParaRPr kumimoji="1" lang="ja-JP" altLang="ja-JP" sz="1800" b="1" i="0" u="none" strike="noStrike" kern="1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93F164A-463C-415E-9C0F-3C858DF0F18A}"/>
              </a:ext>
            </a:extLst>
          </p:cNvPr>
          <p:cNvGrpSpPr/>
          <p:nvPr/>
        </p:nvGrpSpPr>
        <p:grpSpPr>
          <a:xfrm>
            <a:off x="4282056" y="413560"/>
            <a:ext cx="3627887" cy="523220"/>
            <a:chOff x="4282056" y="483054"/>
            <a:chExt cx="3627887" cy="523220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23BB9811-D314-4B8B-AA70-C76707BE7B6C}"/>
                </a:ext>
              </a:extLst>
            </p:cNvPr>
            <p:cNvCxnSpPr>
              <a:cxnSpLocks/>
            </p:cNvCxnSpPr>
            <p:nvPr/>
          </p:nvCxnSpPr>
          <p:spPr>
            <a:xfrm>
              <a:off x="4365877" y="869802"/>
              <a:ext cx="3544066" cy="0"/>
            </a:xfrm>
            <a:prstGeom prst="line">
              <a:avLst/>
            </a:prstGeom>
            <a:ln w="155575" cap="rnd">
              <a:solidFill>
                <a:srgbClr val="FFFF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7191DACC-CDDF-458C-9714-CD9BF0565A48}"/>
                </a:ext>
              </a:extLst>
            </p:cNvPr>
            <p:cNvSpPr txBox="1"/>
            <p:nvPr/>
          </p:nvSpPr>
          <p:spPr>
            <a:xfrm>
              <a:off x="4282056" y="483054"/>
              <a:ext cx="3627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DCFE2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専用カード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DCFE2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/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DCFE2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シール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DCFE2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21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7007A690-5374-4F29-BD90-431CAD915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図 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8A7E25E2-463C-4225-8D45-BBA28C30E4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5" t="7367" r="52200" b="62280"/>
          <a:stretch/>
        </p:blipFill>
        <p:spPr>
          <a:xfrm>
            <a:off x="740071" y="2138679"/>
            <a:ext cx="4694812" cy="2946402"/>
          </a:xfrm>
          <a:prstGeom prst="roundRect">
            <a:avLst>
              <a:gd name="adj" fmla="val 5945"/>
            </a:avLst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8AC88F5-D1CA-4662-B4EA-9FC668B2B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485" y="2349641"/>
            <a:ext cx="4286848" cy="2524477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523F7F0-9D73-7AE1-C640-525F473F1CE4}"/>
              </a:ext>
            </a:extLst>
          </p:cNvPr>
          <p:cNvSpPr txBox="1"/>
          <p:nvPr/>
        </p:nvSpPr>
        <p:spPr>
          <a:xfrm>
            <a:off x="5733673" y="2203717"/>
            <a:ext cx="590476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ja-JP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本カードタッチ後に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別の対象</a:t>
            </a:r>
            <a:r>
              <a:rPr kumimoji="1" lang="ja-JP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カード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をタッチ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で、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ja-JP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曜日・時間・本数制限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なく</a:t>
            </a:r>
            <a:r>
              <a:rPr kumimoji="1" lang="ja-JP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飲料が排出可能に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無限カード同士でも動作可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利用例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新入社員に、前月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MVP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に、上席者に、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1on1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に、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応接用に、災害時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通電時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に・・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枚まで無償、デザインは１種のみ）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6C85A9E-0C04-EC1E-0834-B5A18AAC969D}"/>
              </a:ext>
            </a:extLst>
          </p:cNvPr>
          <p:cNvCxnSpPr>
            <a:cxnSpLocks/>
          </p:cNvCxnSpPr>
          <p:nvPr/>
        </p:nvCxnSpPr>
        <p:spPr>
          <a:xfrm>
            <a:off x="3501566" y="1008215"/>
            <a:ext cx="5188868" cy="0"/>
          </a:xfrm>
          <a:prstGeom prst="line">
            <a:avLst/>
          </a:prstGeom>
          <a:ln w="155575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38E318B-38FF-0D3C-00B1-B49DF2DCCDCE}"/>
              </a:ext>
            </a:extLst>
          </p:cNvPr>
          <p:cNvSpPr txBox="1"/>
          <p:nvPr/>
        </p:nvSpPr>
        <p:spPr>
          <a:xfrm>
            <a:off x="3748594" y="631983"/>
            <a:ext cx="469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DCFE2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ご案内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6DCFE2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: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DCFE2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無限カードについて</a:t>
            </a:r>
          </a:p>
        </p:txBody>
      </p:sp>
    </p:spTree>
    <p:extLst>
      <p:ext uri="{BB962C8B-B14F-4D97-AF65-F5344CB8AC3E}">
        <p14:creationId xmlns:p14="http://schemas.microsoft.com/office/powerpoint/2010/main" val="662377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44AD336A-C221-4336-903B-5B57FBDC5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481286A-5D2C-4601-BD9D-87D72B0A996D}"/>
              </a:ext>
            </a:extLst>
          </p:cNvPr>
          <p:cNvSpPr/>
          <p:nvPr/>
        </p:nvSpPr>
        <p:spPr>
          <a:xfrm>
            <a:off x="324213" y="523606"/>
            <a:ext cx="11517291" cy="5895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780055A-5918-46AF-AD6A-CC289A563DB8}"/>
              </a:ext>
            </a:extLst>
          </p:cNvPr>
          <p:cNvSpPr txBox="1"/>
          <p:nvPr/>
        </p:nvSpPr>
        <p:spPr>
          <a:xfrm>
            <a:off x="1142198" y="625051"/>
            <a:ext cx="9907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今後のステップ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C9B019E-3D05-4166-99AC-88CFFD09A65D}"/>
              </a:ext>
            </a:extLst>
          </p:cNvPr>
          <p:cNvGrpSpPr/>
          <p:nvPr/>
        </p:nvGrpSpPr>
        <p:grpSpPr>
          <a:xfrm>
            <a:off x="1929140" y="1636295"/>
            <a:ext cx="8745278" cy="3664073"/>
            <a:chOff x="2560432" y="2034417"/>
            <a:chExt cx="7482693" cy="2818988"/>
          </a:xfrm>
        </p:grpSpPr>
        <p:sp>
          <p:nvSpPr>
            <p:cNvPr id="2" name="矢印: 五方向 1">
              <a:extLst>
                <a:ext uri="{FF2B5EF4-FFF2-40B4-BE49-F238E27FC236}">
                  <a16:creationId xmlns:a16="http://schemas.microsoft.com/office/drawing/2014/main" id="{6FEA7BDF-840C-43E5-A86E-6064FEDB5EB8}"/>
                </a:ext>
              </a:extLst>
            </p:cNvPr>
            <p:cNvSpPr/>
            <p:nvPr/>
          </p:nvSpPr>
          <p:spPr>
            <a:xfrm>
              <a:off x="2560432" y="2562687"/>
              <a:ext cx="1896787" cy="2290718"/>
            </a:xfrm>
            <a:prstGeom prst="homePlate">
              <a:avLst>
                <a:gd name="adj" fmla="val 15865"/>
              </a:avLst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概要</a:t>
              </a:r>
              <a:endPara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ご説明</a:t>
              </a:r>
            </a:p>
          </p:txBody>
        </p:sp>
        <p:sp>
          <p:nvSpPr>
            <p:cNvPr id="12" name="矢印: 五方向 11">
              <a:extLst>
                <a:ext uri="{FF2B5EF4-FFF2-40B4-BE49-F238E27FC236}">
                  <a16:creationId xmlns:a16="http://schemas.microsoft.com/office/drawing/2014/main" id="{4A520942-395F-46D6-9FC3-7C7632780232}"/>
                </a:ext>
              </a:extLst>
            </p:cNvPr>
            <p:cNvSpPr/>
            <p:nvPr/>
          </p:nvSpPr>
          <p:spPr>
            <a:xfrm>
              <a:off x="4459577" y="2552527"/>
              <a:ext cx="555186" cy="2290718"/>
            </a:xfrm>
            <a:prstGeom prst="homePlate">
              <a:avLst>
                <a:gd name="adj" fmla="val 3167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御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社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内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で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ご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検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討</a:t>
              </a:r>
            </a:p>
          </p:txBody>
        </p:sp>
        <p:sp>
          <p:nvSpPr>
            <p:cNvPr id="15" name="矢印: 五方向 14">
              <a:extLst>
                <a:ext uri="{FF2B5EF4-FFF2-40B4-BE49-F238E27FC236}">
                  <a16:creationId xmlns:a16="http://schemas.microsoft.com/office/drawing/2014/main" id="{DDA17A1D-64C2-4D95-BFD3-A853E85E1BE4}"/>
                </a:ext>
              </a:extLst>
            </p:cNvPr>
            <p:cNvSpPr/>
            <p:nvPr/>
          </p:nvSpPr>
          <p:spPr>
            <a:xfrm>
              <a:off x="5014763" y="2562687"/>
              <a:ext cx="1896787" cy="2290718"/>
            </a:xfrm>
            <a:prstGeom prst="homePlate">
              <a:avLst>
                <a:gd name="adj" fmla="val 17392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御社社員証で</a:t>
              </a:r>
              <a:endPara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対応可能か</a:t>
              </a:r>
              <a:endPara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仕様確認</a:t>
              </a: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D462A2E1-31F0-4F73-B84B-5B618A4FC49E}"/>
                </a:ext>
              </a:extLst>
            </p:cNvPr>
            <p:cNvSpPr/>
            <p:nvPr/>
          </p:nvSpPr>
          <p:spPr>
            <a:xfrm>
              <a:off x="9489873" y="2562687"/>
              <a:ext cx="553252" cy="2290718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設置</a:t>
              </a:r>
            </a:p>
          </p:txBody>
        </p:sp>
        <p:sp>
          <p:nvSpPr>
            <p:cNvPr id="22" name="矢印: 五方向 21">
              <a:extLst>
                <a:ext uri="{FF2B5EF4-FFF2-40B4-BE49-F238E27FC236}">
                  <a16:creationId xmlns:a16="http://schemas.microsoft.com/office/drawing/2014/main" id="{ABBB70F5-2FEE-410F-8645-D02425D9D671}"/>
                </a:ext>
              </a:extLst>
            </p:cNvPr>
            <p:cNvSpPr/>
            <p:nvPr/>
          </p:nvSpPr>
          <p:spPr>
            <a:xfrm>
              <a:off x="7593086" y="2562687"/>
              <a:ext cx="1896787" cy="2290718"/>
            </a:xfrm>
            <a:prstGeom prst="homePlate">
              <a:avLst>
                <a:gd name="adj" fmla="val 17392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特注自販機</a:t>
              </a:r>
              <a:endPara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製造</a:t>
              </a:r>
              <a:endPara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4AF07EAB-624B-4116-BCC4-E018ED381AB2}"/>
                </a:ext>
              </a:extLst>
            </p:cNvPr>
            <p:cNvCxnSpPr>
              <a:cxnSpLocks/>
            </p:cNvCxnSpPr>
            <p:nvPr/>
          </p:nvCxnSpPr>
          <p:spPr>
            <a:xfrm>
              <a:off x="5127908" y="2387065"/>
              <a:ext cx="4044968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AAE3AEE9-AF3D-4E18-8716-9CABB0749EB3}"/>
                </a:ext>
              </a:extLst>
            </p:cNvPr>
            <p:cNvSpPr txBox="1"/>
            <p:nvPr/>
          </p:nvSpPr>
          <p:spPr>
            <a:xfrm>
              <a:off x="6842563" y="2034417"/>
              <a:ext cx="8402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8w~</a:t>
              </a:r>
              <a:endPara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D16C7175-AB09-4A06-94A0-A253A755A8CF}"/>
                </a:ext>
              </a:extLst>
            </p:cNvPr>
            <p:cNvSpPr/>
            <p:nvPr/>
          </p:nvSpPr>
          <p:spPr>
            <a:xfrm>
              <a:off x="6913484" y="2552527"/>
              <a:ext cx="553252" cy="2290718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ご</a:t>
              </a:r>
              <a:endPara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契</a:t>
              </a:r>
              <a:endPara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約</a:t>
              </a: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D3C910-5599-415A-A6B7-10B7C2CFA13A}"/>
              </a:ext>
            </a:extLst>
          </p:cNvPr>
          <p:cNvSpPr txBox="1"/>
          <p:nvPr/>
        </p:nvSpPr>
        <p:spPr>
          <a:xfrm>
            <a:off x="6708808" y="6305518"/>
            <a:ext cx="5391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申し込み状況により、納期は変更となる可能性がございます。</a:t>
            </a:r>
          </a:p>
        </p:txBody>
      </p:sp>
    </p:spTree>
    <p:extLst>
      <p:ext uri="{BB962C8B-B14F-4D97-AF65-F5344CB8AC3E}">
        <p14:creationId xmlns:p14="http://schemas.microsoft.com/office/powerpoint/2010/main" val="142345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58457B4F-9927-4FCD-AFE7-4BE08A2B0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001DADB-73FA-404D-905D-68748AB19F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884" y="434126"/>
            <a:ext cx="1170081" cy="1058049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CA3AA75-CC6A-4D12-8B19-DC6F167C68F8}"/>
              </a:ext>
            </a:extLst>
          </p:cNvPr>
          <p:cNvSpPr/>
          <p:nvPr/>
        </p:nvSpPr>
        <p:spPr>
          <a:xfrm>
            <a:off x="2564883" y="535228"/>
            <a:ext cx="7518918" cy="748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kumimoji="0" lang="ja-JP" altLang="en-US" sz="24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ターゲット像</a:t>
            </a:r>
            <a:endParaRPr kumimoji="0" lang="en-US" altLang="ja-JP" sz="2400" b="1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defTabSz="457200">
              <a:defRPr/>
            </a:pPr>
            <a:r>
              <a:rPr kumimoji="0" lang="ja-JP" altLang="en-US" sz="44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刺さる法人の特徴</a:t>
            </a:r>
            <a:endParaRPr kumimoji="0" lang="en-US" altLang="ja-JP" sz="4400" b="1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658C703-632C-4961-97B7-E8465AC16A31}"/>
              </a:ext>
            </a:extLst>
          </p:cNvPr>
          <p:cNvSpPr/>
          <p:nvPr/>
        </p:nvSpPr>
        <p:spPr>
          <a:xfrm>
            <a:off x="2500687" y="5279302"/>
            <a:ext cx="4478539" cy="11445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入退社が激しい</a:t>
            </a:r>
            <a:endParaRPr lang="en-US" altLang="ja-JP" sz="24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457200">
              <a:defRPr/>
            </a:pPr>
            <a:endParaRPr lang="en-US" altLang="ja-JP" sz="105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457200">
              <a:defRPr/>
            </a:pPr>
            <a:r>
              <a:rPr lang="ja-JP" altLang="en-US" sz="14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（例：顔と名前が一致しにくい</a:t>
            </a:r>
            <a:r>
              <a:rPr lang="en-US" altLang="ja-JP" sz="14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14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歓迎会が多い）</a:t>
            </a:r>
            <a:endParaRPr lang="en-US" altLang="ja-JP" sz="140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46EE0BF-B16F-4105-9873-398E6DE67A07}"/>
              </a:ext>
            </a:extLst>
          </p:cNvPr>
          <p:cNvSpPr/>
          <p:nvPr/>
        </p:nvSpPr>
        <p:spPr>
          <a:xfrm>
            <a:off x="2500687" y="2059806"/>
            <a:ext cx="4478539" cy="11445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会社負担の福利厚生がある</a:t>
            </a:r>
            <a:endParaRPr lang="en-US" altLang="ja-JP" sz="24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457200">
              <a:defRPr/>
            </a:pPr>
            <a:endParaRPr lang="en-US" altLang="ja-JP" sz="105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457200">
              <a:defRPr/>
            </a:pPr>
            <a:r>
              <a:rPr lang="ja-JP" altLang="en-US" sz="14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（例：</a:t>
            </a:r>
            <a:r>
              <a:rPr lang="en-US" altLang="ja-JP" sz="14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TS/WS</a:t>
            </a:r>
            <a:r>
              <a:rPr lang="ja-JP" altLang="en-US" sz="14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・ランチ補助・飲み会・旅行等）</a:t>
            </a:r>
            <a:endParaRPr lang="en-US" altLang="ja-JP" sz="140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231BAAE-E1F7-4951-A47F-14E70C955948}"/>
              </a:ext>
            </a:extLst>
          </p:cNvPr>
          <p:cNvSpPr/>
          <p:nvPr/>
        </p:nvSpPr>
        <p:spPr>
          <a:xfrm>
            <a:off x="2500685" y="3656854"/>
            <a:ext cx="4478540" cy="11445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出社する意味付けに困ってる</a:t>
            </a:r>
            <a:endParaRPr lang="en-US" altLang="ja-JP" sz="24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457200">
              <a:defRPr/>
            </a:pPr>
            <a:endParaRPr lang="en-US" altLang="ja-JP" sz="105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457200">
              <a:defRPr/>
            </a:pPr>
            <a:r>
              <a:rPr lang="ja-JP" altLang="en-US" sz="14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（例：レイアウト変更を検討中</a:t>
            </a:r>
            <a:r>
              <a:rPr lang="en-US" altLang="ja-JP" sz="14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14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福利厚生見直し中）</a:t>
            </a:r>
            <a:endParaRPr lang="en-US" altLang="ja-JP" sz="140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9964C33-9D81-481E-9C98-D924989B3A2F}"/>
              </a:ext>
            </a:extLst>
          </p:cNvPr>
          <p:cNvSpPr/>
          <p:nvPr/>
        </p:nvSpPr>
        <p:spPr>
          <a:xfrm>
            <a:off x="1801947" y="5279302"/>
            <a:ext cx="602847" cy="11445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altLang="ja-JP" sz="2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</a:t>
            </a:r>
            <a:endParaRPr lang="en-US" altLang="ja-JP" sz="14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812031B-3815-4795-A8E6-82591E05B412}"/>
              </a:ext>
            </a:extLst>
          </p:cNvPr>
          <p:cNvSpPr/>
          <p:nvPr/>
        </p:nvSpPr>
        <p:spPr>
          <a:xfrm>
            <a:off x="1801947" y="2059806"/>
            <a:ext cx="602847" cy="11445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altLang="ja-JP" sz="2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</a:t>
            </a:r>
            <a:endParaRPr lang="en-US" altLang="ja-JP" sz="14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3739E24-455D-4455-8D2C-23157912C674}"/>
              </a:ext>
            </a:extLst>
          </p:cNvPr>
          <p:cNvSpPr/>
          <p:nvPr/>
        </p:nvSpPr>
        <p:spPr>
          <a:xfrm>
            <a:off x="1801946" y="3656854"/>
            <a:ext cx="602847" cy="11445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altLang="ja-JP" sz="2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B</a:t>
            </a:r>
            <a:endParaRPr lang="en-US" altLang="ja-JP" sz="14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7A5D738-0A0F-467E-BED3-DAECB48469DB}"/>
              </a:ext>
            </a:extLst>
          </p:cNvPr>
          <p:cNvSpPr/>
          <p:nvPr/>
        </p:nvSpPr>
        <p:spPr>
          <a:xfrm>
            <a:off x="7336371" y="5131588"/>
            <a:ext cx="3239264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457200">
              <a:defRPr/>
            </a:pPr>
            <a:r>
              <a:rPr lang="ja-JP" altLang="en-US" sz="40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輪が広がる！</a:t>
            </a:r>
            <a:endParaRPr lang="en-US" altLang="ja-JP" sz="40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21D7288-544B-4D3B-992C-7374EFA20AA9}"/>
              </a:ext>
            </a:extLst>
          </p:cNvPr>
          <p:cNvSpPr/>
          <p:nvPr/>
        </p:nvSpPr>
        <p:spPr>
          <a:xfrm>
            <a:off x="7336371" y="1912092"/>
            <a:ext cx="3239264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457200">
              <a:defRPr/>
            </a:pPr>
            <a:r>
              <a:rPr lang="ja-JP" altLang="en-US" sz="40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費用</a:t>
            </a:r>
            <a:r>
              <a:rPr lang="en-US" altLang="ja-JP" sz="40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OK</a:t>
            </a:r>
            <a:r>
              <a:rPr lang="ja-JP" altLang="en-US" sz="40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！</a:t>
            </a:r>
            <a:endParaRPr lang="en-US" altLang="ja-JP" sz="40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0183FCA-54EB-4BEA-BDB6-663DE3D220CE}"/>
              </a:ext>
            </a:extLst>
          </p:cNvPr>
          <p:cNvSpPr/>
          <p:nvPr/>
        </p:nvSpPr>
        <p:spPr>
          <a:xfrm>
            <a:off x="7336370" y="3509140"/>
            <a:ext cx="3239265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457200">
              <a:defRPr/>
            </a:pPr>
            <a:r>
              <a:rPr lang="en-US" altLang="ja-JP" sz="40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40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人で雑談！</a:t>
            </a:r>
            <a:endParaRPr lang="en-US" altLang="ja-JP" sz="40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FC559181-5EB9-4EE1-9C24-CF4765D882B4}"/>
              </a:ext>
            </a:extLst>
          </p:cNvPr>
          <p:cNvSpPr/>
          <p:nvPr/>
        </p:nvSpPr>
        <p:spPr>
          <a:xfrm rot="5400000">
            <a:off x="7005014" y="2524142"/>
            <a:ext cx="520700" cy="2159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36206309-20F6-43A7-84C1-154387C186E1}"/>
              </a:ext>
            </a:extLst>
          </p:cNvPr>
          <p:cNvSpPr/>
          <p:nvPr/>
        </p:nvSpPr>
        <p:spPr>
          <a:xfrm rot="5400000">
            <a:off x="7005014" y="4121190"/>
            <a:ext cx="520700" cy="2159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9" name="二等辺三角形 28">
            <a:extLst>
              <a:ext uri="{FF2B5EF4-FFF2-40B4-BE49-F238E27FC236}">
                <a16:creationId xmlns:a16="http://schemas.microsoft.com/office/drawing/2014/main" id="{F5706C79-32F3-4762-9682-0A8E6A96959C}"/>
              </a:ext>
            </a:extLst>
          </p:cNvPr>
          <p:cNvSpPr/>
          <p:nvPr/>
        </p:nvSpPr>
        <p:spPr>
          <a:xfrm rot="5400000">
            <a:off x="7005014" y="5743638"/>
            <a:ext cx="520700" cy="2159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010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D41F6069-F2A9-4DDC-B7D8-B7AC59BAA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8A147DB-1022-44CB-8676-546F8F088C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5523" y="3835990"/>
            <a:ext cx="4034669" cy="1816319"/>
          </a:xfrm>
          <a:prstGeom prst="rect">
            <a:avLst/>
          </a:prstGeom>
        </p:spPr>
      </p:pic>
      <p:pic>
        <p:nvPicPr>
          <p:cNvPr id="1026" name="Picture 2" descr="仲間を誘って、ひと息つこう。他愛のない、おしゃべりが、いい仕事のキッカケに。">
            <a:extLst>
              <a:ext uri="{FF2B5EF4-FFF2-40B4-BE49-F238E27FC236}">
                <a16:creationId xmlns:a16="http://schemas.microsoft.com/office/drawing/2014/main" id="{E11E285B-984A-499D-BFDE-C9C318454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7548" y="2492068"/>
            <a:ext cx="3531588" cy="127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A432E7F-8A31-4EA7-A631-E2DC316FC4C9}"/>
              </a:ext>
            </a:extLst>
          </p:cNvPr>
          <p:cNvSpPr/>
          <p:nvPr/>
        </p:nvSpPr>
        <p:spPr>
          <a:xfrm>
            <a:off x="4786746" y="6089829"/>
            <a:ext cx="29796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ourier New" panose="02070309020205020404" pitchFamily="49" charset="0"/>
              </a:rPr>
              <a:t>※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ourier New" panose="02070309020205020404" pitchFamily="49" charset="0"/>
              </a:rPr>
              <a:t>飲料代は設置先様 法人負担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BC96D74-DB26-4F75-82B0-888B24CB9EFF}"/>
              </a:ext>
            </a:extLst>
          </p:cNvPr>
          <p:cNvSpPr/>
          <p:nvPr/>
        </p:nvSpPr>
        <p:spPr>
          <a:xfrm>
            <a:off x="1065654" y="5898143"/>
            <a:ext cx="2979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1400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Courier New" panose="02070309020205020404" pitchFamily="49" charset="0"/>
            </a:endParaRPr>
          </a:p>
          <a:p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ourier New" panose="02070309020205020404" pitchFamily="49" charset="0"/>
              </a:rPr>
              <a:t>通常通りの購入方法も利用可能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C58A3667-1C7B-4727-833B-66D7A87AD75E}"/>
              </a:ext>
            </a:extLst>
          </p:cNvPr>
          <p:cNvGrpSpPr/>
          <p:nvPr/>
        </p:nvGrpSpPr>
        <p:grpSpPr>
          <a:xfrm>
            <a:off x="975084" y="2113899"/>
            <a:ext cx="2471111" cy="3568662"/>
            <a:chOff x="930238" y="1282567"/>
            <a:chExt cx="3318979" cy="4793113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72579A36-BB16-4C69-977E-1B02C1A8FF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0238" y="1282567"/>
              <a:ext cx="3318979" cy="4793113"/>
            </a:xfrm>
            <a:prstGeom prst="rect">
              <a:avLst/>
            </a:prstGeom>
          </p:spPr>
        </p:pic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2C8C441C-7383-492F-8053-13CEAEED2E99}"/>
                </a:ext>
              </a:extLst>
            </p:cNvPr>
            <p:cNvSpPr/>
            <p:nvPr/>
          </p:nvSpPr>
          <p:spPr>
            <a:xfrm>
              <a:off x="2273808" y="1359408"/>
              <a:ext cx="438912" cy="97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F8530A15-A38C-4D51-BE62-4DAAD05E260C}"/>
              </a:ext>
            </a:extLst>
          </p:cNvPr>
          <p:cNvCxnSpPr>
            <a:cxnSpLocks/>
          </p:cNvCxnSpPr>
          <p:nvPr/>
        </p:nvCxnSpPr>
        <p:spPr>
          <a:xfrm>
            <a:off x="3076317" y="1677800"/>
            <a:ext cx="5884702" cy="0"/>
          </a:xfrm>
          <a:prstGeom prst="line">
            <a:avLst/>
          </a:prstGeom>
          <a:ln w="155575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CFE3000-33B4-40E7-BC15-384AF651C2C7}"/>
              </a:ext>
            </a:extLst>
          </p:cNvPr>
          <p:cNvSpPr txBox="1"/>
          <p:nvPr/>
        </p:nvSpPr>
        <p:spPr>
          <a:xfrm>
            <a:off x="0" y="434034"/>
            <a:ext cx="12192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rgbClr val="6DCFE2"/>
                </a:solidFill>
              </a:rPr>
              <a:t>新しい福利厚生</a:t>
            </a:r>
            <a:endParaRPr kumimoji="1" lang="en-US" altLang="ja-JP" sz="100" b="1" dirty="0">
              <a:solidFill>
                <a:srgbClr val="6DCFE2"/>
              </a:solidFill>
            </a:endParaRPr>
          </a:p>
          <a:p>
            <a:pPr algn="ctr"/>
            <a:r>
              <a:rPr lang="en-US" altLang="ja-JP" sz="6600" b="1" dirty="0">
                <a:solidFill>
                  <a:srgbClr val="6DCFE2"/>
                </a:solidFill>
              </a:rPr>
              <a:t>2</a:t>
            </a:r>
            <a:r>
              <a:rPr kumimoji="1" lang="ja-JP" altLang="en-US" sz="4000" b="1" dirty="0">
                <a:solidFill>
                  <a:srgbClr val="6DCFE2"/>
                </a:solidFill>
              </a:rPr>
              <a:t>人なら 社長のおごり</a:t>
            </a:r>
            <a:r>
              <a:rPr lang="ja-JP" altLang="en-US" sz="4000" b="1" dirty="0">
                <a:solidFill>
                  <a:srgbClr val="6DCFE2"/>
                </a:solidFill>
              </a:rPr>
              <a:t>！</a:t>
            </a:r>
            <a:endParaRPr kumimoji="1" lang="ja-JP" altLang="en-US" sz="4000" b="1" dirty="0">
              <a:solidFill>
                <a:srgbClr val="6DCFE2"/>
              </a:solidFill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BB676EF3-96BD-4468-A181-1E4D3DA7D6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165032" y="3004601"/>
            <a:ext cx="1666202" cy="2898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4B25C112-3DA1-4B12-BED1-371E5B24BCA0}"/>
              </a:ext>
            </a:extLst>
          </p:cNvPr>
          <p:cNvSpPr/>
          <p:nvPr/>
        </p:nvSpPr>
        <p:spPr>
          <a:xfrm>
            <a:off x="8801608" y="2730395"/>
            <a:ext cx="1981200" cy="782320"/>
          </a:xfrm>
          <a:prstGeom prst="roundRect">
            <a:avLst/>
          </a:prstGeom>
          <a:solidFill>
            <a:srgbClr val="5AC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二等辺三角形 6">
            <a:extLst>
              <a:ext uri="{FF2B5EF4-FFF2-40B4-BE49-F238E27FC236}">
                <a16:creationId xmlns:a16="http://schemas.microsoft.com/office/drawing/2014/main" id="{BD86C24F-D693-4BD6-9151-AABB5F1D4825}"/>
              </a:ext>
            </a:extLst>
          </p:cNvPr>
          <p:cNvSpPr/>
          <p:nvPr/>
        </p:nvSpPr>
        <p:spPr>
          <a:xfrm rot="9000000">
            <a:off x="8950330" y="3200206"/>
            <a:ext cx="508123" cy="619437"/>
          </a:xfrm>
          <a:prstGeom prst="triangle">
            <a:avLst/>
          </a:prstGeom>
          <a:solidFill>
            <a:srgbClr val="5AC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52770E4-EFD6-4D6C-8E94-69D06A2BEC44}"/>
              </a:ext>
            </a:extLst>
          </p:cNvPr>
          <p:cNvSpPr txBox="1"/>
          <p:nvPr/>
        </p:nvSpPr>
        <p:spPr>
          <a:xfrm>
            <a:off x="8874251" y="2798389"/>
            <a:ext cx="183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b="1" dirty="0">
                <a:solidFill>
                  <a:schemeClr val="bg1"/>
                </a:solidFill>
              </a:rPr>
              <a:t>社員証がない場合、</a:t>
            </a:r>
            <a:br>
              <a:rPr kumimoji="1" lang="en-US" altLang="ja-JP" sz="1200" b="1" dirty="0">
                <a:solidFill>
                  <a:schemeClr val="bg1"/>
                </a:solidFill>
              </a:rPr>
            </a:br>
            <a:r>
              <a:rPr kumimoji="1" lang="ja-JP" altLang="en-US" sz="1200" b="1" dirty="0">
                <a:solidFill>
                  <a:schemeClr val="bg1"/>
                </a:solidFill>
              </a:rPr>
              <a:t>専用カード</a:t>
            </a:r>
            <a:r>
              <a:rPr kumimoji="1" lang="en-US" altLang="ja-JP" sz="1200" b="1" dirty="0">
                <a:solidFill>
                  <a:schemeClr val="bg1"/>
                </a:solidFill>
              </a:rPr>
              <a:t>(</a:t>
            </a:r>
            <a:r>
              <a:rPr kumimoji="1" lang="ja-JP" altLang="en-US" sz="1200" b="1" dirty="0">
                <a:solidFill>
                  <a:schemeClr val="bg1"/>
                </a:solidFill>
              </a:rPr>
              <a:t>有償</a:t>
            </a:r>
            <a:r>
              <a:rPr kumimoji="1" lang="en-US" altLang="ja-JP" sz="1200" b="1" dirty="0">
                <a:solidFill>
                  <a:schemeClr val="bg1"/>
                </a:solidFill>
              </a:rPr>
              <a:t>)</a:t>
            </a:r>
            <a:r>
              <a:rPr kumimoji="1" lang="ja-JP" altLang="en-US" sz="1200" b="1" dirty="0">
                <a:solidFill>
                  <a:schemeClr val="bg1"/>
                </a:solidFill>
              </a:rPr>
              <a:t>も</a:t>
            </a:r>
            <a:endParaRPr kumimoji="1" lang="en-US" altLang="ja-JP" sz="1200" b="1" dirty="0">
              <a:solidFill>
                <a:schemeClr val="bg1"/>
              </a:solidFill>
            </a:endParaRPr>
          </a:p>
          <a:p>
            <a:pPr algn="dist"/>
            <a:r>
              <a:rPr lang="ja-JP" altLang="en-US" sz="1200" b="1" dirty="0">
                <a:solidFill>
                  <a:schemeClr val="bg1"/>
                </a:solidFill>
              </a:rPr>
              <a:t>ご用意しております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AFF8A7D-CF31-41F1-8E56-CC5897612DFB}"/>
              </a:ext>
            </a:extLst>
          </p:cNvPr>
          <p:cNvSpPr/>
          <p:nvPr/>
        </p:nvSpPr>
        <p:spPr>
          <a:xfrm>
            <a:off x="975084" y="5700850"/>
            <a:ext cx="24711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1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ourier New" panose="02070309020205020404" pitchFamily="49" charset="0"/>
              </a:rPr>
              <a:t>W1181mm</a:t>
            </a:r>
            <a:r>
              <a:rPr lang="ja-JP" altLang="en-US" sz="11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ourier New" panose="02070309020205020404" pitchFamily="49" charset="0"/>
              </a:rPr>
              <a:t>・</a:t>
            </a:r>
            <a:r>
              <a:rPr lang="en-US" altLang="ja-JP" sz="11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ourier New" panose="02070309020205020404" pitchFamily="49" charset="0"/>
              </a:rPr>
              <a:t>D731</a:t>
            </a:r>
            <a:r>
              <a:rPr lang="ja-JP" altLang="en-US" sz="11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ourier New" panose="02070309020205020404" pitchFamily="49" charset="0"/>
              </a:rPr>
              <a:t>・</a:t>
            </a:r>
            <a:r>
              <a:rPr lang="en-US" altLang="ja-JP" sz="11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ourier New" panose="02070309020205020404" pitchFamily="49" charset="0"/>
              </a:rPr>
              <a:t>H1830mm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E37D127-6832-4AF9-8FD9-3CAAB08335AB}"/>
              </a:ext>
            </a:extLst>
          </p:cNvPr>
          <p:cNvSpPr/>
          <p:nvPr/>
        </p:nvSpPr>
        <p:spPr>
          <a:xfrm>
            <a:off x="352310" y="364945"/>
            <a:ext cx="1725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  <a:hlinkClick r:id="rId7"/>
              </a:rPr>
              <a:t>Movie(Youtube)</a:t>
            </a:r>
            <a:endParaRPr lang="ja-JP" altLang="en-US" b="1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324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D41F6069-F2A9-4DDC-B7D8-B7AC59BAA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E31973B-64C2-47DD-8864-759BEE25699F}"/>
              </a:ext>
            </a:extLst>
          </p:cNvPr>
          <p:cNvSpPr txBox="1"/>
          <p:nvPr/>
        </p:nvSpPr>
        <p:spPr>
          <a:xfrm>
            <a:off x="9384380" y="5697387"/>
            <a:ext cx="2583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①</a:t>
            </a:r>
            <a:r>
              <a: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FQ2230QPB</a:t>
            </a:r>
            <a:br>
              <a: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W1185</a:t>
            </a: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・</a:t>
            </a:r>
            <a:r>
              <a: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D731</a:t>
            </a: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・</a:t>
            </a:r>
            <a:r>
              <a: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H1830(mm)</a:t>
            </a:r>
          </a:p>
          <a:p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②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BFQ2236QPB</a:t>
            </a:r>
            <a:b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W1321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・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D731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・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H1830(mm)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7ECB649-4E79-4D3D-9867-75652D0715E6}"/>
              </a:ext>
            </a:extLst>
          </p:cNvPr>
          <p:cNvGrpSpPr/>
          <p:nvPr/>
        </p:nvGrpSpPr>
        <p:grpSpPr>
          <a:xfrm>
            <a:off x="9492731" y="3237331"/>
            <a:ext cx="1862035" cy="2382645"/>
            <a:chOff x="9376983" y="2895132"/>
            <a:chExt cx="2319421" cy="2967913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B1B40E4E-551B-4320-8224-FDC22D007064}"/>
                </a:ext>
              </a:extLst>
            </p:cNvPr>
            <p:cNvGrpSpPr/>
            <p:nvPr/>
          </p:nvGrpSpPr>
          <p:grpSpPr>
            <a:xfrm>
              <a:off x="9376983" y="2895132"/>
              <a:ext cx="2319421" cy="2967913"/>
              <a:chOff x="772206" y="1465991"/>
              <a:chExt cx="2718561" cy="3926018"/>
            </a:xfrm>
          </p:grpSpPr>
          <p:pic>
            <p:nvPicPr>
              <p:cNvPr id="32" name="図 31">
                <a:extLst>
                  <a:ext uri="{FF2B5EF4-FFF2-40B4-BE49-F238E27FC236}">
                    <a16:creationId xmlns:a16="http://schemas.microsoft.com/office/drawing/2014/main" id="{FE80BC0C-625D-4E95-BDCF-CEE86DC72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2206" y="1465991"/>
                <a:ext cx="2718561" cy="3926018"/>
              </a:xfrm>
              <a:prstGeom prst="rect">
                <a:avLst/>
              </a:prstGeom>
            </p:spPr>
          </p:pic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51262DB3-BA07-48A4-B3F0-A485D6C79670}"/>
                  </a:ext>
                </a:extLst>
              </p:cNvPr>
              <p:cNvSpPr/>
              <p:nvPr/>
            </p:nvSpPr>
            <p:spPr>
              <a:xfrm>
                <a:off x="1853648" y="1506922"/>
                <a:ext cx="359511" cy="798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802244BD-7506-4455-B9F8-D685A30A5D0D}"/>
                </a:ext>
              </a:extLst>
            </p:cNvPr>
            <p:cNvSpPr/>
            <p:nvPr/>
          </p:nvSpPr>
          <p:spPr>
            <a:xfrm>
              <a:off x="9574085" y="3945150"/>
              <a:ext cx="1653254" cy="547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7158E5C2-F05A-41DC-9F1E-26FF3AB7AE63}"/>
                </a:ext>
              </a:extLst>
            </p:cNvPr>
            <p:cNvSpPr/>
            <p:nvPr/>
          </p:nvSpPr>
          <p:spPr>
            <a:xfrm>
              <a:off x="9574085" y="5049900"/>
              <a:ext cx="1653254" cy="547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52B404D2-82B0-4096-BE5E-7036716F2923}"/>
                </a:ext>
              </a:extLst>
            </p:cNvPr>
            <p:cNvSpPr/>
            <p:nvPr/>
          </p:nvSpPr>
          <p:spPr>
            <a:xfrm>
              <a:off x="9574085" y="5673062"/>
              <a:ext cx="1653254" cy="547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3E3C69E2-D889-4F4E-8DF3-6B0573DACF8D}"/>
                </a:ext>
              </a:extLst>
            </p:cNvPr>
            <p:cNvSpPr/>
            <p:nvPr/>
          </p:nvSpPr>
          <p:spPr>
            <a:xfrm>
              <a:off x="9544032" y="4496169"/>
              <a:ext cx="363655" cy="7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D52C3E8-3F08-4307-9361-FB3ED2BBB193}"/>
              </a:ext>
            </a:extLst>
          </p:cNvPr>
          <p:cNvSpPr/>
          <p:nvPr/>
        </p:nvSpPr>
        <p:spPr>
          <a:xfrm>
            <a:off x="784969" y="1220664"/>
            <a:ext cx="11183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u="sng" dirty="0">
                <a:solidFill>
                  <a:srgbClr val="0070C0"/>
                </a:solidFill>
              </a:rPr>
              <a:t>Q:</a:t>
            </a:r>
            <a:r>
              <a:rPr lang="ja-JP" altLang="en-US" b="1" u="sng" dirty="0">
                <a:solidFill>
                  <a:srgbClr val="0070C0"/>
                </a:solidFill>
              </a:rPr>
              <a:t>本サービスの費用や導入の条件はありますか？</a:t>
            </a:r>
            <a:endParaRPr lang="en-US" altLang="ja-JP" b="1" u="sng" dirty="0">
              <a:solidFill>
                <a:srgbClr val="0070C0"/>
              </a:solidFill>
            </a:endParaRPr>
          </a:p>
          <a:p>
            <a: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A:</a:t>
            </a:r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導入費や月額費用は０円です。飲料代のみ法人様負担となります。手数料のお支払いはありません。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2DAB7A6F-4543-461F-ADBB-98EA8706D4D2}"/>
              </a:ext>
            </a:extLst>
          </p:cNvPr>
          <p:cNvSpPr/>
          <p:nvPr/>
        </p:nvSpPr>
        <p:spPr>
          <a:xfrm>
            <a:off x="784969" y="1982830"/>
            <a:ext cx="10668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u="sng" dirty="0">
                <a:solidFill>
                  <a:srgbClr val="0070C0"/>
                </a:solidFill>
              </a:rPr>
              <a:t>Q:</a:t>
            </a:r>
            <a:r>
              <a:rPr lang="ja-JP" altLang="en-US" b="1" u="sng" dirty="0">
                <a:solidFill>
                  <a:srgbClr val="0070C0"/>
                </a:solidFill>
              </a:rPr>
              <a:t>すべての社員証に対応可能ですか？</a:t>
            </a:r>
            <a:endParaRPr lang="en-US" altLang="ja-JP" b="1" u="sng" dirty="0">
              <a:solidFill>
                <a:srgbClr val="0070C0"/>
              </a:solidFill>
            </a:endParaRPr>
          </a:p>
          <a:p>
            <a: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A:</a:t>
            </a:r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主たる仕様には対応をしておりますが、一部対応できない場合があります。社員証が対応していない、あるいは社員証が無い法人様向けに「専用カード」もご用意</a:t>
            </a:r>
            <a: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有償</a:t>
            </a:r>
            <a: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しています。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8460717-0C72-4441-80A0-6519A1B0E4D6}"/>
              </a:ext>
            </a:extLst>
          </p:cNvPr>
          <p:cNvSpPr/>
          <p:nvPr/>
        </p:nvSpPr>
        <p:spPr>
          <a:xfrm>
            <a:off x="784969" y="3076162"/>
            <a:ext cx="7587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u="sng" dirty="0">
                <a:solidFill>
                  <a:srgbClr val="0070C0"/>
                </a:solidFill>
              </a:rPr>
              <a:t>Q:</a:t>
            </a:r>
            <a:r>
              <a:rPr lang="ja-JP" altLang="en-US" b="1" u="sng" dirty="0">
                <a:solidFill>
                  <a:srgbClr val="0070C0"/>
                </a:solidFill>
              </a:rPr>
              <a:t>おごりモード起動時の本数制限・起動曜日・時間指定はできますか？</a:t>
            </a:r>
            <a:endParaRPr lang="en-US" altLang="ja-JP" b="1" u="sng" dirty="0">
              <a:solidFill>
                <a:srgbClr val="0070C0"/>
              </a:solidFill>
            </a:endParaRPr>
          </a:p>
          <a:p>
            <a: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A:</a:t>
            </a:r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可能です。上記に加え、同じペアでの利用上限数の制御も可能です。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F5A1CFB-92C4-4088-A7CB-95F7AE7A8D9B}"/>
              </a:ext>
            </a:extLst>
          </p:cNvPr>
          <p:cNvSpPr/>
          <p:nvPr/>
        </p:nvSpPr>
        <p:spPr>
          <a:xfrm>
            <a:off x="784969" y="3841634"/>
            <a:ext cx="7802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u="sng" dirty="0">
                <a:solidFill>
                  <a:srgbClr val="0070C0"/>
                </a:solidFill>
              </a:rPr>
              <a:t>Q:</a:t>
            </a:r>
            <a:r>
              <a:rPr lang="ja-JP" altLang="en-US" b="1" u="sng" dirty="0">
                <a:solidFill>
                  <a:srgbClr val="0070C0"/>
                </a:solidFill>
              </a:rPr>
              <a:t>設置先企業はどのぐらい飲料代を負担するのでしょうか？</a:t>
            </a:r>
            <a:endParaRPr lang="en-US" altLang="ja-JP" b="1" u="sng" dirty="0">
              <a:solidFill>
                <a:srgbClr val="0070C0"/>
              </a:solidFill>
            </a:endParaRPr>
          </a:p>
          <a:p>
            <a: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A:</a:t>
            </a:r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対象曜日・時間・</a:t>
            </a:r>
            <a: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人＠上限本数・出社率・人数により異なります。</a:t>
            </a:r>
            <a:endParaRPr lang="en-US" altLang="ja-JP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　目安のシュミレーションが事務局で計算可能ですのでご相談ください。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E5864242-71E1-4AA8-B920-DAB208D7C6C7}"/>
              </a:ext>
            </a:extLst>
          </p:cNvPr>
          <p:cNvSpPr/>
          <p:nvPr/>
        </p:nvSpPr>
        <p:spPr>
          <a:xfrm>
            <a:off x="784969" y="4923279"/>
            <a:ext cx="7338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u="sng" dirty="0">
                <a:solidFill>
                  <a:srgbClr val="0070C0"/>
                </a:solidFill>
              </a:rPr>
              <a:t>Q:</a:t>
            </a:r>
            <a:r>
              <a:rPr lang="ja-JP" altLang="en-US" b="1" u="sng" dirty="0">
                <a:solidFill>
                  <a:srgbClr val="0070C0"/>
                </a:solidFill>
              </a:rPr>
              <a:t>「社長のおごり」という文言を使用しないといけないのですか？</a:t>
            </a:r>
            <a:endParaRPr lang="en-US" altLang="ja-JP" b="1" u="sng" dirty="0">
              <a:solidFill>
                <a:srgbClr val="0070C0"/>
              </a:solidFill>
            </a:endParaRPr>
          </a:p>
          <a:p>
            <a: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A:</a:t>
            </a:r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「工場長のおごり」などご要望に合わせた文言の変更が可能です。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6F43E4AD-FAA8-4B67-BEFB-152882FB4B3F}"/>
              </a:ext>
            </a:extLst>
          </p:cNvPr>
          <p:cNvSpPr/>
          <p:nvPr/>
        </p:nvSpPr>
        <p:spPr>
          <a:xfrm>
            <a:off x="784969" y="5828061"/>
            <a:ext cx="836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u="sng" dirty="0">
                <a:solidFill>
                  <a:srgbClr val="0070C0"/>
                </a:solidFill>
              </a:rPr>
              <a:t>Q:</a:t>
            </a:r>
            <a:r>
              <a:rPr lang="ja-JP" altLang="en-US" b="1" u="sng" dirty="0">
                <a:solidFill>
                  <a:srgbClr val="0070C0"/>
                </a:solidFill>
              </a:rPr>
              <a:t>導入されている拠点の人数に特徴はありますか？</a:t>
            </a:r>
            <a:br>
              <a:rPr lang="en-US" altLang="ja-JP" b="1" u="sng" dirty="0">
                <a:solidFill>
                  <a:srgbClr val="0070C0"/>
                </a:solidFill>
              </a:rPr>
            </a:br>
            <a: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A:20</a:t>
            </a:r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人程の拠点から</a:t>
            </a:r>
            <a: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2000</a:t>
            </a:r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人の拠点まで多様な職場規模でご導入頂いています。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C6817F98-6ACF-44AF-8AD5-D98E9B17E6E3}"/>
              </a:ext>
            </a:extLst>
          </p:cNvPr>
          <p:cNvCxnSpPr>
            <a:cxnSpLocks/>
          </p:cNvCxnSpPr>
          <p:nvPr/>
        </p:nvCxnSpPr>
        <p:spPr>
          <a:xfrm>
            <a:off x="5391625" y="856001"/>
            <a:ext cx="1408750" cy="0"/>
          </a:xfrm>
          <a:prstGeom prst="line">
            <a:avLst/>
          </a:prstGeom>
          <a:ln w="155575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CFE3000-33B4-40E7-BC15-384AF651C2C7}"/>
              </a:ext>
            </a:extLst>
          </p:cNvPr>
          <p:cNvSpPr txBox="1"/>
          <p:nvPr/>
        </p:nvSpPr>
        <p:spPr>
          <a:xfrm>
            <a:off x="0" y="4224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rgbClr val="6DCFE2"/>
                </a:solidFill>
              </a:rPr>
              <a:t>FAQ</a:t>
            </a:r>
            <a:endParaRPr kumimoji="1" lang="ja-JP" altLang="en-US" sz="4800" b="1" dirty="0">
              <a:solidFill>
                <a:srgbClr val="6DCF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5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9A207223-2417-481B-A3BC-50E960413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F02B3F4-AB74-47C5-AB5B-F7EEAEBC4F0F}"/>
              </a:ext>
            </a:extLst>
          </p:cNvPr>
          <p:cNvSpPr txBox="1"/>
          <p:nvPr/>
        </p:nvSpPr>
        <p:spPr>
          <a:xfrm>
            <a:off x="1142198" y="646424"/>
            <a:ext cx="9907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本サービスのご利用方法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22F3AE-1772-4372-8E17-D386A1A549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5241" y="2393814"/>
            <a:ext cx="6807255" cy="3064476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C72A151-180E-438E-96F1-F72D84BDD8F7}"/>
              </a:ext>
            </a:extLst>
          </p:cNvPr>
          <p:cNvGrpSpPr/>
          <p:nvPr/>
        </p:nvGrpSpPr>
        <p:grpSpPr>
          <a:xfrm>
            <a:off x="930238" y="1425137"/>
            <a:ext cx="3318979" cy="4793113"/>
            <a:chOff x="930238" y="1282567"/>
            <a:chExt cx="3318979" cy="4793113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6FC02BA8-633F-4FC8-81B3-D46051FCB7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0238" y="1282567"/>
              <a:ext cx="3318979" cy="4793113"/>
            </a:xfrm>
            <a:prstGeom prst="rect">
              <a:avLst/>
            </a:prstGeom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900D6E1F-E41A-44F5-B4D4-178927DC37B3}"/>
                </a:ext>
              </a:extLst>
            </p:cNvPr>
            <p:cNvSpPr/>
            <p:nvPr/>
          </p:nvSpPr>
          <p:spPr>
            <a:xfrm>
              <a:off x="2273808" y="1359408"/>
              <a:ext cx="438912" cy="97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5A5E2A4-4871-48C9-87D4-45E7D201C7DD}"/>
              </a:ext>
            </a:extLst>
          </p:cNvPr>
          <p:cNvSpPr/>
          <p:nvPr/>
        </p:nvSpPr>
        <p:spPr>
          <a:xfrm>
            <a:off x="8990587" y="1396857"/>
            <a:ext cx="26084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游ゴシック" panose="020F0502020204030204"/>
                <a:ea typeface="ＭＳ Ｐゴシック" panose="020B0600070205080204" pitchFamily="50" charset="-128"/>
                <a:cs typeface="Courier New" panose="02070309020205020404" pitchFamily="49" charset="0"/>
              </a:rPr>
              <a:t>特許取得済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游ゴシック" panose="020F0502020204030204"/>
                <a:ea typeface="ＭＳ Ｐゴシック" panose="020B0600070205080204" pitchFamily="50" charset="-128"/>
                <a:cs typeface="Courier New" panose="02070309020205020404" pitchFamily="49" charset="0"/>
              </a:rPr>
              <a:t>/</a:t>
            </a:r>
            <a:r>
              <a:rPr kumimoji="1" lang="ja-JP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游ゴシック" panose="020F0502020204030204"/>
                <a:ea typeface="ＭＳ Ｐゴシック" panose="020B0600070205080204" pitchFamily="50" charset="-128"/>
                <a:cs typeface="Courier New" panose="02070309020205020404" pitchFamily="49" charset="0"/>
              </a:rPr>
              <a:t>特許第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游ゴシック" panose="020F0502020204030204"/>
                <a:ea typeface="ＭＳ Ｐゴシック" panose="020B0600070205080204" pitchFamily="50" charset="-128"/>
                <a:cs typeface="Courier New" panose="02070309020205020404" pitchFamily="49" charset="0"/>
              </a:rPr>
              <a:t>6951599</a:t>
            </a:r>
            <a:r>
              <a:rPr kumimoji="1" lang="ja-JP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游ゴシック" panose="020F0502020204030204"/>
                <a:ea typeface="ＭＳ Ｐゴシック" panose="020B0600070205080204" pitchFamily="50" charset="-128"/>
                <a:cs typeface="Courier New" panose="02070309020205020404" pitchFamily="49" charset="0"/>
              </a:rPr>
              <a:t>号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D66D05-E05B-4520-B463-D439C3FBC347}"/>
              </a:ext>
            </a:extLst>
          </p:cNvPr>
          <p:cNvSpPr txBox="1"/>
          <p:nvPr/>
        </p:nvSpPr>
        <p:spPr>
          <a:xfrm>
            <a:off x="6319875" y="5587800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現金での購入は通常通り可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F7DE6C2-AA53-47E5-B924-F447348E8E34}"/>
              </a:ext>
            </a:extLst>
          </p:cNvPr>
          <p:cNvSpPr/>
          <p:nvPr/>
        </p:nvSpPr>
        <p:spPr>
          <a:xfrm>
            <a:off x="1142198" y="3137210"/>
            <a:ext cx="2396456" cy="96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F30F41E-E881-4CEB-B2EF-06F8868845B7}"/>
              </a:ext>
            </a:extLst>
          </p:cNvPr>
          <p:cNvSpPr/>
          <p:nvPr/>
        </p:nvSpPr>
        <p:spPr>
          <a:xfrm>
            <a:off x="1142198" y="4903616"/>
            <a:ext cx="2396456" cy="96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E4CBC14-9C17-4A86-8C46-93BFDF34C3E4}"/>
              </a:ext>
            </a:extLst>
          </p:cNvPr>
          <p:cNvSpPr/>
          <p:nvPr/>
        </p:nvSpPr>
        <p:spPr>
          <a:xfrm>
            <a:off x="1142198" y="5818633"/>
            <a:ext cx="2396456" cy="96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A3A9731-F8FF-4F25-ABF4-A256C6638D7E}"/>
              </a:ext>
            </a:extLst>
          </p:cNvPr>
          <p:cNvSpPr/>
          <p:nvPr/>
        </p:nvSpPr>
        <p:spPr>
          <a:xfrm>
            <a:off x="1134578" y="3939540"/>
            <a:ext cx="610402" cy="112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30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>
            <a:extLst>
              <a:ext uri="{FF2B5EF4-FFF2-40B4-BE49-F238E27FC236}">
                <a16:creationId xmlns:a16="http://schemas.microsoft.com/office/drawing/2014/main" id="{6CA24E07-53EC-4048-BBC1-3B9EB03C2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72C858D-0612-48AA-8356-A379BF854293}"/>
              </a:ext>
            </a:extLst>
          </p:cNvPr>
          <p:cNvSpPr/>
          <p:nvPr/>
        </p:nvSpPr>
        <p:spPr>
          <a:xfrm>
            <a:off x="457298" y="960024"/>
            <a:ext cx="11463788" cy="556223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Digi Kyokasho NP-R" panose="02020400000000000000" pitchFamily="18" charset="-128"/>
              <a:ea typeface="UD Digi Kyokasho NP-R" panose="02020400000000000000" pitchFamily="18" charset="-128"/>
              <a:cs typeface="A-OTF 見出ゴMB31 Pr6N MB31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B41420F-8303-4DEA-9FD8-EAEE4D7B39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277" y="1287228"/>
            <a:ext cx="3436120" cy="442329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6BB2B6-0C13-4FFE-A2CF-B893D301A610}"/>
              </a:ext>
            </a:extLst>
          </p:cNvPr>
          <p:cNvSpPr txBox="1"/>
          <p:nvPr/>
        </p:nvSpPr>
        <p:spPr>
          <a:xfrm>
            <a:off x="1414842" y="589856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既存自販機を改造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B3C2D5C-166B-4796-AD4D-063E6F71B5C7}"/>
              </a:ext>
            </a:extLst>
          </p:cNvPr>
          <p:cNvSpPr/>
          <p:nvPr/>
        </p:nvSpPr>
        <p:spPr>
          <a:xfrm>
            <a:off x="4800184" y="1618648"/>
            <a:ext cx="6548001" cy="3939806"/>
          </a:xfrm>
          <a:prstGeom prst="rect">
            <a:avLst/>
          </a:prstGeom>
          <a:solidFill>
            <a:schemeClr val="bg1"/>
          </a:solidFill>
          <a:ln w="38100">
            <a:solidFill>
              <a:srgbClr val="59C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P-R" panose="02020400000000000000" pitchFamily="18" charset="-128"/>
              <a:ea typeface="UD Digi Kyokasho NP-R" panose="02020400000000000000" pitchFamily="18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A2CEF13E-451A-4F61-9DBD-E7FD424342BD}"/>
              </a:ext>
            </a:extLst>
          </p:cNvPr>
          <p:cNvSpPr/>
          <p:nvPr/>
        </p:nvSpPr>
        <p:spPr>
          <a:xfrm>
            <a:off x="5341878" y="2507054"/>
            <a:ext cx="2095299" cy="1440210"/>
          </a:xfrm>
          <a:prstGeom prst="roundRect">
            <a:avLst/>
          </a:prstGeom>
          <a:solidFill>
            <a:srgbClr val="59C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Digi Kyokasho NP-R" panose="02020400000000000000" pitchFamily="18" charset="-128"/>
                <a:ea typeface="UD Digi Kyokasho NP-R" panose="02020400000000000000" pitchFamily="18" charset="-128"/>
                <a:cs typeface="+mn-cs"/>
              </a:rPr>
              <a:t>社員証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P-R" panose="02020400000000000000" pitchFamily="18" charset="-128"/>
              <a:ea typeface="UD Digi Kyokasho NP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Digi Kyokasho NP-R" panose="02020400000000000000" pitchFamily="18" charset="-128"/>
                <a:ea typeface="UD Digi Kyokasho NP-R" panose="02020400000000000000" pitchFamily="18" charset="-128"/>
                <a:cs typeface="+mn-cs"/>
              </a:rPr>
              <a:t>リーダー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A703CA9F-7408-4654-96B7-3070C55BA872}"/>
              </a:ext>
            </a:extLst>
          </p:cNvPr>
          <p:cNvSpPr/>
          <p:nvPr/>
        </p:nvSpPr>
        <p:spPr>
          <a:xfrm>
            <a:off x="8740018" y="2507054"/>
            <a:ext cx="2095299" cy="1440210"/>
          </a:xfrm>
          <a:prstGeom prst="roundRect">
            <a:avLst/>
          </a:prstGeom>
          <a:solidFill>
            <a:srgbClr val="59C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Digi Kyokasho NP-R" panose="02020400000000000000" pitchFamily="18" charset="-128"/>
                <a:ea typeface="UD Digi Kyokasho NP-R" panose="02020400000000000000" pitchFamily="18" charset="-128"/>
                <a:cs typeface="+mn-cs"/>
              </a:rPr>
              <a:t>社員証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P-R" panose="02020400000000000000" pitchFamily="18" charset="-128"/>
              <a:ea typeface="UD Digi Kyokasho NP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Digi Kyokasho NP-R" panose="02020400000000000000" pitchFamily="18" charset="-128"/>
                <a:ea typeface="UD Digi Kyokasho NP-R" panose="02020400000000000000" pitchFamily="18" charset="-128"/>
                <a:cs typeface="+mn-cs"/>
              </a:rPr>
              <a:t>リーダー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AF9C6D3-372C-4632-81E3-E60A214147BC}"/>
              </a:ext>
            </a:extLst>
          </p:cNvPr>
          <p:cNvSpPr/>
          <p:nvPr/>
        </p:nvSpPr>
        <p:spPr>
          <a:xfrm>
            <a:off x="6636900" y="4438255"/>
            <a:ext cx="2844806" cy="862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Digi Kyokasho NP-R" panose="02020400000000000000" pitchFamily="18" charset="-128"/>
                <a:ea typeface="UD Digi Kyokasho NP-R" panose="02020400000000000000" pitchFamily="18" charset="-128"/>
                <a:cs typeface="+mn-cs"/>
              </a:rPr>
              <a:t>認証基盤</a:t>
            </a:r>
          </a:p>
        </p:txBody>
      </p:sp>
      <p:cxnSp>
        <p:nvCxnSpPr>
          <p:cNvPr id="11" name="コネクタ: カギ線 10">
            <a:extLst>
              <a:ext uri="{FF2B5EF4-FFF2-40B4-BE49-F238E27FC236}">
                <a16:creationId xmlns:a16="http://schemas.microsoft.com/office/drawing/2014/main" id="{60606B62-48F9-424E-91AA-86C33D56D9B3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rot="16200000" flipH="1">
            <a:off x="6978919" y="3357871"/>
            <a:ext cx="490991" cy="1669775"/>
          </a:xfrm>
          <a:prstGeom prst="bentConnector3">
            <a:avLst/>
          </a:prstGeom>
          <a:ln w="38100">
            <a:solidFill>
              <a:srgbClr val="59C3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コネクタ: カギ線 11">
            <a:extLst>
              <a:ext uri="{FF2B5EF4-FFF2-40B4-BE49-F238E27FC236}">
                <a16:creationId xmlns:a16="http://schemas.microsoft.com/office/drawing/2014/main" id="{79078F1B-363A-4301-ADAD-5B0EF970DE62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5400000">
            <a:off x="8677991" y="3328578"/>
            <a:ext cx="490991" cy="1728365"/>
          </a:xfrm>
          <a:prstGeom prst="bentConnector3">
            <a:avLst>
              <a:gd name="adj1" fmla="val 50000"/>
            </a:avLst>
          </a:prstGeom>
          <a:ln w="38100">
            <a:solidFill>
              <a:srgbClr val="59C3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A2E655-0435-4AC1-8136-E4FD960BB223}"/>
              </a:ext>
            </a:extLst>
          </p:cNvPr>
          <p:cNvSpPr txBox="1"/>
          <p:nvPr/>
        </p:nvSpPr>
        <p:spPr>
          <a:xfrm>
            <a:off x="5396459" y="1851409"/>
            <a:ext cx="535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ポスター裏の内部構造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F346602-5BF0-42DE-80DC-B77929E402AD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763478" y="3588550"/>
            <a:ext cx="1036706" cy="90902"/>
          </a:xfrm>
          <a:prstGeom prst="line">
            <a:avLst/>
          </a:prstGeom>
          <a:ln w="28575">
            <a:solidFill>
              <a:srgbClr val="59C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タイトル 1">
            <a:extLst>
              <a:ext uri="{FF2B5EF4-FFF2-40B4-BE49-F238E27FC236}">
                <a16:creationId xmlns:a16="http://schemas.microsoft.com/office/drawing/2014/main" id="{092B931B-165F-4763-AEAF-23787F592F57}"/>
              </a:ext>
            </a:extLst>
          </p:cNvPr>
          <p:cNvSpPr txBox="1">
            <a:spLocks/>
          </p:cNvSpPr>
          <p:nvPr/>
        </p:nvSpPr>
        <p:spPr>
          <a:xfrm>
            <a:off x="2940718" y="176526"/>
            <a:ext cx="6304474" cy="5954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Digi Kyokasho NP-R" panose="02020400000000000000" pitchFamily="18" charset="-128"/>
                <a:ea typeface="UD Digi Kyokasho NP-R" panose="02020400000000000000" pitchFamily="18" charset="-128"/>
                <a:cs typeface="+mj-cs"/>
              </a:rPr>
              <a:t>サービスの仕組み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4F9BD27-8514-4289-BD07-ABAD8E808EBE}"/>
              </a:ext>
            </a:extLst>
          </p:cNvPr>
          <p:cNvSpPr txBox="1"/>
          <p:nvPr/>
        </p:nvSpPr>
        <p:spPr>
          <a:xfrm>
            <a:off x="5112682" y="5728121"/>
            <a:ext cx="599555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Felica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のみ対応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Mifare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の場合は対応できませんが代替策をご提示します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4FD1BD7-7AFE-4FD6-AB8D-7F6C74D45DEC}"/>
              </a:ext>
            </a:extLst>
          </p:cNvPr>
          <p:cNvSpPr txBox="1"/>
          <p:nvPr/>
        </p:nvSpPr>
        <p:spPr>
          <a:xfrm>
            <a:off x="1142198" y="585464"/>
            <a:ext cx="9907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本サービスの仕組み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31EF765-4175-4988-AC8F-E07E4901861E}"/>
              </a:ext>
            </a:extLst>
          </p:cNvPr>
          <p:cNvSpPr/>
          <p:nvPr/>
        </p:nvSpPr>
        <p:spPr>
          <a:xfrm>
            <a:off x="1185741" y="4905684"/>
            <a:ext cx="2396456" cy="96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94CFD47-F7D2-407C-9A1D-6D1C9331AB1C}"/>
              </a:ext>
            </a:extLst>
          </p:cNvPr>
          <p:cNvSpPr/>
          <p:nvPr/>
        </p:nvSpPr>
        <p:spPr>
          <a:xfrm>
            <a:off x="1185741" y="3055679"/>
            <a:ext cx="2396456" cy="96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61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4C73C17-4475-4F63-98E9-C67BE8766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CDF0F3-42EE-4024-8BB1-1D3951AF908B}"/>
              </a:ext>
            </a:extLst>
          </p:cNvPr>
          <p:cNvSpPr/>
          <p:nvPr/>
        </p:nvSpPr>
        <p:spPr>
          <a:xfrm>
            <a:off x="324213" y="260166"/>
            <a:ext cx="1690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  <a:hlinkClick r:id="rId4"/>
              </a:rPr>
              <a:t>Movie(Youtube)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オンライン メディア 4">
            <a:hlinkClick r:id="" action="ppaction://media"/>
            <a:extLst>
              <a:ext uri="{FF2B5EF4-FFF2-40B4-BE49-F238E27FC236}">
                <a16:creationId xmlns:a16="http://schemas.microsoft.com/office/drawing/2014/main" id="{39BDD346-3461-48E7-B9B5-FE87AED9EC6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65" y="755246"/>
            <a:ext cx="10069670" cy="566419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7D4B6FB-F17C-4372-9395-505437846A5A}"/>
              </a:ext>
            </a:extLst>
          </p:cNvPr>
          <p:cNvSpPr txBox="1"/>
          <p:nvPr/>
        </p:nvSpPr>
        <p:spPr>
          <a:xfrm>
            <a:off x="1900922" y="366485"/>
            <a:ext cx="16908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28A5C2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28A5C2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ネット接続必須</a:t>
            </a:r>
          </a:p>
        </p:txBody>
      </p:sp>
    </p:spTree>
    <p:extLst>
      <p:ext uri="{BB962C8B-B14F-4D97-AF65-F5344CB8AC3E}">
        <p14:creationId xmlns:p14="http://schemas.microsoft.com/office/powerpoint/2010/main" val="179371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図 51">
            <a:extLst>
              <a:ext uri="{FF2B5EF4-FFF2-40B4-BE49-F238E27FC236}">
                <a16:creationId xmlns:a16="http://schemas.microsoft.com/office/drawing/2014/main" id="{0E26FB40-8D34-4FDA-9DF9-B1422FB8B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F02B3F4-AB74-47C5-AB5B-F7EEAEBC4F0F}"/>
              </a:ext>
            </a:extLst>
          </p:cNvPr>
          <p:cNvSpPr txBox="1"/>
          <p:nvPr/>
        </p:nvSpPr>
        <p:spPr>
          <a:xfrm>
            <a:off x="1142198" y="410134"/>
            <a:ext cx="9907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期待効果</a:t>
            </a:r>
          </a:p>
        </p:txBody>
      </p:sp>
      <p:sp>
        <p:nvSpPr>
          <p:cNvPr id="2" name="矢印: 五方向 1">
            <a:extLst>
              <a:ext uri="{FF2B5EF4-FFF2-40B4-BE49-F238E27FC236}">
                <a16:creationId xmlns:a16="http://schemas.microsoft.com/office/drawing/2014/main" id="{B240436F-992B-47FC-A311-9ED22D6FF583}"/>
              </a:ext>
            </a:extLst>
          </p:cNvPr>
          <p:cNvSpPr/>
          <p:nvPr/>
        </p:nvSpPr>
        <p:spPr>
          <a:xfrm>
            <a:off x="1910831" y="3957321"/>
            <a:ext cx="2573867" cy="842600"/>
          </a:xfrm>
          <a:prstGeom prst="homePlate">
            <a:avLst>
              <a:gd name="adj" fmla="val 2873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誘う</a:t>
            </a:r>
          </a:p>
        </p:txBody>
      </p:sp>
      <p:sp>
        <p:nvSpPr>
          <p:cNvPr id="12" name="矢印: 山形 11">
            <a:extLst>
              <a:ext uri="{FF2B5EF4-FFF2-40B4-BE49-F238E27FC236}">
                <a16:creationId xmlns:a16="http://schemas.microsoft.com/office/drawing/2014/main" id="{8FBFAFB5-7770-4C19-9C72-C3D27C511495}"/>
              </a:ext>
            </a:extLst>
          </p:cNvPr>
          <p:cNvSpPr/>
          <p:nvPr/>
        </p:nvSpPr>
        <p:spPr>
          <a:xfrm>
            <a:off x="4201137" y="3957321"/>
            <a:ext cx="2489200" cy="842600"/>
          </a:xfrm>
          <a:prstGeom prst="chevron">
            <a:avLst>
              <a:gd name="adj" fmla="val 311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向かう</a:t>
            </a:r>
          </a:p>
        </p:txBody>
      </p:sp>
      <p:sp>
        <p:nvSpPr>
          <p:cNvPr id="13" name="矢印: 山形 12">
            <a:extLst>
              <a:ext uri="{FF2B5EF4-FFF2-40B4-BE49-F238E27FC236}">
                <a16:creationId xmlns:a16="http://schemas.microsoft.com/office/drawing/2014/main" id="{F92D85F7-9C80-4823-8F6B-E3D5189609F4}"/>
              </a:ext>
            </a:extLst>
          </p:cNvPr>
          <p:cNvSpPr/>
          <p:nvPr/>
        </p:nvSpPr>
        <p:spPr>
          <a:xfrm>
            <a:off x="6415242" y="3957321"/>
            <a:ext cx="2489200" cy="842600"/>
          </a:xfrm>
          <a:prstGeom prst="chevron">
            <a:avLst>
              <a:gd name="adj" fmla="val 311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タッチ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飲む</a:t>
            </a:r>
          </a:p>
        </p:txBody>
      </p:sp>
      <p:sp>
        <p:nvSpPr>
          <p:cNvPr id="20" name="矢印: 山形 19">
            <a:extLst>
              <a:ext uri="{FF2B5EF4-FFF2-40B4-BE49-F238E27FC236}">
                <a16:creationId xmlns:a16="http://schemas.microsoft.com/office/drawing/2014/main" id="{299FB714-DC15-43AE-9548-2DC560BF3515}"/>
              </a:ext>
            </a:extLst>
          </p:cNvPr>
          <p:cNvSpPr/>
          <p:nvPr/>
        </p:nvSpPr>
        <p:spPr>
          <a:xfrm>
            <a:off x="8620881" y="3957321"/>
            <a:ext cx="2489200" cy="842600"/>
          </a:xfrm>
          <a:prstGeom prst="chevron">
            <a:avLst>
              <a:gd name="adj" fmla="val 311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戻る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A2BBFC3E-ABF2-406A-94F4-7C1953FED40F}"/>
              </a:ext>
            </a:extLst>
          </p:cNvPr>
          <p:cNvGrpSpPr/>
          <p:nvPr/>
        </p:nvGrpSpPr>
        <p:grpSpPr>
          <a:xfrm>
            <a:off x="2268352" y="2660909"/>
            <a:ext cx="675654" cy="1009270"/>
            <a:chOff x="9275464" y="3118757"/>
            <a:chExt cx="624620" cy="967468"/>
          </a:xfrm>
          <a:solidFill>
            <a:srgbClr val="52C0DB"/>
          </a:solidFill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EA5CE996-88F5-4810-A940-2245C8D89022}"/>
                </a:ext>
              </a:extLst>
            </p:cNvPr>
            <p:cNvSpPr/>
            <p:nvPr/>
          </p:nvSpPr>
          <p:spPr>
            <a:xfrm>
              <a:off x="9275464" y="3118757"/>
              <a:ext cx="624620" cy="620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" name="二等辺三角形 22">
              <a:extLst>
                <a:ext uri="{FF2B5EF4-FFF2-40B4-BE49-F238E27FC236}">
                  <a16:creationId xmlns:a16="http://schemas.microsoft.com/office/drawing/2014/main" id="{5DCA1926-49CC-44A6-A6D6-49C3190999C1}"/>
                </a:ext>
              </a:extLst>
            </p:cNvPr>
            <p:cNvSpPr/>
            <p:nvPr/>
          </p:nvSpPr>
          <p:spPr>
            <a:xfrm>
              <a:off x="9275464" y="3392261"/>
              <a:ext cx="624620" cy="693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7B226A10-1084-4533-B092-B145216E3E6A}"/>
              </a:ext>
            </a:extLst>
          </p:cNvPr>
          <p:cNvGrpSpPr/>
          <p:nvPr/>
        </p:nvGrpSpPr>
        <p:grpSpPr>
          <a:xfrm>
            <a:off x="3132301" y="2660909"/>
            <a:ext cx="675654" cy="1009270"/>
            <a:chOff x="9275464" y="3118757"/>
            <a:chExt cx="624620" cy="96746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FE154AA8-5ACE-4E93-8B8B-49BB37F371EA}"/>
                </a:ext>
              </a:extLst>
            </p:cNvPr>
            <p:cNvSpPr/>
            <p:nvPr/>
          </p:nvSpPr>
          <p:spPr>
            <a:xfrm>
              <a:off x="9275464" y="3118757"/>
              <a:ext cx="624620" cy="620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" name="二等辺三角形 25">
              <a:extLst>
                <a:ext uri="{FF2B5EF4-FFF2-40B4-BE49-F238E27FC236}">
                  <a16:creationId xmlns:a16="http://schemas.microsoft.com/office/drawing/2014/main" id="{654A6650-0AB0-49B0-A90E-D034F229B2CB}"/>
                </a:ext>
              </a:extLst>
            </p:cNvPr>
            <p:cNvSpPr/>
            <p:nvPr/>
          </p:nvSpPr>
          <p:spPr>
            <a:xfrm>
              <a:off x="9275464" y="3392261"/>
              <a:ext cx="624620" cy="693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A5450F96-FF61-4832-9AB3-2ED02E7EDA8B}"/>
              </a:ext>
            </a:extLst>
          </p:cNvPr>
          <p:cNvGrpSpPr/>
          <p:nvPr/>
        </p:nvGrpSpPr>
        <p:grpSpPr>
          <a:xfrm>
            <a:off x="4735094" y="2660909"/>
            <a:ext cx="675654" cy="1009270"/>
            <a:chOff x="9275464" y="3118757"/>
            <a:chExt cx="624620" cy="967468"/>
          </a:xfrm>
          <a:solidFill>
            <a:srgbClr val="52C0DB"/>
          </a:solidFill>
        </p:grpSpPr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167ADE68-FB50-4D08-8151-F643FB90C0E0}"/>
                </a:ext>
              </a:extLst>
            </p:cNvPr>
            <p:cNvSpPr/>
            <p:nvPr/>
          </p:nvSpPr>
          <p:spPr>
            <a:xfrm>
              <a:off x="9275464" y="3118757"/>
              <a:ext cx="624620" cy="620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" name="二等辺三角形 28">
              <a:extLst>
                <a:ext uri="{FF2B5EF4-FFF2-40B4-BE49-F238E27FC236}">
                  <a16:creationId xmlns:a16="http://schemas.microsoft.com/office/drawing/2014/main" id="{B966399C-342E-4D8C-B102-5FCAB16F421F}"/>
                </a:ext>
              </a:extLst>
            </p:cNvPr>
            <p:cNvSpPr/>
            <p:nvPr/>
          </p:nvSpPr>
          <p:spPr>
            <a:xfrm>
              <a:off x="9275464" y="3392261"/>
              <a:ext cx="624620" cy="693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A5880416-4313-4099-B25B-552005138B75}"/>
              </a:ext>
            </a:extLst>
          </p:cNvPr>
          <p:cNvGrpSpPr/>
          <p:nvPr/>
        </p:nvGrpSpPr>
        <p:grpSpPr>
          <a:xfrm>
            <a:off x="5649968" y="2660909"/>
            <a:ext cx="675654" cy="1009270"/>
            <a:chOff x="9275464" y="3118757"/>
            <a:chExt cx="624620" cy="96746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EA6E9913-BB66-4058-98D9-BB07CF5A5F0D}"/>
                </a:ext>
              </a:extLst>
            </p:cNvPr>
            <p:cNvSpPr/>
            <p:nvPr/>
          </p:nvSpPr>
          <p:spPr>
            <a:xfrm>
              <a:off x="9275464" y="3118757"/>
              <a:ext cx="624620" cy="620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2" name="二等辺三角形 31">
              <a:extLst>
                <a:ext uri="{FF2B5EF4-FFF2-40B4-BE49-F238E27FC236}">
                  <a16:creationId xmlns:a16="http://schemas.microsoft.com/office/drawing/2014/main" id="{A5EBBCEA-3183-42C7-9C14-064E44920784}"/>
                </a:ext>
              </a:extLst>
            </p:cNvPr>
            <p:cNvSpPr/>
            <p:nvPr/>
          </p:nvSpPr>
          <p:spPr>
            <a:xfrm>
              <a:off x="9275464" y="3392261"/>
              <a:ext cx="624620" cy="693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E229C96C-5CAE-42E2-A63B-B02BA4D4AD43}"/>
              </a:ext>
            </a:extLst>
          </p:cNvPr>
          <p:cNvSpPr/>
          <p:nvPr/>
        </p:nvSpPr>
        <p:spPr>
          <a:xfrm>
            <a:off x="2794264" y="2356163"/>
            <a:ext cx="784696" cy="369985"/>
          </a:xfrm>
          <a:prstGeom prst="wedgeRectCallout">
            <a:avLst>
              <a:gd name="adj1" fmla="val -49654"/>
              <a:gd name="adj2" fmla="val 791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****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F4BB426A-5602-47E1-AC0C-B1F66443EF42}"/>
              </a:ext>
            </a:extLst>
          </p:cNvPr>
          <p:cNvCxnSpPr>
            <a:cxnSpLocks/>
          </p:cNvCxnSpPr>
          <p:nvPr/>
        </p:nvCxnSpPr>
        <p:spPr>
          <a:xfrm flipH="1">
            <a:off x="4515762" y="3599412"/>
            <a:ext cx="27583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CAE533DF-BF3D-4D0D-A325-6528BA969E91}"/>
              </a:ext>
            </a:extLst>
          </p:cNvPr>
          <p:cNvCxnSpPr>
            <a:cxnSpLocks/>
          </p:cNvCxnSpPr>
          <p:nvPr/>
        </p:nvCxnSpPr>
        <p:spPr>
          <a:xfrm flipH="1">
            <a:off x="4645530" y="3499905"/>
            <a:ext cx="14606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BB8B74E4-A858-4523-8086-DD886C3F008C}"/>
              </a:ext>
            </a:extLst>
          </p:cNvPr>
          <p:cNvCxnSpPr>
            <a:cxnSpLocks/>
          </p:cNvCxnSpPr>
          <p:nvPr/>
        </p:nvCxnSpPr>
        <p:spPr>
          <a:xfrm flipH="1">
            <a:off x="5561471" y="3599412"/>
            <a:ext cx="27583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864C0DD2-A659-499A-B8D2-32A62D4BF524}"/>
              </a:ext>
            </a:extLst>
          </p:cNvPr>
          <p:cNvCxnSpPr>
            <a:cxnSpLocks/>
          </p:cNvCxnSpPr>
          <p:nvPr/>
        </p:nvCxnSpPr>
        <p:spPr>
          <a:xfrm flipH="1">
            <a:off x="5691239" y="3499905"/>
            <a:ext cx="14606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図 52" descr="時計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5D766B2-8DF4-4C9A-AF3C-28ADFD7AC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812" y="2557771"/>
            <a:ext cx="1716187" cy="1098647"/>
          </a:xfrm>
          <a:prstGeom prst="rect">
            <a:avLst/>
          </a:prstGeom>
        </p:spPr>
      </p:pic>
      <p:sp>
        <p:nvSpPr>
          <p:cNvPr id="57" name="吹き出し: 四角形 56">
            <a:extLst>
              <a:ext uri="{FF2B5EF4-FFF2-40B4-BE49-F238E27FC236}">
                <a16:creationId xmlns:a16="http://schemas.microsoft.com/office/drawing/2014/main" id="{7A5E4855-C707-4F19-8DB2-C3345E539184}"/>
              </a:ext>
            </a:extLst>
          </p:cNvPr>
          <p:cNvSpPr/>
          <p:nvPr/>
        </p:nvSpPr>
        <p:spPr>
          <a:xfrm>
            <a:off x="5072921" y="2343202"/>
            <a:ext cx="784696" cy="305427"/>
          </a:xfrm>
          <a:prstGeom prst="wedgeRectCallout">
            <a:avLst>
              <a:gd name="adj1" fmla="val -49654"/>
              <a:gd name="adj2" fmla="val 791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****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吹き出し: 四角形 57">
            <a:extLst>
              <a:ext uri="{FF2B5EF4-FFF2-40B4-BE49-F238E27FC236}">
                <a16:creationId xmlns:a16="http://schemas.microsoft.com/office/drawing/2014/main" id="{34ADA167-0647-4C87-8920-90AB7B8FE11A}"/>
              </a:ext>
            </a:extLst>
          </p:cNvPr>
          <p:cNvSpPr/>
          <p:nvPr/>
        </p:nvSpPr>
        <p:spPr>
          <a:xfrm flipH="1">
            <a:off x="5959088" y="2348203"/>
            <a:ext cx="762313" cy="316659"/>
          </a:xfrm>
          <a:prstGeom prst="wedgeRectCallout">
            <a:avLst>
              <a:gd name="adj1" fmla="val 58010"/>
              <a:gd name="adj2" fmla="val 1018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****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A8F0CB09-9800-4C55-9DC6-28B3D9EEE35E}"/>
              </a:ext>
            </a:extLst>
          </p:cNvPr>
          <p:cNvGrpSpPr/>
          <p:nvPr/>
        </p:nvGrpSpPr>
        <p:grpSpPr>
          <a:xfrm>
            <a:off x="9123774" y="2660909"/>
            <a:ext cx="675654" cy="1009270"/>
            <a:chOff x="9275464" y="3118757"/>
            <a:chExt cx="624620" cy="967468"/>
          </a:xfrm>
          <a:solidFill>
            <a:srgbClr val="52C0DB"/>
          </a:solidFill>
        </p:grpSpPr>
        <p:sp>
          <p:nvSpPr>
            <p:cNvPr id="66" name="楕円 65">
              <a:extLst>
                <a:ext uri="{FF2B5EF4-FFF2-40B4-BE49-F238E27FC236}">
                  <a16:creationId xmlns:a16="http://schemas.microsoft.com/office/drawing/2014/main" id="{9BF4C29E-AC0C-4784-A8CA-D2F75B1300A6}"/>
                </a:ext>
              </a:extLst>
            </p:cNvPr>
            <p:cNvSpPr/>
            <p:nvPr/>
          </p:nvSpPr>
          <p:spPr>
            <a:xfrm>
              <a:off x="9275464" y="3118757"/>
              <a:ext cx="624620" cy="620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7" name="二等辺三角形 66">
              <a:extLst>
                <a:ext uri="{FF2B5EF4-FFF2-40B4-BE49-F238E27FC236}">
                  <a16:creationId xmlns:a16="http://schemas.microsoft.com/office/drawing/2014/main" id="{6D661590-BAB1-46D6-B782-D4088367620E}"/>
                </a:ext>
              </a:extLst>
            </p:cNvPr>
            <p:cNvSpPr/>
            <p:nvPr/>
          </p:nvSpPr>
          <p:spPr>
            <a:xfrm>
              <a:off x="9275464" y="3392261"/>
              <a:ext cx="624620" cy="693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C0AA22A6-81EC-420E-8794-194463E9BF1D}"/>
              </a:ext>
            </a:extLst>
          </p:cNvPr>
          <p:cNvGrpSpPr/>
          <p:nvPr/>
        </p:nvGrpSpPr>
        <p:grpSpPr>
          <a:xfrm>
            <a:off x="10038648" y="2660909"/>
            <a:ext cx="675654" cy="1009270"/>
            <a:chOff x="9275464" y="3118757"/>
            <a:chExt cx="624620" cy="96746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9" name="楕円 68">
              <a:extLst>
                <a:ext uri="{FF2B5EF4-FFF2-40B4-BE49-F238E27FC236}">
                  <a16:creationId xmlns:a16="http://schemas.microsoft.com/office/drawing/2014/main" id="{ACA310EA-530D-49D6-8E29-95A366338E96}"/>
                </a:ext>
              </a:extLst>
            </p:cNvPr>
            <p:cNvSpPr/>
            <p:nvPr/>
          </p:nvSpPr>
          <p:spPr>
            <a:xfrm>
              <a:off x="9275464" y="3118757"/>
              <a:ext cx="624620" cy="620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0" name="二等辺三角形 69">
              <a:extLst>
                <a:ext uri="{FF2B5EF4-FFF2-40B4-BE49-F238E27FC236}">
                  <a16:creationId xmlns:a16="http://schemas.microsoft.com/office/drawing/2014/main" id="{ADB954D0-D55E-4AA5-B0F2-9F70E3AF5275}"/>
                </a:ext>
              </a:extLst>
            </p:cNvPr>
            <p:cNvSpPr/>
            <p:nvPr/>
          </p:nvSpPr>
          <p:spPr>
            <a:xfrm>
              <a:off x="9275464" y="3392261"/>
              <a:ext cx="624620" cy="693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477F35D2-C66A-4AE5-ADB8-F8479DFAD7DD}"/>
              </a:ext>
            </a:extLst>
          </p:cNvPr>
          <p:cNvCxnSpPr>
            <a:cxnSpLocks/>
          </p:cNvCxnSpPr>
          <p:nvPr/>
        </p:nvCxnSpPr>
        <p:spPr>
          <a:xfrm flipH="1">
            <a:off x="8904442" y="3599412"/>
            <a:ext cx="27583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ECF4AC44-ACAF-4D09-A10B-BCB9F9B54782}"/>
              </a:ext>
            </a:extLst>
          </p:cNvPr>
          <p:cNvCxnSpPr>
            <a:cxnSpLocks/>
          </p:cNvCxnSpPr>
          <p:nvPr/>
        </p:nvCxnSpPr>
        <p:spPr>
          <a:xfrm flipH="1">
            <a:off x="9034210" y="3499905"/>
            <a:ext cx="14606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94D820B5-49FF-405E-9453-F12697BA1055}"/>
              </a:ext>
            </a:extLst>
          </p:cNvPr>
          <p:cNvCxnSpPr>
            <a:cxnSpLocks/>
          </p:cNvCxnSpPr>
          <p:nvPr/>
        </p:nvCxnSpPr>
        <p:spPr>
          <a:xfrm flipH="1">
            <a:off x="9988251" y="3599412"/>
            <a:ext cx="27583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845F4F47-529C-48B7-8940-8FB411C059B6}"/>
              </a:ext>
            </a:extLst>
          </p:cNvPr>
          <p:cNvCxnSpPr>
            <a:cxnSpLocks/>
          </p:cNvCxnSpPr>
          <p:nvPr/>
        </p:nvCxnSpPr>
        <p:spPr>
          <a:xfrm flipH="1">
            <a:off x="10118019" y="3499905"/>
            <a:ext cx="14606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吹き出し: 四角形 74">
            <a:extLst>
              <a:ext uri="{FF2B5EF4-FFF2-40B4-BE49-F238E27FC236}">
                <a16:creationId xmlns:a16="http://schemas.microsoft.com/office/drawing/2014/main" id="{77BBD400-104D-4A99-9A2B-78B65291DDAF}"/>
              </a:ext>
            </a:extLst>
          </p:cNvPr>
          <p:cNvSpPr/>
          <p:nvPr/>
        </p:nvSpPr>
        <p:spPr>
          <a:xfrm>
            <a:off x="9461601" y="2343202"/>
            <a:ext cx="784696" cy="305427"/>
          </a:xfrm>
          <a:prstGeom prst="wedgeRectCallout">
            <a:avLst>
              <a:gd name="adj1" fmla="val -49654"/>
              <a:gd name="adj2" fmla="val 791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****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6" name="吹き出し: 四角形 75">
            <a:extLst>
              <a:ext uri="{FF2B5EF4-FFF2-40B4-BE49-F238E27FC236}">
                <a16:creationId xmlns:a16="http://schemas.microsoft.com/office/drawing/2014/main" id="{55232872-1692-42B6-B370-13177AF6FAEF}"/>
              </a:ext>
            </a:extLst>
          </p:cNvPr>
          <p:cNvSpPr/>
          <p:nvPr/>
        </p:nvSpPr>
        <p:spPr>
          <a:xfrm flipH="1">
            <a:off x="10347768" y="2348203"/>
            <a:ext cx="762313" cy="316659"/>
          </a:xfrm>
          <a:prstGeom prst="wedgeRectCallout">
            <a:avLst>
              <a:gd name="adj1" fmla="val 58010"/>
              <a:gd name="adj2" fmla="val 1018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****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7" name="二等辺三角形 76">
            <a:extLst>
              <a:ext uri="{FF2B5EF4-FFF2-40B4-BE49-F238E27FC236}">
                <a16:creationId xmlns:a16="http://schemas.microsoft.com/office/drawing/2014/main" id="{807DF8CB-63A7-4BF5-BE76-5FD76696FF9B}"/>
              </a:ext>
            </a:extLst>
          </p:cNvPr>
          <p:cNvSpPr/>
          <p:nvPr/>
        </p:nvSpPr>
        <p:spPr>
          <a:xfrm rot="10800000">
            <a:off x="2812047" y="4999123"/>
            <a:ext cx="471638" cy="221381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83C67E0B-8DFA-4331-A43E-B7A7607C3FF9}"/>
              </a:ext>
            </a:extLst>
          </p:cNvPr>
          <p:cNvSpPr txBox="1"/>
          <p:nvPr/>
        </p:nvSpPr>
        <p:spPr>
          <a:xfrm>
            <a:off x="1419932" y="5370701"/>
            <a:ext cx="3255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DBAD7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輪が広がる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6B692824-1EAD-4071-9B44-4AA56C1529B3}"/>
              </a:ext>
            </a:extLst>
          </p:cNvPr>
          <p:cNvSpPr txBox="1"/>
          <p:nvPr/>
        </p:nvSpPr>
        <p:spPr>
          <a:xfrm>
            <a:off x="4248800" y="5370701"/>
            <a:ext cx="2323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DBAD7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歩いて健康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191B5235-75E0-4083-92E7-5E6E714A3963}"/>
              </a:ext>
            </a:extLst>
          </p:cNvPr>
          <p:cNvSpPr txBox="1"/>
          <p:nvPr/>
        </p:nvSpPr>
        <p:spPr>
          <a:xfrm>
            <a:off x="6497893" y="5370701"/>
            <a:ext cx="2323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DBAD7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驚き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3DBAD7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/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DBAD7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笑い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4319CDB-CA45-4915-B2D9-DAFE104B2A2B}"/>
              </a:ext>
            </a:extLst>
          </p:cNvPr>
          <p:cNvSpPr txBox="1"/>
          <p:nvPr/>
        </p:nvSpPr>
        <p:spPr>
          <a:xfrm>
            <a:off x="515596" y="4086234"/>
            <a:ext cx="1255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行動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FE419F6C-9881-4A8B-A265-57FA61A8BBAE}"/>
              </a:ext>
            </a:extLst>
          </p:cNvPr>
          <p:cNvSpPr txBox="1"/>
          <p:nvPr/>
        </p:nvSpPr>
        <p:spPr>
          <a:xfrm>
            <a:off x="515596" y="5401478"/>
            <a:ext cx="1255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結果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DE5466A-1259-40D3-B5F9-7686CE94ECA0}"/>
              </a:ext>
            </a:extLst>
          </p:cNvPr>
          <p:cNvSpPr txBox="1"/>
          <p:nvPr/>
        </p:nvSpPr>
        <p:spPr>
          <a:xfrm>
            <a:off x="8826303" y="5370701"/>
            <a:ext cx="2323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DBAD7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リフレッシュ</a:t>
            </a:r>
          </a:p>
        </p:txBody>
      </p:sp>
      <p:sp>
        <p:nvSpPr>
          <p:cNvPr id="90" name="二等辺三角形 89">
            <a:extLst>
              <a:ext uri="{FF2B5EF4-FFF2-40B4-BE49-F238E27FC236}">
                <a16:creationId xmlns:a16="http://schemas.microsoft.com/office/drawing/2014/main" id="{FFD84C0F-71F9-45E9-8A6E-EE23781D3C94}"/>
              </a:ext>
            </a:extLst>
          </p:cNvPr>
          <p:cNvSpPr/>
          <p:nvPr/>
        </p:nvSpPr>
        <p:spPr>
          <a:xfrm rot="10800000">
            <a:off x="5174928" y="4999123"/>
            <a:ext cx="471638" cy="221381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1" name="二等辺三角形 90">
            <a:extLst>
              <a:ext uri="{FF2B5EF4-FFF2-40B4-BE49-F238E27FC236}">
                <a16:creationId xmlns:a16="http://schemas.microsoft.com/office/drawing/2014/main" id="{5A6808D0-09EF-4051-8C52-6B0A89E8B69A}"/>
              </a:ext>
            </a:extLst>
          </p:cNvPr>
          <p:cNvSpPr/>
          <p:nvPr/>
        </p:nvSpPr>
        <p:spPr>
          <a:xfrm rot="10800000">
            <a:off x="7301989" y="4999123"/>
            <a:ext cx="471638" cy="221381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2" name="二等辺三角形 91">
            <a:extLst>
              <a:ext uri="{FF2B5EF4-FFF2-40B4-BE49-F238E27FC236}">
                <a16:creationId xmlns:a16="http://schemas.microsoft.com/office/drawing/2014/main" id="{9027B12C-0FAE-49F9-AF98-BF49BEE87459}"/>
              </a:ext>
            </a:extLst>
          </p:cNvPr>
          <p:cNvSpPr/>
          <p:nvPr/>
        </p:nvSpPr>
        <p:spPr>
          <a:xfrm rot="10800000">
            <a:off x="9710154" y="4999123"/>
            <a:ext cx="471638" cy="221381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3" name="四角形: 角を丸くする 92">
            <a:extLst>
              <a:ext uri="{FF2B5EF4-FFF2-40B4-BE49-F238E27FC236}">
                <a16:creationId xmlns:a16="http://schemas.microsoft.com/office/drawing/2014/main" id="{87BB6BB4-1BB6-4C58-8FAA-15989329EEA3}"/>
              </a:ext>
            </a:extLst>
          </p:cNvPr>
          <p:cNvSpPr/>
          <p:nvPr/>
        </p:nvSpPr>
        <p:spPr>
          <a:xfrm>
            <a:off x="1630685" y="1190534"/>
            <a:ext cx="9419118" cy="670630"/>
          </a:xfrm>
          <a:prstGeom prst="roundRect">
            <a:avLst/>
          </a:prstGeom>
          <a:solidFill>
            <a:srgbClr val="3DB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“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心身の健康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”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＋　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”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創造性向上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”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矢印: 五方向 53">
            <a:extLst>
              <a:ext uri="{FF2B5EF4-FFF2-40B4-BE49-F238E27FC236}">
                <a16:creationId xmlns:a16="http://schemas.microsoft.com/office/drawing/2014/main" id="{D27AD5B4-077A-473D-B375-642DF755B753}"/>
              </a:ext>
            </a:extLst>
          </p:cNvPr>
          <p:cNvSpPr/>
          <p:nvPr/>
        </p:nvSpPr>
        <p:spPr>
          <a:xfrm>
            <a:off x="1928407" y="5936188"/>
            <a:ext cx="9138971" cy="443956"/>
          </a:xfrm>
          <a:prstGeom prst="homePlate">
            <a:avLst>
              <a:gd name="adj" fmla="val 28739"/>
            </a:avLst>
          </a:prstGeom>
          <a:solidFill>
            <a:srgbClr val="3DB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終始　雑談</a:t>
            </a:r>
          </a:p>
        </p:txBody>
      </p:sp>
    </p:spTree>
    <p:extLst>
      <p:ext uri="{BB962C8B-B14F-4D97-AF65-F5344CB8AC3E}">
        <p14:creationId xmlns:p14="http://schemas.microsoft.com/office/powerpoint/2010/main" val="324255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720B35A3-B3B1-4C86-9029-6BBF574A1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9B42D7B-6544-4651-9031-464D7A6E70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395" y="1236123"/>
            <a:ext cx="9340891" cy="5245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163CCE-083A-4FCA-AE00-0E1C34CBECBF}"/>
              </a:ext>
            </a:extLst>
          </p:cNvPr>
          <p:cNvSpPr txBox="1"/>
          <p:nvPr/>
        </p:nvSpPr>
        <p:spPr>
          <a:xfrm>
            <a:off x="1142198" y="522897"/>
            <a:ext cx="9907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利用者の声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0A07DE3-9BC7-4E51-866D-9541BD3F3672}"/>
              </a:ext>
            </a:extLst>
          </p:cNvPr>
          <p:cNvCxnSpPr>
            <a:cxnSpLocks/>
          </p:cNvCxnSpPr>
          <p:nvPr/>
        </p:nvCxnSpPr>
        <p:spPr>
          <a:xfrm>
            <a:off x="1635760" y="2122297"/>
            <a:ext cx="8920480" cy="0"/>
          </a:xfrm>
          <a:prstGeom prst="line">
            <a:avLst/>
          </a:prstGeom>
          <a:ln w="130175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F18B5535-5D6D-4C0C-8A79-D4D960828F2E}"/>
              </a:ext>
            </a:extLst>
          </p:cNvPr>
          <p:cNvCxnSpPr>
            <a:cxnSpLocks/>
          </p:cNvCxnSpPr>
          <p:nvPr/>
        </p:nvCxnSpPr>
        <p:spPr>
          <a:xfrm>
            <a:off x="1635760" y="3417697"/>
            <a:ext cx="8920480" cy="0"/>
          </a:xfrm>
          <a:prstGeom prst="line">
            <a:avLst/>
          </a:prstGeom>
          <a:ln w="130175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F895CFF-F58D-4C2A-9CA3-7B746B01BAD6}"/>
              </a:ext>
            </a:extLst>
          </p:cNvPr>
          <p:cNvCxnSpPr>
            <a:cxnSpLocks/>
          </p:cNvCxnSpPr>
          <p:nvPr/>
        </p:nvCxnSpPr>
        <p:spPr>
          <a:xfrm>
            <a:off x="1635760" y="4641977"/>
            <a:ext cx="8920480" cy="0"/>
          </a:xfrm>
          <a:prstGeom prst="line">
            <a:avLst/>
          </a:prstGeom>
          <a:ln w="130175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6A49660-B58E-46AB-A13F-9FD379B8444A}"/>
              </a:ext>
            </a:extLst>
          </p:cNvPr>
          <p:cNvCxnSpPr>
            <a:cxnSpLocks/>
          </p:cNvCxnSpPr>
          <p:nvPr/>
        </p:nvCxnSpPr>
        <p:spPr>
          <a:xfrm>
            <a:off x="2041237" y="5896737"/>
            <a:ext cx="8109527" cy="0"/>
          </a:xfrm>
          <a:prstGeom prst="line">
            <a:avLst/>
          </a:prstGeom>
          <a:ln w="130175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A28DB15-8F23-4B9B-9736-83E820D85169}"/>
              </a:ext>
            </a:extLst>
          </p:cNvPr>
          <p:cNvSpPr txBox="1"/>
          <p:nvPr/>
        </p:nvSpPr>
        <p:spPr>
          <a:xfrm>
            <a:off x="689811" y="1608642"/>
            <a:ext cx="10812378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8A5C2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「ちょっと行かない？って、気軽に誘いやすい！」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47640B8-A4D6-4F60-BB65-6FE7589E1068}"/>
              </a:ext>
            </a:extLst>
          </p:cNvPr>
          <p:cNvSpPr txBox="1"/>
          <p:nvPr/>
        </p:nvSpPr>
        <p:spPr>
          <a:xfrm>
            <a:off x="689811" y="2877169"/>
            <a:ext cx="10812378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8A5C2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「普段会話しない人と、話すきっかけになった。」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0768429-39D4-42FF-9B83-DF0D4CBC5091}"/>
              </a:ext>
            </a:extLst>
          </p:cNvPr>
          <p:cNvSpPr txBox="1"/>
          <p:nvPr/>
        </p:nvSpPr>
        <p:spPr>
          <a:xfrm>
            <a:off x="689811" y="4145696"/>
            <a:ext cx="10812378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8A5C2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「自販機の前であんなに盛り上がったの初めて。」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41569AA-73C3-43D3-80EF-9D4B29BBC0AD}"/>
              </a:ext>
            </a:extLst>
          </p:cNvPr>
          <p:cNvSpPr txBox="1"/>
          <p:nvPr/>
        </p:nvSpPr>
        <p:spPr>
          <a:xfrm>
            <a:off x="689811" y="5414223"/>
            <a:ext cx="10812378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8A5C2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「家族に、オフィスを初めて自慢した！」</a:t>
            </a:r>
          </a:p>
        </p:txBody>
      </p:sp>
    </p:spTree>
    <p:extLst>
      <p:ext uri="{BB962C8B-B14F-4D97-AF65-F5344CB8AC3E}">
        <p14:creationId xmlns:p14="http://schemas.microsoft.com/office/powerpoint/2010/main" val="435248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865</Words>
  <Application>Microsoft Office PowerPoint</Application>
  <PresentationFormat>ワイド画面</PresentationFormat>
  <Paragraphs>146</Paragraphs>
  <Slides>13</Slides>
  <Notes>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Meiryo UI</vt:lpstr>
      <vt:lpstr>UD Digi Kyokasho NP-R</vt:lpstr>
      <vt:lpstr>游ゴシック</vt:lpstr>
      <vt:lpstr>游ゴシック Light</vt:lpstr>
      <vt:lpstr>Arial</vt:lpstr>
      <vt:lpstr>Calibri</vt:lpstr>
      <vt:lpstr>Office テーマ</vt:lpstr>
      <vt:lpstr>2_Office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井上尊之 Takayuki Inoue</dc:creator>
  <cp:lastModifiedBy>Konuma</cp:lastModifiedBy>
  <cp:revision>264</cp:revision>
  <dcterms:created xsi:type="dcterms:W3CDTF">2021-04-02T02:03:44Z</dcterms:created>
  <dcterms:modified xsi:type="dcterms:W3CDTF">2023-10-17T08:38:37Z</dcterms:modified>
</cp:coreProperties>
</file>