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1" r:id="rId2"/>
    <p:sldMasterId id="2147483731" r:id="rId3"/>
    <p:sldMasterId id="2147483767" r:id="rId4"/>
    <p:sldMasterId id="2147483772" r:id="rId5"/>
  </p:sldMasterIdLst>
  <p:notesMasterIdLst>
    <p:notesMasterId r:id="rId47"/>
  </p:notesMasterIdLst>
  <p:sldIdLst>
    <p:sldId id="2145707253" r:id="rId6"/>
    <p:sldId id="2146848300" r:id="rId7"/>
    <p:sldId id="2147377679" r:id="rId8"/>
    <p:sldId id="2146848301" r:id="rId9"/>
    <p:sldId id="2147377673" r:id="rId10"/>
    <p:sldId id="2145707250" r:id="rId11"/>
    <p:sldId id="2146848068" r:id="rId12"/>
    <p:sldId id="2146848294" r:id="rId13"/>
    <p:sldId id="2147377671" r:id="rId14"/>
    <p:sldId id="2146848267" r:id="rId15"/>
    <p:sldId id="2146848296" r:id="rId16"/>
    <p:sldId id="2146848277" r:id="rId17"/>
    <p:sldId id="2145707247" r:id="rId18"/>
    <p:sldId id="2145707246" r:id="rId19"/>
    <p:sldId id="2145707248" r:id="rId20"/>
    <p:sldId id="2147377674" r:id="rId21"/>
    <p:sldId id="2147377675" r:id="rId22"/>
    <p:sldId id="2142533514" r:id="rId23"/>
    <p:sldId id="17823" r:id="rId24"/>
    <p:sldId id="17824" r:id="rId25"/>
    <p:sldId id="17828" r:id="rId26"/>
    <p:sldId id="2142533589" r:id="rId27"/>
    <p:sldId id="2142533513" r:id="rId28"/>
    <p:sldId id="2142533515" r:id="rId29"/>
    <p:sldId id="258" r:id="rId30"/>
    <p:sldId id="2145707245" r:id="rId31"/>
    <p:sldId id="2145707242" r:id="rId32"/>
    <p:sldId id="2142533595" r:id="rId33"/>
    <p:sldId id="2142533494" r:id="rId34"/>
    <p:sldId id="2147377676" r:id="rId35"/>
    <p:sldId id="2145707252" r:id="rId36"/>
    <p:sldId id="2145707254" r:id="rId37"/>
    <p:sldId id="2147377677" r:id="rId38"/>
    <p:sldId id="2145707249" r:id="rId39"/>
    <p:sldId id="2147377680" r:id="rId40"/>
    <p:sldId id="2147377678" r:id="rId41"/>
    <p:sldId id="260" r:id="rId42"/>
    <p:sldId id="2145707251" r:id="rId43"/>
    <p:sldId id="2145707255" r:id="rId44"/>
    <p:sldId id="2145707237" r:id="rId45"/>
    <p:sldId id="2145707241" r:id="rId4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2DB"/>
    <a:srgbClr val="000000"/>
    <a:srgbClr val="D9D9D9"/>
    <a:srgbClr val="3DBAD7"/>
    <a:srgbClr val="59C3DD"/>
    <a:srgbClr val="0DC0FF"/>
    <a:srgbClr val="FFF8A4"/>
    <a:srgbClr val="0000FF"/>
    <a:srgbClr val="FFF2CC"/>
    <a:srgbClr val="28A5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5093" autoAdjust="0"/>
    <p:restoredTop sz="96491" autoAdjust="0"/>
  </p:normalViewPr>
  <p:slideViewPr>
    <p:cSldViewPr snapToGrid="0">
      <p:cViewPr varScale="1">
        <p:scale>
          <a:sx n="108" d="100"/>
          <a:sy n="108" d="100"/>
        </p:scale>
        <p:origin x="91" y="480"/>
      </p:cViewPr>
      <p:guideLst/>
    </p:cSldViewPr>
  </p:slideViewPr>
  <p:notesTextViewPr>
    <p:cViewPr>
      <p:scale>
        <a:sx n="1" d="1"/>
        <a:sy n="1" d="1"/>
      </p:scale>
      <p:origin x="0" y="0"/>
    </p:cViewPr>
  </p:notesTextViewPr>
  <p:sorterViewPr>
    <p:cViewPr varScale="1">
      <p:scale>
        <a:sx n="1" d="1"/>
        <a:sy n="1" d="1"/>
      </p:scale>
      <p:origin x="0" y="-75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9923B-8FD1-40C9-8E07-0C00F6949930}" type="datetimeFigureOut">
              <a:rPr kumimoji="1" lang="ja-JP" altLang="en-US" smtClean="0"/>
              <a:t>2023/10/17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6A1A4-6441-43A5-8412-DAE83665F52B}" type="slidenum">
              <a:rPr kumimoji="1" lang="ja-JP" altLang="en-US" smtClean="0"/>
              <a:t>‹#›</a:t>
            </a:fld>
            <a:endParaRPr kumimoji="1" lang="ja-JP" altLang="en-US"/>
          </a:p>
        </p:txBody>
      </p:sp>
    </p:spTree>
    <p:extLst>
      <p:ext uri="{BB962C8B-B14F-4D97-AF65-F5344CB8AC3E}">
        <p14:creationId xmlns:p14="http://schemas.microsoft.com/office/powerpoint/2010/main" val="9716794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726A1A4-6441-43A5-8412-DAE83665F52B}" type="slidenum">
              <a:rPr kumimoji="1" lang="ja-JP" altLang="en-US" smtClean="0"/>
              <a:t>6</a:t>
            </a:fld>
            <a:endParaRPr kumimoji="1" lang="ja-JP" altLang="en-US"/>
          </a:p>
        </p:txBody>
      </p:sp>
    </p:spTree>
    <p:extLst>
      <p:ext uri="{BB962C8B-B14F-4D97-AF65-F5344CB8AC3E}">
        <p14:creationId xmlns:p14="http://schemas.microsoft.com/office/powerpoint/2010/main" val="1451809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26A1A4-6441-43A5-8412-DAE83665F52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3642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そこで考えたのが、社員証リーダー２つと、同時にタッチしたことを認証する基盤を自販機に設置して、</a:t>
            </a:r>
          </a:p>
          <a:p>
            <a:r>
              <a:rPr kumimoji="1" lang="ja-JP" altLang="en-US" dirty="0"/>
              <a:t>無料で飲料を提供するという仕組みです。弊社で特許取得した機能になります。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26A1A4-6441-43A5-8412-DAE83665F52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63993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BC6676-D524-47B9-BF76-91BFED84D84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88058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BC6676-D524-47B9-BF76-91BFED84D84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47764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BF484B-E23F-4876-8FB2-7A3118A420C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06E061D-B30F-4296-9BC5-7690B7852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31BD0CD-F16F-4ECA-9F98-FBD23FF04CBD}"/>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5" name="フッター プレースホルダー 4">
            <a:extLst>
              <a:ext uri="{FF2B5EF4-FFF2-40B4-BE49-F238E27FC236}">
                <a16:creationId xmlns:a16="http://schemas.microsoft.com/office/drawing/2014/main" id="{8A428806-C1EA-4319-9379-0115F79B5B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2CC1A68-75F9-46F5-80B9-8DA05CF27690}"/>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922637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D787B5-CCC6-4225-AC19-6A276584F5F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BE836D-066C-4F26-A132-E184B87CCF9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73E93EB-A0C7-4778-ADF4-99459B0774FC}"/>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5" name="フッター プレースホルダー 4">
            <a:extLst>
              <a:ext uri="{FF2B5EF4-FFF2-40B4-BE49-F238E27FC236}">
                <a16:creationId xmlns:a16="http://schemas.microsoft.com/office/drawing/2014/main" id="{CD0EC713-33B7-49FD-9281-ADAF550BC4A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406AE6D-E588-40B7-986F-079BCDE72051}"/>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2467584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26638EA-F950-4D61-9933-59DF7CDAD4C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672A3C-85E3-4060-8154-36955E652E0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7DA8188-795E-4505-9D7F-C2FF7DF98BBE}"/>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5" name="フッター プレースホルダー 4">
            <a:extLst>
              <a:ext uri="{FF2B5EF4-FFF2-40B4-BE49-F238E27FC236}">
                <a16:creationId xmlns:a16="http://schemas.microsoft.com/office/drawing/2014/main" id="{79BEF801-C5DA-4C21-826F-7FD13F9221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34B800-459F-4EBA-AABE-90C850646F59}"/>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2565445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BF484B-E23F-4876-8FB2-7A3118A420C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06E061D-B30F-4296-9BC5-7690B7852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31BD0CD-F16F-4ECA-9F98-FBD23FF04CBD}"/>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5" name="フッター プレースホルダー 4">
            <a:extLst>
              <a:ext uri="{FF2B5EF4-FFF2-40B4-BE49-F238E27FC236}">
                <a16:creationId xmlns:a16="http://schemas.microsoft.com/office/drawing/2014/main" id="{8A428806-C1EA-4319-9379-0115F79B5B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2CC1A68-75F9-46F5-80B9-8DA05CF27690}"/>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2579276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0E7833-A7E1-4EB7-8980-68A00A4419F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D0E28A1-9763-4B9F-9273-366ACEB08C7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3CD6503-1511-43D7-949A-246399183668}"/>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5" name="フッター プレースホルダー 4">
            <a:extLst>
              <a:ext uri="{FF2B5EF4-FFF2-40B4-BE49-F238E27FC236}">
                <a16:creationId xmlns:a16="http://schemas.microsoft.com/office/drawing/2014/main" id="{D3431BF6-E1D6-4E8E-9839-6ED41A3CCC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063785-6346-4B7A-B978-8DCF6A7A7E12}"/>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3367643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72A927-1E77-42F1-A06E-4C3BC52B18B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1A2CDF1-847C-414E-9A34-17401118CC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AA974EA-9C8C-40E5-9C3A-8B4F31298837}"/>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5" name="フッター プレースホルダー 4">
            <a:extLst>
              <a:ext uri="{FF2B5EF4-FFF2-40B4-BE49-F238E27FC236}">
                <a16:creationId xmlns:a16="http://schemas.microsoft.com/office/drawing/2014/main" id="{9107226C-D327-45F4-BDC4-5235E38FF97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7CA5077-100F-4C92-9EAD-0D4D1C6FAEB5}"/>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3077991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ACB333-06FB-4EA1-AF89-F71EC37BC76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A433C41-FCFC-4E07-B1B9-2EF3E29286B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1814E70-6824-4AB4-9F63-8F12420471B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FD50A19-2BF6-4433-A295-716898A0453D}"/>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6" name="フッター プレースホルダー 5">
            <a:extLst>
              <a:ext uri="{FF2B5EF4-FFF2-40B4-BE49-F238E27FC236}">
                <a16:creationId xmlns:a16="http://schemas.microsoft.com/office/drawing/2014/main" id="{123927C3-6C37-4280-8F25-EF9AB2F106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58ECD5-BE22-49EC-A081-8D27748AB670}"/>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98658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24FF7C-D91E-4DF4-A981-CA89D56EE93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83A14DA-C2FD-414A-9C3B-CF2E18B2F0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A2BDC0A-451B-4B38-9F65-ADBC34AD20F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20D7D64-6D02-46D6-8F28-82D8CBAAE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CA2B4CD-E78D-4C2D-A4EE-A9D6D0F848F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78BFAF9-707E-4AC4-B18C-6312515B0BE2}"/>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8" name="フッター プレースホルダー 7">
            <a:extLst>
              <a:ext uri="{FF2B5EF4-FFF2-40B4-BE49-F238E27FC236}">
                <a16:creationId xmlns:a16="http://schemas.microsoft.com/office/drawing/2014/main" id="{AC6FBF58-2167-4EDC-8D3E-B118A4A0F36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DA77666-5569-46B4-B521-2873C610E69A}"/>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1801543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9D8F86-CF3C-47B2-9D25-33305B2EDBA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E76F908-D325-48F6-9344-BB5C18113FC6}"/>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4" name="フッター プレースホルダー 3">
            <a:extLst>
              <a:ext uri="{FF2B5EF4-FFF2-40B4-BE49-F238E27FC236}">
                <a16:creationId xmlns:a16="http://schemas.microsoft.com/office/drawing/2014/main" id="{F287EB5F-4797-41A6-AEB5-368005894E0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D52BEAB-18AC-442A-B1A7-9DB7CD7D27C6}"/>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2117370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0C61915-B88B-4512-B9F2-FCB2BEDED350}"/>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3" name="フッター プレースホルダー 2">
            <a:extLst>
              <a:ext uri="{FF2B5EF4-FFF2-40B4-BE49-F238E27FC236}">
                <a16:creationId xmlns:a16="http://schemas.microsoft.com/office/drawing/2014/main" id="{4DC8EE4D-3694-46DD-AEE0-8E61D62278D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8E5DDA-DA77-4DF4-91C1-67CCA19F3D26}"/>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1984361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A74B90-18A1-4C1A-91E7-32C93E7080E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494805D-3373-48C7-B8C8-3FB6D16347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3376DDC-A36B-4462-8B3F-C8183146C7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D29A843-783D-4833-8FC4-BD01C1F7408E}"/>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6" name="フッター プレースホルダー 5">
            <a:extLst>
              <a:ext uri="{FF2B5EF4-FFF2-40B4-BE49-F238E27FC236}">
                <a16:creationId xmlns:a16="http://schemas.microsoft.com/office/drawing/2014/main" id="{F74275BB-FC2A-4BC0-A0AC-731319D1848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EFF7B7-D6CE-483E-BEAB-211A6BA7A199}"/>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579574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0E7833-A7E1-4EB7-8980-68A00A4419F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D0E28A1-9763-4B9F-9273-366ACEB08C7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3CD6503-1511-43D7-949A-246399183668}"/>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5" name="フッター プレースホルダー 4">
            <a:extLst>
              <a:ext uri="{FF2B5EF4-FFF2-40B4-BE49-F238E27FC236}">
                <a16:creationId xmlns:a16="http://schemas.microsoft.com/office/drawing/2014/main" id="{D3431BF6-E1D6-4E8E-9839-6ED41A3CCC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1063785-6346-4B7A-B978-8DCF6A7A7E12}"/>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1205088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955AE4-6FA8-45F1-BD7D-51C839C9451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077736D-0849-4756-9DE9-4E95F1B3A9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3242E29-C35E-4E56-954D-8EE3CC3F3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9CC8288-BC0C-4CDF-9DA6-C86D31C199EB}"/>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6" name="フッター プレースホルダー 5">
            <a:extLst>
              <a:ext uri="{FF2B5EF4-FFF2-40B4-BE49-F238E27FC236}">
                <a16:creationId xmlns:a16="http://schemas.microsoft.com/office/drawing/2014/main" id="{53402AD4-4A0F-48E7-A221-A9915A4673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D9D923F-1D76-42B2-B230-F12C5755A791}"/>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106739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D787B5-CCC6-4225-AC19-6A276584F5F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BE836D-066C-4F26-A132-E184B87CCF9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73E93EB-A0C7-4778-ADF4-99459B0774FC}"/>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5" name="フッター プレースホルダー 4">
            <a:extLst>
              <a:ext uri="{FF2B5EF4-FFF2-40B4-BE49-F238E27FC236}">
                <a16:creationId xmlns:a16="http://schemas.microsoft.com/office/drawing/2014/main" id="{CD0EC713-33B7-49FD-9281-ADAF550BC4A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406AE6D-E588-40B7-986F-079BCDE72051}"/>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3180728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26638EA-F950-4D61-9933-59DF7CDAD4C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672A3C-85E3-4060-8154-36955E652E0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7DA8188-795E-4505-9D7F-C2FF7DF98BBE}"/>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5" name="フッター プレースホルダー 4">
            <a:extLst>
              <a:ext uri="{FF2B5EF4-FFF2-40B4-BE49-F238E27FC236}">
                <a16:creationId xmlns:a16="http://schemas.microsoft.com/office/drawing/2014/main" id="{79BEF801-C5DA-4C21-826F-7FD13F9221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34B800-459F-4EBA-AABE-90C850646F59}"/>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4253773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C509FB0-7E90-4BFD-9B37-6593EC48D96E}" type="datetimeFigureOut">
              <a:rPr kumimoji="1" lang="ja-JP" altLang="en-US" smtClean="0"/>
              <a:t>2023/10/17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F3DDA9-934F-4052-A682-8D1E0D18679D}" type="slidenum">
              <a:rPr kumimoji="1" lang="ja-JP" altLang="en-US" smtClean="0"/>
              <a:t>‹#›</a:t>
            </a:fld>
            <a:endParaRPr kumimoji="1" lang="ja-JP" altLang="en-US"/>
          </a:p>
        </p:txBody>
      </p:sp>
    </p:spTree>
    <p:extLst>
      <p:ext uri="{BB962C8B-B14F-4D97-AF65-F5344CB8AC3E}">
        <p14:creationId xmlns:p14="http://schemas.microsoft.com/office/powerpoint/2010/main" val="67563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509FB0-7E90-4BFD-9B37-6593EC48D96E}" type="datetimeFigureOut">
              <a:rPr kumimoji="1" lang="ja-JP" altLang="en-US" smtClean="0"/>
              <a:t>2023/10/17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F3DDA9-934F-4052-A682-8D1E0D18679D}" type="slidenum">
              <a:rPr kumimoji="1" lang="ja-JP" altLang="en-US" smtClean="0"/>
              <a:t>‹#›</a:t>
            </a:fld>
            <a:endParaRPr kumimoji="1" lang="ja-JP" altLang="en-US"/>
          </a:p>
        </p:txBody>
      </p:sp>
    </p:spTree>
    <p:extLst>
      <p:ext uri="{BB962C8B-B14F-4D97-AF65-F5344CB8AC3E}">
        <p14:creationId xmlns:p14="http://schemas.microsoft.com/office/powerpoint/2010/main" val="2641232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C509FB0-7E90-4BFD-9B37-6593EC48D96E}" type="datetimeFigureOut">
              <a:rPr kumimoji="1" lang="ja-JP" altLang="en-US" smtClean="0"/>
              <a:t>2023/10/17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F3DDA9-934F-4052-A682-8D1E0D18679D}" type="slidenum">
              <a:rPr kumimoji="1" lang="ja-JP" altLang="en-US" smtClean="0"/>
              <a:t>‹#›</a:t>
            </a:fld>
            <a:endParaRPr kumimoji="1" lang="ja-JP" altLang="en-US"/>
          </a:p>
        </p:txBody>
      </p:sp>
    </p:spTree>
    <p:extLst>
      <p:ext uri="{BB962C8B-B14F-4D97-AF65-F5344CB8AC3E}">
        <p14:creationId xmlns:p14="http://schemas.microsoft.com/office/powerpoint/2010/main" val="2411174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C509FB0-7E90-4BFD-9B37-6593EC48D96E}" type="datetimeFigureOut">
              <a:rPr kumimoji="1" lang="ja-JP" altLang="en-US" smtClean="0"/>
              <a:t>2023/10/17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DF3DDA9-934F-4052-A682-8D1E0D18679D}" type="slidenum">
              <a:rPr kumimoji="1" lang="ja-JP" altLang="en-US" smtClean="0"/>
              <a:t>‹#›</a:t>
            </a:fld>
            <a:endParaRPr kumimoji="1" lang="ja-JP" altLang="en-US"/>
          </a:p>
        </p:txBody>
      </p:sp>
    </p:spTree>
    <p:extLst>
      <p:ext uri="{BB962C8B-B14F-4D97-AF65-F5344CB8AC3E}">
        <p14:creationId xmlns:p14="http://schemas.microsoft.com/office/powerpoint/2010/main" val="2401530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C509FB0-7E90-4BFD-9B37-6593EC48D96E}" type="datetimeFigureOut">
              <a:rPr kumimoji="1" lang="ja-JP" altLang="en-US" smtClean="0"/>
              <a:t>2023/10/17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DF3DDA9-934F-4052-A682-8D1E0D18679D}" type="slidenum">
              <a:rPr kumimoji="1" lang="ja-JP" altLang="en-US" smtClean="0"/>
              <a:t>‹#›</a:t>
            </a:fld>
            <a:endParaRPr kumimoji="1" lang="ja-JP" altLang="en-US"/>
          </a:p>
        </p:txBody>
      </p:sp>
    </p:spTree>
    <p:extLst>
      <p:ext uri="{BB962C8B-B14F-4D97-AF65-F5344CB8AC3E}">
        <p14:creationId xmlns:p14="http://schemas.microsoft.com/office/powerpoint/2010/main" val="2978358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C509FB0-7E90-4BFD-9B37-6593EC48D96E}" type="datetimeFigureOut">
              <a:rPr kumimoji="1" lang="ja-JP" altLang="en-US" smtClean="0"/>
              <a:t>2023/10/17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DF3DDA9-934F-4052-A682-8D1E0D18679D}" type="slidenum">
              <a:rPr kumimoji="1" lang="ja-JP" altLang="en-US" smtClean="0"/>
              <a:t>‹#›</a:t>
            </a:fld>
            <a:endParaRPr kumimoji="1" lang="ja-JP" altLang="en-US"/>
          </a:p>
        </p:txBody>
      </p:sp>
    </p:spTree>
    <p:extLst>
      <p:ext uri="{BB962C8B-B14F-4D97-AF65-F5344CB8AC3E}">
        <p14:creationId xmlns:p14="http://schemas.microsoft.com/office/powerpoint/2010/main" val="4103330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09FB0-7E90-4BFD-9B37-6593EC48D96E}" type="datetimeFigureOut">
              <a:rPr kumimoji="1" lang="ja-JP" altLang="en-US" smtClean="0"/>
              <a:t>2023/10/17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DF3DDA9-934F-4052-A682-8D1E0D18679D}" type="slidenum">
              <a:rPr kumimoji="1" lang="ja-JP" altLang="en-US" smtClean="0"/>
              <a:t>‹#›</a:t>
            </a:fld>
            <a:endParaRPr kumimoji="1" lang="ja-JP" altLang="en-US"/>
          </a:p>
        </p:txBody>
      </p:sp>
    </p:spTree>
    <p:extLst>
      <p:ext uri="{BB962C8B-B14F-4D97-AF65-F5344CB8AC3E}">
        <p14:creationId xmlns:p14="http://schemas.microsoft.com/office/powerpoint/2010/main" val="264666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72A927-1E77-42F1-A06E-4C3BC52B18B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1A2CDF1-847C-414E-9A34-17401118CC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AA974EA-9C8C-40E5-9C3A-8B4F31298837}"/>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5" name="フッター プレースホルダー 4">
            <a:extLst>
              <a:ext uri="{FF2B5EF4-FFF2-40B4-BE49-F238E27FC236}">
                <a16:creationId xmlns:a16="http://schemas.microsoft.com/office/drawing/2014/main" id="{9107226C-D327-45F4-BDC4-5235E38FF97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7CA5077-100F-4C92-9EAD-0D4D1C6FAEB5}"/>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3856063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C509FB0-7E90-4BFD-9B37-6593EC48D96E}" type="datetimeFigureOut">
              <a:rPr kumimoji="1" lang="ja-JP" altLang="en-US" smtClean="0"/>
              <a:t>2023/10/17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DF3DDA9-934F-4052-A682-8D1E0D18679D}" type="slidenum">
              <a:rPr kumimoji="1" lang="ja-JP" altLang="en-US" smtClean="0"/>
              <a:t>‹#›</a:t>
            </a:fld>
            <a:endParaRPr kumimoji="1" lang="ja-JP" altLang="en-US"/>
          </a:p>
        </p:txBody>
      </p:sp>
    </p:spTree>
    <p:extLst>
      <p:ext uri="{BB962C8B-B14F-4D97-AF65-F5344CB8AC3E}">
        <p14:creationId xmlns:p14="http://schemas.microsoft.com/office/powerpoint/2010/main" val="3595594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C509FB0-7E90-4BFD-9B37-6593EC48D96E}" type="datetimeFigureOut">
              <a:rPr kumimoji="1" lang="ja-JP" altLang="en-US" smtClean="0"/>
              <a:t>2023/10/17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DF3DDA9-934F-4052-A682-8D1E0D18679D}" type="slidenum">
              <a:rPr kumimoji="1" lang="ja-JP" altLang="en-US" smtClean="0"/>
              <a:t>‹#›</a:t>
            </a:fld>
            <a:endParaRPr kumimoji="1" lang="ja-JP" altLang="en-US"/>
          </a:p>
        </p:txBody>
      </p:sp>
    </p:spTree>
    <p:extLst>
      <p:ext uri="{BB962C8B-B14F-4D97-AF65-F5344CB8AC3E}">
        <p14:creationId xmlns:p14="http://schemas.microsoft.com/office/powerpoint/2010/main" val="4052934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509FB0-7E90-4BFD-9B37-6593EC48D96E}" type="datetimeFigureOut">
              <a:rPr kumimoji="1" lang="ja-JP" altLang="en-US" smtClean="0"/>
              <a:t>2023/10/17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F3DDA9-934F-4052-A682-8D1E0D18679D}" type="slidenum">
              <a:rPr kumimoji="1" lang="ja-JP" altLang="en-US" smtClean="0"/>
              <a:t>‹#›</a:t>
            </a:fld>
            <a:endParaRPr kumimoji="1" lang="ja-JP" altLang="en-US"/>
          </a:p>
        </p:txBody>
      </p:sp>
    </p:spTree>
    <p:extLst>
      <p:ext uri="{BB962C8B-B14F-4D97-AF65-F5344CB8AC3E}">
        <p14:creationId xmlns:p14="http://schemas.microsoft.com/office/powerpoint/2010/main" val="939294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509FB0-7E90-4BFD-9B37-6593EC48D96E}" type="datetimeFigureOut">
              <a:rPr kumimoji="1" lang="ja-JP" altLang="en-US" smtClean="0"/>
              <a:t>2023/10/17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F3DDA9-934F-4052-A682-8D1E0D18679D}" type="slidenum">
              <a:rPr kumimoji="1" lang="ja-JP" altLang="en-US" smtClean="0"/>
              <a:t>‹#›</a:t>
            </a:fld>
            <a:endParaRPr kumimoji="1" lang="ja-JP" altLang="en-US"/>
          </a:p>
        </p:txBody>
      </p:sp>
    </p:spTree>
    <p:extLst>
      <p:ext uri="{BB962C8B-B14F-4D97-AF65-F5344CB8AC3E}">
        <p14:creationId xmlns:p14="http://schemas.microsoft.com/office/powerpoint/2010/main" val="3471006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Tree>
    <p:extLst>
      <p:ext uri="{BB962C8B-B14F-4D97-AF65-F5344CB8AC3E}">
        <p14:creationId xmlns:p14="http://schemas.microsoft.com/office/powerpoint/2010/main" val="3687673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Tree>
    <p:extLst>
      <p:ext uri="{BB962C8B-B14F-4D97-AF65-F5344CB8AC3E}">
        <p14:creationId xmlns:p14="http://schemas.microsoft.com/office/powerpoint/2010/main" val="479909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Tree>
    <p:extLst>
      <p:ext uri="{BB962C8B-B14F-4D97-AF65-F5344CB8AC3E}">
        <p14:creationId xmlns:p14="http://schemas.microsoft.com/office/powerpoint/2010/main" val="3787304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922564"/>
          </a:xfrm>
          <a:prstGeom prst="rect">
            <a:avLst/>
          </a:prstGeom>
        </p:spPr>
        <p:txBody>
          <a:bodyPr anchor="ctr">
            <a:normAutofit/>
          </a:bodyPr>
          <a:lstStyle>
            <a:lvl1pPr algn="ctr">
              <a:defRPr sz="1800" b="1">
                <a:latin typeface="Meiryo UI" panose="020B0604030504040204" pitchFamily="50" charset="-128"/>
                <a:ea typeface="Meiryo UI" panose="020B0604030504040204" pitchFamily="50" charset="-128"/>
              </a:defRPr>
            </a:lvl1pPr>
          </a:lstStyle>
          <a:p>
            <a:r>
              <a:rPr lang="ja-JP" altLang="en-US"/>
              <a:t>マスター タイトルの書式設定</a:t>
            </a:r>
            <a:endParaRPr lang="en-US"/>
          </a:p>
        </p:txBody>
      </p:sp>
      <p:sp>
        <p:nvSpPr>
          <p:cNvPr id="6" name="Slide Number Placeholder 5"/>
          <p:cNvSpPr>
            <a:spLocks noGrp="1"/>
          </p:cNvSpPr>
          <p:nvPr>
            <p:ph type="sldNum" sz="quarter" idx="12"/>
          </p:nvPr>
        </p:nvSpPr>
        <p:spPr>
          <a:xfrm>
            <a:off x="11430000" y="5"/>
            <a:ext cx="762000" cy="498021"/>
          </a:xfrm>
          <a:prstGeom prst="rect">
            <a:avLst/>
          </a:prstGeom>
        </p:spPr>
        <p:txBody>
          <a:bodyPr anchor="ctr"/>
          <a:lstStyle>
            <a:lvl1pPr algn="r">
              <a:defRPr sz="1013">
                <a:latin typeface="Arial" panose="020B0604020202020204" pitchFamily="34" charset="0"/>
                <a:cs typeface="Arial" panose="020B0604020202020204" pitchFamily="34" charset="0"/>
              </a:defRPr>
            </a:lvl1pPr>
          </a:lstStyle>
          <a:p>
            <a:fld id="{E7DD5278-6376-4206-96C9-CDBE52E35AC6}" type="slidenum">
              <a:rPr kumimoji="1" lang="ja-JP" altLang="en-US" smtClean="0"/>
              <a:pPr/>
              <a:t>‹#›</a:t>
            </a:fld>
            <a:endParaRPr kumimoji="1" lang="ja-JP" altLang="en-US"/>
          </a:p>
        </p:txBody>
      </p:sp>
    </p:spTree>
    <p:extLst>
      <p:ext uri="{BB962C8B-B14F-4D97-AF65-F5344CB8AC3E}">
        <p14:creationId xmlns:p14="http://schemas.microsoft.com/office/powerpoint/2010/main" val="12835269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ja-JP" alt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ja-JP" altLang="en-US">
              <a:solidFill>
                <a:prstClr val="black"/>
              </a:solidFill>
            </a:endParaRPr>
          </a:p>
        </p:txBody>
      </p:sp>
      <p:sp>
        <p:nvSpPr>
          <p:cNvPr id="6" name="Slide Number Placeholder 5"/>
          <p:cNvSpPr>
            <a:spLocks noGrp="1"/>
          </p:cNvSpPr>
          <p:nvPr>
            <p:ph type="sldNum" sz="quarter" idx="12"/>
          </p:nvPr>
        </p:nvSpPr>
        <p:spPr/>
        <p:txBody>
          <a:bodyPr/>
          <a:lstStyle/>
          <a:p>
            <a:fld id="{878B408E-72ED-4728-A4EF-344E99A4F2A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373786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Slide Number Placeholder 5"/>
          <p:cNvSpPr>
            <a:spLocks noGrp="1"/>
          </p:cNvSpPr>
          <p:nvPr>
            <p:ph type="sldNum" sz="quarter" idx="12"/>
          </p:nvPr>
        </p:nvSpPr>
        <p:spPr/>
        <p:txBody>
          <a:bodyPr/>
          <a:lstStyle/>
          <a:p>
            <a:fld id="{878B408E-72ED-4728-A4EF-344E99A4F2A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10651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ACB333-06FB-4EA1-AF89-F71EC37BC76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A433C41-FCFC-4E07-B1B9-2EF3E29286B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1814E70-6824-4AB4-9F63-8F12420471B8}"/>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FD50A19-2BF6-4433-A295-716898A0453D}"/>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6" name="フッター プレースホルダー 5">
            <a:extLst>
              <a:ext uri="{FF2B5EF4-FFF2-40B4-BE49-F238E27FC236}">
                <a16:creationId xmlns:a16="http://schemas.microsoft.com/office/drawing/2014/main" id="{123927C3-6C37-4280-8F25-EF9AB2F106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58ECD5-BE22-49EC-A081-8D27748AB670}"/>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6738286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endParaRPr lang="ja-JP" altLang="en-US">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ja-JP" altLang="en-US">
              <a:solidFill>
                <a:prstClr val="black"/>
              </a:solidFill>
            </a:endParaRPr>
          </a:p>
        </p:txBody>
      </p:sp>
      <p:sp>
        <p:nvSpPr>
          <p:cNvPr id="5" name="Slide Number Placeholder 4"/>
          <p:cNvSpPr>
            <a:spLocks noGrp="1"/>
          </p:cNvSpPr>
          <p:nvPr>
            <p:ph type="sldNum" sz="quarter" idx="12"/>
          </p:nvPr>
        </p:nvSpPr>
        <p:spPr/>
        <p:txBody>
          <a:bodyPr/>
          <a:lstStyle/>
          <a:p>
            <a:fld id="{878B408E-72ED-4728-A4EF-344E99A4F2A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385452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ja-JP" altLang="en-US">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ja-JP" altLang="en-US">
              <a:solidFill>
                <a:prstClr val="black"/>
              </a:solidFill>
            </a:endParaRPr>
          </a:p>
        </p:txBody>
      </p:sp>
      <p:sp>
        <p:nvSpPr>
          <p:cNvPr id="4" name="Slide Number Placeholder 3"/>
          <p:cNvSpPr>
            <a:spLocks noGrp="1"/>
          </p:cNvSpPr>
          <p:nvPr>
            <p:ph type="sldNum" sz="quarter" idx="12"/>
          </p:nvPr>
        </p:nvSpPr>
        <p:spPr/>
        <p:txBody>
          <a:bodyPr/>
          <a:lstStyle/>
          <a:p>
            <a:fld id="{878B408E-72ED-4728-A4EF-344E99A4F2A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6002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sldNum" sz="quarter" idx="10"/>
          </p:nvPr>
        </p:nvSpPr>
        <p:spPr/>
        <p:txBody>
          <a:bodyPr/>
          <a:lstStyle>
            <a:lvl1pPr>
              <a:defRPr/>
            </a:lvl1pPr>
          </a:lstStyle>
          <a:p>
            <a:pPr>
              <a:defRPr/>
            </a:pPr>
            <a:fld id="{461E7E83-8E9C-42EE-BA57-502FA6D086F4}"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201833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09600" y="274639"/>
            <a:ext cx="109728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xfrm>
            <a:off x="838200" y="6356352"/>
            <a:ext cx="2743200" cy="365125"/>
          </a:xfrm>
          <a:prstGeom prst="rect">
            <a:avLst/>
          </a:prstGeom>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xfrm>
            <a:off x="4038600" y="6356352"/>
            <a:ext cx="4114800" cy="365125"/>
          </a:xfrm>
          <a:prstGeom prst="rect">
            <a:avLst/>
          </a:prstGeom>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FAA6E9-CB27-489A-9253-449C3E556B6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62545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24FF7C-D91E-4DF4-A981-CA89D56EE93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83A14DA-C2FD-414A-9C3B-CF2E18B2F0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A2BDC0A-451B-4B38-9F65-ADBC34AD20F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20D7D64-6D02-46D6-8F28-82D8CBAAEB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CA2B4CD-E78D-4C2D-A4EE-A9D6D0F848F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78BFAF9-707E-4AC4-B18C-6312515B0BE2}"/>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8" name="フッター プレースホルダー 7">
            <a:extLst>
              <a:ext uri="{FF2B5EF4-FFF2-40B4-BE49-F238E27FC236}">
                <a16:creationId xmlns:a16="http://schemas.microsoft.com/office/drawing/2014/main" id="{AC6FBF58-2167-4EDC-8D3E-B118A4A0F36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DA77666-5569-46B4-B521-2873C610E69A}"/>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3945244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9D8F86-CF3C-47B2-9D25-33305B2EDBA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E76F908-D325-48F6-9344-BB5C18113FC6}"/>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4" name="フッター プレースホルダー 3">
            <a:extLst>
              <a:ext uri="{FF2B5EF4-FFF2-40B4-BE49-F238E27FC236}">
                <a16:creationId xmlns:a16="http://schemas.microsoft.com/office/drawing/2014/main" id="{F287EB5F-4797-41A6-AEB5-368005894E0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D52BEAB-18AC-442A-B1A7-9DB7CD7D27C6}"/>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3449641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0C61915-B88B-4512-B9F2-FCB2BEDED350}"/>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3" name="フッター プレースホルダー 2">
            <a:extLst>
              <a:ext uri="{FF2B5EF4-FFF2-40B4-BE49-F238E27FC236}">
                <a16:creationId xmlns:a16="http://schemas.microsoft.com/office/drawing/2014/main" id="{4DC8EE4D-3694-46DD-AEE0-8E61D62278D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8E5DDA-DA77-4DF4-91C1-67CCA19F3D26}"/>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2824723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A74B90-18A1-4C1A-91E7-32C93E7080E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494805D-3373-48C7-B8C8-3FB6D16347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3376DDC-A36B-4462-8B3F-C8183146C7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D29A843-783D-4833-8FC4-BD01C1F7408E}"/>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6" name="フッター プレースホルダー 5">
            <a:extLst>
              <a:ext uri="{FF2B5EF4-FFF2-40B4-BE49-F238E27FC236}">
                <a16:creationId xmlns:a16="http://schemas.microsoft.com/office/drawing/2014/main" id="{F74275BB-FC2A-4BC0-A0AC-731319D1848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EFF7B7-D6CE-483E-BEAB-211A6BA7A199}"/>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144645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955AE4-6FA8-45F1-BD7D-51C839C9451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077736D-0849-4756-9DE9-4E95F1B3A9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03242E29-C35E-4E56-954D-8EE3CC3F3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9CC8288-BC0C-4CDF-9DA6-C86D31C199EB}"/>
              </a:ext>
            </a:extLst>
          </p:cNvPr>
          <p:cNvSpPr>
            <a:spLocks noGrp="1"/>
          </p:cNvSpPr>
          <p:nvPr>
            <p:ph type="dt" sz="half" idx="10"/>
          </p:nvPr>
        </p:nvSpPr>
        <p:spPr/>
        <p:txBody>
          <a:bodyPr/>
          <a:lstStyle/>
          <a:p>
            <a:fld id="{13DF6A63-B3F9-4673-B0F5-2BBA35A9F7D1}" type="datetimeFigureOut">
              <a:rPr kumimoji="1" lang="ja-JP" altLang="en-US" smtClean="0"/>
              <a:t>2023/10/17</a:t>
            </a:fld>
            <a:endParaRPr kumimoji="1" lang="ja-JP" altLang="en-US"/>
          </a:p>
        </p:txBody>
      </p:sp>
      <p:sp>
        <p:nvSpPr>
          <p:cNvPr id="6" name="フッター プレースホルダー 5">
            <a:extLst>
              <a:ext uri="{FF2B5EF4-FFF2-40B4-BE49-F238E27FC236}">
                <a16:creationId xmlns:a16="http://schemas.microsoft.com/office/drawing/2014/main" id="{53402AD4-4A0F-48E7-A221-A9915A46730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D9D923F-1D76-42B2-B230-F12C5755A791}"/>
              </a:ext>
            </a:extLst>
          </p:cNvPr>
          <p:cNvSpPr>
            <a:spLocks noGrp="1"/>
          </p:cNvSpPr>
          <p:nvPr>
            <p:ph type="sldNum" sz="quarter" idx="12"/>
          </p:nvPr>
        </p:nvSpPr>
        <p:spPr/>
        <p:txBody>
          <a:body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253546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E0255C0-0EAC-41DE-95EC-D0BCFFF63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F2AC717-B838-45C7-8A85-B5C6CE2A20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9CB42C-4804-4758-8C47-7B86A661A8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F6A63-B3F9-4673-B0F5-2BBA35A9F7D1}" type="datetimeFigureOut">
              <a:rPr kumimoji="1" lang="ja-JP" altLang="en-US" smtClean="0"/>
              <a:t>2023/10/17</a:t>
            </a:fld>
            <a:endParaRPr kumimoji="1" lang="ja-JP" altLang="en-US"/>
          </a:p>
        </p:txBody>
      </p:sp>
      <p:sp>
        <p:nvSpPr>
          <p:cNvPr id="5" name="フッター プレースホルダー 4">
            <a:extLst>
              <a:ext uri="{FF2B5EF4-FFF2-40B4-BE49-F238E27FC236}">
                <a16:creationId xmlns:a16="http://schemas.microsoft.com/office/drawing/2014/main" id="{33BC904F-0C79-47E5-B853-B49F8B4225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6A32791-F33A-4A72-AC24-09801CFA4C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647909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E0255C0-0EAC-41DE-95EC-D0BCFFF63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F2AC717-B838-45C7-8A85-B5C6CE2A20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9CB42C-4804-4758-8C47-7B86A661A8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F6A63-B3F9-4673-B0F5-2BBA35A9F7D1}" type="datetimeFigureOut">
              <a:rPr kumimoji="1" lang="ja-JP" altLang="en-US" smtClean="0"/>
              <a:t>2023/10/17</a:t>
            </a:fld>
            <a:endParaRPr kumimoji="1" lang="ja-JP" altLang="en-US"/>
          </a:p>
        </p:txBody>
      </p:sp>
      <p:sp>
        <p:nvSpPr>
          <p:cNvPr id="5" name="フッター プレースホルダー 4">
            <a:extLst>
              <a:ext uri="{FF2B5EF4-FFF2-40B4-BE49-F238E27FC236}">
                <a16:creationId xmlns:a16="http://schemas.microsoft.com/office/drawing/2014/main" id="{33BC904F-0C79-47E5-B853-B49F8B4225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6A32791-F33A-4A72-AC24-09801CFA4C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03A20-7773-4258-8451-26333578522E}" type="slidenum">
              <a:rPr kumimoji="1" lang="ja-JP" altLang="en-US" smtClean="0"/>
              <a:t>‹#›</a:t>
            </a:fld>
            <a:endParaRPr kumimoji="1" lang="ja-JP" altLang="en-US"/>
          </a:p>
        </p:txBody>
      </p:sp>
    </p:spTree>
    <p:extLst>
      <p:ext uri="{BB962C8B-B14F-4D97-AF65-F5344CB8AC3E}">
        <p14:creationId xmlns:p14="http://schemas.microsoft.com/office/powerpoint/2010/main" val="317669144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09FB0-7E90-4BFD-9B37-6593EC48D96E}" type="datetimeFigureOut">
              <a:rPr kumimoji="1" lang="ja-JP" altLang="en-US" smtClean="0"/>
              <a:t>2023/10/17</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DDA9-934F-4052-A682-8D1E0D18679D}" type="slidenum">
              <a:rPr kumimoji="1" lang="ja-JP" altLang="en-US" smtClean="0"/>
              <a:t>‹#›</a:t>
            </a:fld>
            <a:endParaRPr kumimoji="1" lang="ja-JP" altLang="en-US"/>
          </a:p>
        </p:txBody>
      </p:sp>
    </p:spTree>
    <p:extLst>
      <p:ext uri="{BB962C8B-B14F-4D97-AF65-F5344CB8AC3E}">
        <p14:creationId xmlns:p14="http://schemas.microsoft.com/office/powerpoint/2010/main" val="33742818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ja-JP" alt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Tree>
    <p:extLst>
      <p:ext uri="{BB962C8B-B14F-4D97-AF65-F5344CB8AC3E}">
        <p14:creationId xmlns:p14="http://schemas.microsoft.com/office/powerpoint/2010/main" val="24124921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Slide Number Placeholder 5"/>
          <p:cNvSpPr>
            <a:spLocks noGrp="1"/>
          </p:cNvSpPr>
          <p:nvPr>
            <p:ph type="sldNum" sz="quarter" idx="4"/>
          </p:nvPr>
        </p:nvSpPr>
        <p:spPr>
          <a:xfrm>
            <a:off x="9435254" y="3176"/>
            <a:ext cx="2743200" cy="365125"/>
          </a:xfrm>
          <a:prstGeom prst="rect">
            <a:avLst/>
          </a:prstGeom>
        </p:spPr>
        <p:txBody>
          <a:bodyPr vert="horz" lIns="91440" tIns="45720" rIns="91440" bIns="45720" rtlCol="0" anchor="ctr"/>
          <a:lstStyle>
            <a:lvl1pPr algn="r">
              <a:defRPr sz="1600" b="1">
                <a:solidFill>
                  <a:schemeClr val="tx1">
                    <a:tint val="75000"/>
                  </a:schemeClr>
                </a:solidFill>
                <a:latin typeface="Arial" panose="020B0604020202020204" pitchFamily="34" charset="0"/>
                <a:cs typeface="Arial" panose="020B0604020202020204" pitchFamily="34" charset="0"/>
              </a:defRPr>
            </a:lvl1pPr>
          </a:lstStyle>
          <a:p>
            <a:fld id="{878B408E-72ED-4728-A4EF-344E99A4F2AA}" type="slidenum">
              <a:rPr lang="ja-JP" altLang="en-US" smtClean="0">
                <a:solidFill>
                  <a:prstClr val="black">
                    <a:tint val="75000"/>
                  </a:prstClr>
                </a:solidFill>
              </a:rPr>
              <a:pPr/>
              <a:t>‹#›</a:t>
            </a:fld>
            <a:endParaRPr lang="ja-JP" altLang="en-US">
              <a:solidFill>
                <a:prstClr val="black">
                  <a:tint val="75000"/>
                </a:prstClr>
              </a:solidFill>
            </a:endParaRPr>
          </a:p>
        </p:txBody>
      </p:sp>
      <p:grpSp>
        <p:nvGrpSpPr>
          <p:cNvPr id="7" name="Group 19"/>
          <p:cNvGrpSpPr>
            <a:grpSpLocks/>
          </p:cNvGrpSpPr>
          <p:nvPr userDrawn="1"/>
        </p:nvGrpSpPr>
        <p:grpSpPr bwMode="auto">
          <a:xfrm>
            <a:off x="151563" y="6490706"/>
            <a:ext cx="11994398" cy="367981"/>
            <a:chOff x="46" y="4149"/>
            <a:chExt cx="5673" cy="244"/>
          </a:xfrm>
        </p:grpSpPr>
        <p:pic>
          <p:nvPicPr>
            <p:cNvPr id="8" name="Picture 2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6" y="4217"/>
              <a:ext cx="912" cy="1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21"/>
            <p:cNvSpPr txBox="1">
              <a:spLocks noChangeArrowheads="1"/>
            </p:cNvSpPr>
            <p:nvPr/>
          </p:nvSpPr>
          <p:spPr bwMode="auto">
            <a:xfrm>
              <a:off x="919" y="4149"/>
              <a:ext cx="4800"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lnSpc>
                  <a:spcPct val="120000"/>
                </a:lnSpc>
                <a:spcBef>
                  <a:spcPct val="50000"/>
                </a:spcBef>
                <a:buFontTx/>
                <a:buNone/>
              </a:pPr>
              <a:r>
                <a:rPr lang="en-US" altLang="ja-JP" sz="800" dirty="0">
                  <a:solidFill>
                    <a:prstClr val="white">
                      <a:lumMod val="75000"/>
                    </a:prstClr>
                  </a:solidFill>
                </a:rPr>
                <a:t>All Rights Reserved, Copyright © 2016 Suntory Beverage</a:t>
              </a:r>
              <a:r>
                <a:rPr lang="ja-JP" altLang="en-US" sz="800" dirty="0">
                  <a:solidFill>
                    <a:prstClr val="white">
                      <a:lumMod val="75000"/>
                    </a:prstClr>
                  </a:solidFill>
                </a:rPr>
                <a:t>　</a:t>
              </a:r>
              <a:r>
                <a:rPr lang="en-US" altLang="ja-JP" sz="800" dirty="0">
                  <a:solidFill>
                    <a:prstClr val="white">
                      <a:lumMod val="75000"/>
                    </a:prstClr>
                  </a:solidFill>
                </a:rPr>
                <a:t>Solution</a:t>
              </a:r>
              <a:r>
                <a:rPr lang="ja-JP" altLang="en-US" sz="800" dirty="0">
                  <a:solidFill>
                    <a:prstClr val="white">
                      <a:lumMod val="75000"/>
                    </a:prstClr>
                  </a:solidFill>
                </a:rPr>
                <a:t>　</a:t>
              </a:r>
              <a:r>
                <a:rPr lang="en-US" altLang="ja-JP" sz="800" dirty="0">
                  <a:solidFill>
                    <a:prstClr val="white">
                      <a:lumMod val="75000"/>
                    </a:prstClr>
                  </a:solidFill>
                </a:rPr>
                <a:t>Limited.</a:t>
              </a:r>
              <a:br>
                <a:rPr lang="en-US" altLang="ja-JP" sz="800" dirty="0">
                  <a:solidFill>
                    <a:prstClr val="white">
                      <a:lumMod val="75000"/>
                    </a:prstClr>
                  </a:solidFill>
                </a:rPr>
              </a:br>
              <a:r>
                <a:rPr lang="ja-JP" altLang="en-US" sz="800" dirty="0">
                  <a:solidFill>
                    <a:prstClr val="white">
                      <a:lumMod val="75000"/>
                    </a:prstClr>
                  </a:solidFill>
                </a:rPr>
                <a:t>当提案に含まれる情報は、貴社内部でのご検討・評価の目的でご提供させて頂いております。第三者への開示はご遠慮下さい。　サントリービバレッジソリューション株式会社</a:t>
              </a:r>
            </a:p>
          </p:txBody>
        </p:sp>
      </p:grpSp>
    </p:spTree>
    <p:extLst>
      <p:ext uri="{BB962C8B-B14F-4D97-AF65-F5344CB8AC3E}">
        <p14:creationId xmlns:p14="http://schemas.microsoft.com/office/powerpoint/2010/main" val="209580556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hyperlink" Target="https://shagaikyoyu.s3.ap-northeast-1.amazonaws.com/suntory_jihanki_HD_&#12452;&#12494;&#12505;&#12540;&#12486;&#12451;&#12502;_0330_v02.mp4" TargetMode="External"/><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8.gif"/></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https://youtu.be/dt6ULNxgeDc" TargetMode="External"/><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9.xml"/><Relationship Id="rId1" Type="http://schemas.openxmlformats.org/officeDocument/2006/relationships/video" Target="https://www.youtube.com/embed/dt6ULNxgeDc?feature=oembed" TargetMode="External"/><Relationship Id="rId5" Type="http://schemas.openxmlformats.org/officeDocument/2006/relationships/image" Target="../media/image69.jpg"/><Relationship Id="rId4" Type="http://schemas.openxmlformats.org/officeDocument/2006/relationships/hyperlink" Target="https://youtu.be/dt6ULNxgeDc"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gif"/><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hyperlink" Target="https://shagaikyoyu.s3.ap-northeast-1.amazonaws.com/suntory_jihanki_HD_&#12452;&#12494;&#12505;&#12540;&#12486;&#12451;&#12502;_0330_v02.mp4" TargetMode="Externa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https://youtu.be/dt6ULNxgeDc" TargetMode="External"/><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hyperlink" Target="https://app.powerbi.com/view?r=eyJrIjoiYjY1YzViZjMtZmRkNS00NjBkLWIzYzYtYTc4MDQ1NjY1MWNjIiwidCI6Ijk4ZGJjNmZkLTUxNDctNDI3OS05NGEzLWM2NWM3OTBlNzJjMyJ9"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emf"/></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mailto:SCRM0019@suntory.co.jp?subject=[&#30740;&#32654;&#31038;&#8658;&#12469;&#12531;&#12488;&#12522;&#12540;&#12488;&#12473;&#12450;&#12483;&#12503;]&#9632;&#9632;&#9632;&#9632;&#9632;&#31038;&#12373;&#12414;(&#31038;&#38263;&#12398;&#12362;&#12372;&#12426;&#33258;&#36009;&#27231;&#21830;&#35527;&#20381;&#38972;)&amp;body=&#31038;&#38263;&#12398;&#12362;&#12372;&#12426;&#33258;&#36009;&#27231;&#20107;&#21209;&#23616;&#24481;&#20013;%0D%0A&#20197;&#19979;&#20225;&#26989;&#12395;&#12390;&#12372;&#33288;&#21619;&#12434;&#38914;&#12356;&#12383;&#12398;&#12391;&#21830;&#35527;&#12434;&#20381;&#38972;&#12375;&#12414;&#12377;&#12290;%0D%0A%0D%0A&#20225;&#26989;&#21517;&#65306;&#65343;&#65343;&#65343;&#65343;&#65343;&#65343;%0D%0A&#25285;&#24403;&#32773;&#21517;&#65306;&#65343;&#65343;&#65343;&#65343;&#65343;&#65343;%0D%0A&#25285;&#24403;&#32773;&#12513;&#12540;&#12523;&#12450;&#12489;&#12524;&#12473;&#65306;&#65343;&#65343;&#65343;&#65343;&#65343;%0D%0A&#25285;&#24403;&#32773;TEL&#65306;&#65343;&#65343;&#65343;&#65343;&#65343;%0D%0A&#12362;&#23458;&#27096;&#21453;&#24540;&#12539;&#35201;&#26395;&#65306;&#65343;&#65343;&#65343;&#65343;&#65343;&#65343;&#65343;&#65343;"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png"/><Relationship Id="rId34" Type="http://schemas.openxmlformats.org/officeDocument/2006/relationships/image" Target="../media/image40.png"/><Relationship Id="rId7" Type="http://schemas.openxmlformats.org/officeDocument/2006/relationships/image" Target="../media/image13.pn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png"/><Relationship Id="rId33" Type="http://schemas.openxmlformats.org/officeDocument/2006/relationships/image" Target="../media/image39.png"/><Relationship Id="rId2" Type="http://schemas.openxmlformats.org/officeDocument/2006/relationships/notesSlide" Target="../notesSlides/notesSlide1.xml"/><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jpeg"/><Relationship Id="rId24" Type="http://schemas.openxmlformats.org/officeDocument/2006/relationships/image" Target="../media/image30.png"/><Relationship Id="rId32" Type="http://schemas.openxmlformats.org/officeDocument/2006/relationships/image" Target="../media/image38.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6.jpe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jpeg"/><Relationship Id="rId30" Type="http://schemas.openxmlformats.org/officeDocument/2006/relationships/image" Target="../media/image36.jpe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jpeg"/><Relationship Id="rId2" Type="http://schemas.openxmlformats.org/officeDocument/2006/relationships/image" Target="../media/image9.png"/><Relationship Id="rId1" Type="http://schemas.openxmlformats.org/officeDocument/2006/relationships/slideLayout" Target="../slideLayouts/slideLayout35.xml"/><Relationship Id="rId6" Type="http://schemas.openxmlformats.org/officeDocument/2006/relationships/image" Target="../media/image44.png"/><Relationship Id="rId11" Type="http://schemas.openxmlformats.org/officeDocument/2006/relationships/image" Target="../media/image48.jpeg"/><Relationship Id="rId5" Type="http://schemas.openxmlformats.org/officeDocument/2006/relationships/image" Target="../media/image43.png"/><Relationship Id="rId10" Type="http://schemas.openxmlformats.org/officeDocument/2006/relationships/image" Target="../media/image47.jpeg"/><Relationship Id="rId4" Type="http://schemas.openxmlformats.org/officeDocument/2006/relationships/image" Target="../media/image42.png"/><Relationship Id="rId9" Type="http://schemas.microsoft.com/office/2007/relationships/hdphoto" Target="../media/hdphoto1.wdp"/><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BBAC1E65-6BAB-492B-AAD8-85C03DA02EE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3"/>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32" name="図 31">
            <a:extLst>
              <a:ext uri="{FF2B5EF4-FFF2-40B4-BE49-F238E27FC236}">
                <a16:creationId xmlns:a16="http://schemas.microsoft.com/office/drawing/2014/main" id="{C013DF7D-6BC0-4ACB-BDAF-0BB454B825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6" name="図 25">
            <a:extLst>
              <a:ext uri="{FF2B5EF4-FFF2-40B4-BE49-F238E27FC236}">
                <a16:creationId xmlns:a16="http://schemas.microsoft.com/office/drawing/2014/main" id="{B5457089-F204-4199-94A3-F3D7843B71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22" name="図 21">
            <a:extLst>
              <a:ext uri="{FF2B5EF4-FFF2-40B4-BE49-F238E27FC236}">
                <a16:creationId xmlns:a16="http://schemas.microsoft.com/office/drawing/2014/main" id="{71416D87-4D7E-48E6-A16C-841217F005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pic>
        <p:nvPicPr>
          <p:cNvPr id="6" name="図 5">
            <a:extLst>
              <a:ext uri="{FF2B5EF4-FFF2-40B4-BE49-F238E27FC236}">
                <a16:creationId xmlns:a16="http://schemas.microsoft.com/office/drawing/2014/main" id="{DBC4D049-3EF0-46BC-8E34-D424C7FC2CCB}"/>
              </a:ext>
            </a:extLst>
          </p:cNvPr>
          <p:cNvPicPr>
            <a:picLocks noChangeAspect="1"/>
          </p:cNvPicPr>
          <p:nvPr/>
        </p:nvPicPr>
        <p:blipFill>
          <a:blip r:embed="rId6"/>
          <a:stretch>
            <a:fillRect/>
          </a:stretch>
        </p:blipFill>
        <p:spPr>
          <a:xfrm>
            <a:off x="3314434" y="2461952"/>
            <a:ext cx="5203688" cy="1796135"/>
          </a:xfrm>
          <a:prstGeom prst="rect">
            <a:avLst/>
          </a:prstGeom>
        </p:spPr>
      </p:pic>
      <p:grpSp>
        <p:nvGrpSpPr>
          <p:cNvPr id="27" name="グループ化 26">
            <a:extLst>
              <a:ext uri="{FF2B5EF4-FFF2-40B4-BE49-F238E27FC236}">
                <a16:creationId xmlns:a16="http://schemas.microsoft.com/office/drawing/2014/main" id="{4BD28967-7CF2-4857-A807-C697256D02C6}"/>
              </a:ext>
            </a:extLst>
          </p:cNvPr>
          <p:cNvGrpSpPr/>
          <p:nvPr/>
        </p:nvGrpSpPr>
        <p:grpSpPr>
          <a:xfrm>
            <a:off x="3972072" y="2721529"/>
            <a:ext cx="4059945" cy="1007171"/>
            <a:chOff x="2103121" y="1552093"/>
            <a:chExt cx="7995920" cy="1983588"/>
          </a:xfrm>
        </p:grpSpPr>
        <p:pic>
          <p:nvPicPr>
            <p:cNvPr id="28" name="図 27">
              <a:extLst>
                <a:ext uri="{FF2B5EF4-FFF2-40B4-BE49-F238E27FC236}">
                  <a16:creationId xmlns:a16="http://schemas.microsoft.com/office/drawing/2014/main" id="{E6019E41-E331-4F3C-A21A-88F9D24680A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103121" y="1552093"/>
              <a:ext cx="7995920" cy="1983588"/>
            </a:xfrm>
            <a:prstGeom prst="rect">
              <a:avLst/>
            </a:prstGeom>
          </p:spPr>
        </p:pic>
        <p:sp>
          <p:nvSpPr>
            <p:cNvPr id="29" name="正方形/長方形 28">
              <a:extLst>
                <a:ext uri="{FF2B5EF4-FFF2-40B4-BE49-F238E27FC236}">
                  <a16:creationId xmlns:a16="http://schemas.microsoft.com/office/drawing/2014/main" id="{3182C61B-7484-4AD2-B79A-97A8AFA225BA}"/>
                </a:ext>
              </a:extLst>
            </p:cNvPr>
            <p:cNvSpPr/>
            <p:nvPr/>
          </p:nvSpPr>
          <p:spPr>
            <a:xfrm>
              <a:off x="5988908" y="1552093"/>
              <a:ext cx="1342767" cy="34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35" name="正方形/長方形 34">
            <a:extLst>
              <a:ext uri="{FF2B5EF4-FFF2-40B4-BE49-F238E27FC236}">
                <a16:creationId xmlns:a16="http://schemas.microsoft.com/office/drawing/2014/main" id="{986724AE-2FDF-4BBE-89B3-521CD6573347}"/>
              </a:ext>
            </a:extLst>
          </p:cNvPr>
          <p:cNvSpPr/>
          <p:nvPr/>
        </p:nvSpPr>
        <p:spPr>
          <a:xfrm>
            <a:off x="5044850" y="3809803"/>
            <a:ext cx="1800493"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lumMod val="65000"/>
                    <a:lumOff val="35000"/>
                  </a:prstClr>
                </a:solidFill>
                <a:latin typeface="游ゴシック" panose="020F0502020204030204"/>
                <a:ea typeface="游ゴシック" panose="020B0400000000000000" pitchFamily="50" charset="-128"/>
              </a:rPr>
              <a:t>研美社さま　説明会</a:t>
            </a:r>
            <a:endParaRPr kumimoji="1" lang="ja-JP" altLang="en-US" sz="1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1874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85815C0-1B05-4EFF-9B28-E0A39E003F10}"/>
              </a:ext>
            </a:extLst>
          </p:cNvPr>
          <p:cNvGrpSpPr/>
          <p:nvPr/>
        </p:nvGrpSpPr>
        <p:grpSpPr>
          <a:xfrm>
            <a:off x="0" y="-35117"/>
            <a:ext cx="12192000" cy="6857999"/>
            <a:chOff x="0" y="0"/>
            <a:chExt cx="12192000" cy="6857999"/>
          </a:xfrm>
        </p:grpSpPr>
        <p:pic>
          <p:nvPicPr>
            <p:cNvPr id="5" name="図 4">
              <a:extLst>
                <a:ext uri="{FF2B5EF4-FFF2-40B4-BE49-F238E27FC236}">
                  <a16:creationId xmlns:a16="http://schemas.microsoft.com/office/drawing/2014/main" id="{649FCDF8-13E5-4B75-A3A8-FEF396A7E6C9}"/>
                </a:ext>
              </a:extLst>
            </p:cNvPr>
            <p:cNvPicPr>
              <a:picLocks noChangeAspect="1"/>
            </p:cNvPicPr>
            <p:nvPr/>
          </p:nvPicPr>
          <p:blipFill rotWithShape="1">
            <a:blip r:embed="rId2">
              <a:extLst>
                <a:ext uri="{28A0092B-C50C-407E-A947-70E740481C1C}">
                  <a14:useLocalDpi xmlns:a14="http://schemas.microsoft.com/office/drawing/2010/main" val="0"/>
                </a:ext>
              </a:extLst>
            </a:blip>
            <a:srcRect t="1629" b="1926"/>
            <a:stretch/>
          </p:blipFill>
          <p:spPr>
            <a:xfrm>
              <a:off x="0" y="0"/>
              <a:ext cx="12192000" cy="6857999"/>
            </a:xfrm>
            <a:prstGeom prst="rect">
              <a:avLst/>
            </a:prstGeom>
          </p:spPr>
        </p:pic>
        <p:sp>
          <p:nvSpPr>
            <p:cNvPr id="6" name="正方形/長方形 5">
              <a:extLst>
                <a:ext uri="{FF2B5EF4-FFF2-40B4-BE49-F238E27FC236}">
                  <a16:creationId xmlns:a16="http://schemas.microsoft.com/office/drawing/2014/main" id="{E95946DD-7ABA-4757-BD30-2FDD2E32F9EE}"/>
                </a:ext>
              </a:extLst>
            </p:cNvPr>
            <p:cNvSpPr/>
            <p:nvPr/>
          </p:nvSpPr>
          <p:spPr>
            <a:xfrm>
              <a:off x="324213" y="523606"/>
              <a:ext cx="11517291" cy="5895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descr="グラフィカル ユーザー インターフェイス&#10;&#10;自動的に生成された説明">
            <a:extLst>
              <a:ext uri="{FF2B5EF4-FFF2-40B4-BE49-F238E27FC236}">
                <a16:creationId xmlns:a16="http://schemas.microsoft.com/office/drawing/2014/main" id="{4B29F427-107A-442D-9A10-27FFFDA3B446}"/>
              </a:ext>
            </a:extLst>
          </p:cNvPr>
          <p:cNvPicPr>
            <a:picLocks noChangeAspect="1"/>
          </p:cNvPicPr>
          <p:nvPr/>
        </p:nvPicPr>
        <p:blipFill>
          <a:blip r:embed="rId3"/>
          <a:stretch>
            <a:fillRect/>
          </a:stretch>
        </p:blipFill>
        <p:spPr>
          <a:xfrm>
            <a:off x="211721" y="453371"/>
            <a:ext cx="5038705" cy="5881021"/>
          </a:xfrm>
          <a:prstGeom prst="rect">
            <a:avLst/>
          </a:prstGeom>
        </p:spPr>
      </p:pic>
      <p:pic>
        <p:nvPicPr>
          <p:cNvPr id="2" name="図 1">
            <a:extLst>
              <a:ext uri="{FF2B5EF4-FFF2-40B4-BE49-F238E27FC236}">
                <a16:creationId xmlns:a16="http://schemas.microsoft.com/office/drawing/2014/main" id="{CADC9764-97D8-4192-8E04-B99F4ABA09FC}"/>
              </a:ext>
            </a:extLst>
          </p:cNvPr>
          <p:cNvPicPr>
            <a:picLocks noChangeAspect="1"/>
          </p:cNvPicPr>
          <p:nvPr/>
        </p:nvPicPr>
        <p:blipFill>
          <a:blip r:embed="rId4"/>
          <a:stretch>
            <a:fillRect/>
          </a:stretch>
        </p:blipFill>
        <p:spPr>
          <a:xfrm>
            <a:off x="8647236" y="488489"/>
            <a:ext cx="3220551" cy="3486201"/>
          </a:xfrm>
          <a:prstGeom prst="rect">
            <a:avLst/>
          </a:prstGeom>
        </p:spPr>
      </p:pic>
      <p:pic>
        <p:nvPicPr>
          <p:cNvPr id="7" name="図 6">
            <a:extLst>
              <a:ext uri="{FF2B5EF4-FFF2-40B4-BE49-F238E27FC236}">
                <a16:creationId xmlns:a16="http://schemas.microsoft.com/office/drawing/2014/main" id="{A6932232-5F2A-4617-8803-CBC4FB3FA93E}"/>
              </a:ext>
            </a:extLst>
          </p:cNvPr>
          <p:cNvPicPr>
            <a:picLocks noChangeAspect="1"/>
          </p:cNvPicPr>
          <p:nvPr/>
        </p:nvPicPr>
        <p:blipFill>
          <a:blip r:embed="rId5"/>
          <a:stretch>
            <a:fillRect/>
          </a:stretch>
        </p:blipFill>
        <p:spPr>
          <a:xfrm>
            <a:off x="5434325" y="429364"/>
            <a:ext cx="3014501" cy="5895830"/>
          </a:xfrm>
          <a:prstGeom prst="rect">
            <a:avLst/>
          </a:prstGeom>
        </p:spPr>
      </p:pic>
      <p:sp>
        <p:nvSpPr>
          <p:cNvPr id="8" name="正方形/長方形 7">
            <a:extLst>
              <a:ext uri="{FF2B5EF4-FFF2-40B4-BE49-F238E27FC236}">
                <a16:creationId xmlns:a16="http://schemas.microsoft.com/office/drawing/2014/main" id="{E2B7801E-9673-49FC-ADAE-D08F33912722}"/>
              </a:ext>
            </a:extLst>
          </p:cNvPr>
          <p:cNvSpPr/>
          <p:nvPr/>
        </p:nvSpPr>
        <p:spPr>
          <a:xfrm>
            <a:off x="289476" y="284359"/>
            <a:ext cx="1268850" cy="412539"/>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t>社内限り</a:t>
            </a:r>
          </a:p>
        </p:txBody>
      </p:sp>
    </p:spTree>
    <p:extLst>
      <p:ext uri="{BB962C8B-B14F-4D97-AF65-F5344CB8AC3E}">
        <p14:creationId xmlns:p14="http://schemas.microsoft.com/office/powerpoint/2010/main" val="2495718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46B4EBEA-5499-4345-8631-14E91D60CD07}"/>
              </a:ext>
            </a:extLst>
          </p:cNvPr>
          <p:cNvGrpSpPr/>
          <p:nvPr/>
        </p:nvGrpSpPr>
        <p:grpSpPr>
          <a:xfrm>
            <a:off x="0" y="0"/>
            <a:ext cx="12192000" cy="6857999"/>
            <a:chOff x="0" y="0"/>
            <a:chExt cx="12192000" cy="6857999"/>
          </a:xfrm>
        </p:grpSpPr>
        <p:pic>
          <p:nvPicPr>
            <p:cNvPr id="8" name="図 7">
              <a:extLst>
                <a:ext uri="{FF2B5EF4-FFF2-40B4-BE49-F238E27FC236}">
                  <a16:creationId xmlns:a16="http://schemas.microsoft.com/office/drawing/2014/main" id="{D453CA49-C13F-4950-A5A7-B7191C37B8D5}"/>
                </a:ext>
              </a:extLst>
            </p:cNvPr>
            <p:cNvPicPr>
              <a:picLocks noChangeAspect="1"/>
            </p:cNvPicPr>
            <p:nvPr/>
          </p:nvPicPr>
          <p:blipFill rotWithShape="1">
            <a:blip r:embed="rId2">
              <a:extLst>
                <a:ext uri="{28A0092B-C50C-407E-A947-70E740481C1C}">
                  <a14:useLocalDpi xmlns:a14="http://schemas.microsoft.com/office/drawing/2010/main" val="0"/>
                </a:ext>
              </a:extLst>
            </a:blip>
            <a:srcRect t="1629" b="1926"/>
            <a:stretch/>
          </p:blipFill>
          <p:spPr>
            <a:xfrm>
              <a:off x="0" y="0"/>
              <a:ext cx="12192000" cy="6857999"/>
            </a:xfrm>
            <a:prstGeom prst="rect">
              <a:avLst/>
            </a:prstGeom>
          </p:spPr>
        </p:pic>
        <p:sp>
          <p:nvSpPr>
            <p:cNvPr id="10" name="正方形/長方形 9">
              <a:extLst>
                <a:ext uri="{FF2B5EF4-FFF2-40B4-BE49-F238E27FC236}">
                  <a16:creationId xmlns:a16="http://schemas.microsoft.com/office/drawing/2014/main" id="{B96C2B9B-25A2-4320-8313-CE00088E0DB2}"/>
                </a:ext>
              </a:extLst>
            </p:cNvPr>
            <p:cNvSpPr/>
            <p:nvPr/>
          </p:nvSpPr>
          <p:spPr>
            <a:xfrm>
              <a:off x="324213" y="523606"/>
              <a:ext cx="11517291" cy="5895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5" name="テキスト ボックス 4">
            <a:extLst>
              <a:ext uri="{FF2B5EF4-FFF2-40B4-BE49-F238E27FC236}">
                <a16:creationId xmlns:a16="http://schemas.microsoft.com/office/drawing/2014/main" id="{26702A64-8784-45B7-B710-C820DBEBB1AC}"/>
              </a:ext>
            </a:extLst>
          </p:cNvPr>
          <p:cNvSpPr txBox="1"/>
          <p:nvPr/>
        </p:nvSpPr>
        <p:spPr>
          <a:xfrm>
            <a:off x="543536" y="1281144"/>
            <a:ext cx="8063752" cy="1815882"/>
          </a:xfrm>
          <a:prstGeom prst="rect">
            <a:avLst/>
          </a:prstGeom>
          <a:noFill/>
          <a:ln>
            <a:solidFill>
              <a:schemeClr val="bg2">
                <a:lumMod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□ブレインパッド様</a:t>
            </a:r>
            <a:endParaRPr kumimoji="0"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改めまして、 港区初で導入できましたこと、</a:t>
            </a:r>
            <a:r>
              <a:rPr kumimoji="0"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大変嬉しい限り</a:t>
            </a: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です。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早速、昨日の夕方から今日も、</a:t>
            </a:r>
            <a:r>
              <a:rPr kumimoji="0"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社長のおごり自販機目当てに</a:t>
            </a:r>
            <a:r>
              <a:rPr kumimoji="0" lang="en-US" altLang="ja-JP"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2</a:t>
            </a:r>
            <a:r>
              <a:rPr kumimoji="0"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名で</a:t>
            </a:r>
            <a:endParaRPr kumimoji="0" lang="en-US" altLang="ja-JP"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ラウンジへ来ている社員を何組も見かけまして</a:t>
            </a: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「新オフィスでも導入希望」の投票シールもどんどん貼られていて、</a:t>
            </a:r>
            <a:r>
              <a:rPr kumimoji="0"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盛り上がっています</a:t>
            </a: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開発された森様の自販機や社長のおごり自販機への熱い思い</a:t>
            </a: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から生まれたアイディアが、</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こうして実現して、</a:t>
            </a:r>
            <a:r>
              <a:rPr kumimoji="0"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沢山の社員の笑顔に繋がっているのは、本当に素敵なこと</a:t>
            </a: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だなと、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私もとても感激いたしました。</a:t>
            </a:r>
          </a:p>
        </p:txBody>
      </p:sp>
      <p:sp>
        <p:nvSpPr>
          <p:cNvPr id="7" name="テキスト ボックス 6">
            <a:extLst>
              <a:ext uri="{FF2B5EF4-FFF2-40B4-BE49-F238E27FC236}">
                <a16:creationId xmlns:a16="http://schemas.microsoft.com/office/drawing/2014/main" id="{FCB80A19-6CAC-46C5-84EC-BE250B2909E4}"/>
              </a:ext>
            </a:extLst>
          </p:cNvPr>
          <p:cNvSpPr txBox="1"/>
          <p:nvPr/>
        </p:nvSpPr>
        <p:spPr>
          <a:xfrm>
            <a:off x="814594" y="4351091"/>
            <a:ext cx="11026910" cy="2031325"/>
          </a:xfrm>
          <a:prstGeom prst="rect">
            <a:avLst/>
          </a:prstGeom>
          <a:noFill/>
          <a:ln>
            <a:solidFill>
              <a:schemeClr val="bg2">
                <a:lumMod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0"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TAKAIDO</a:t>
            </a: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クールフロー様</a:t>
            </a:r>
            <a:endParaRPr kumimoji="0"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社員の反応ですが、</a:t>
            </a:r>
            <a:r>
              <a:rPr kumimoji="0"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ものすごい反響です！！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「テレビで見たやつだ！」や「ネーミングセンスがいいね！」や</a:t>
            </a:r>
            <a:endParaRPr kumimoji="0"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「ほんとに貰えるの</a:t>
            </a:r>
            <a:r>
              <a:rPr kumimoji="0"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あ、ほんとに貰えた！」</a:t>
            </a:r>
            <a:endParaRPr kumimoji="0"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などなど、</a:t>
            </a:r>
            <a:r>
              <a:rPr kumimoji="0"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思い思いに社員の方々も楽しんでくれております。</a:t>
            </a:r>
            <a:endPar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見たことのない専用の自販機・インパクトの強い</a:t>
            </a:r>
            <a:r>
              <a:rPr kumimoji="0"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POP</a:t>
            </a: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・社員証をかざすという行為</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どれも新鮮かつワクワク感があり、森様はじめ事務局の皆様、このような素晴らしい企画を作ってくださりありがとうございます！！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数週間試験的に様子を見させていただき、弊社他センターへの導入も検討させていただきます。</a:t>
            </a:r>
          </a:p>
        </p:txBody>
      </p:sp>
      <p:sp>
        <p:nvSpPr>
          <p:cNvPr id="9" name="テキスト ボックス 8">
            <a:extLst>
              <a:ext uri="{FF2B5EF4-FFF2-40B4-BE49-F238E27FC236}">
                <a16:creationId xmlns:a16="http://schemas.microsoft.com/office/drawing/2014/main" id="{31DDA668-4DA0-4095-AB9F-722CF5EE328C}"/>
              </a:ext>
            </a:extLst>
          </p:cNvPr>
          <p:cNvSpPr txBox="1"/>
          <p:nvPr/>
        </p:nvSpPr>
        <p:spPr>
          <a:xfrm>
            <a:off x="3639074" y="3348143"/>
            <a:ext cx="8063752" cy="738664"/>
          </a:xfrm>
          <a:prstGeom prst="rect">
            <a:avLst/>
          </a:prstGeom>
          <a:noFill/>
          <a:ln>
            <a:solidFill>
              <a:schemeClr val="bg2">
                <a:lumMod val="50000"/>
              </a:schemeClr>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□トレンダーズ様</a:t>
            </a:r>
            <a:endParaRPr kumimoji="0"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最近は在宅メンバーも多く、以前のようなオフィスの賑やかさが見られないような状況でしたが、</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今日のトライアルだけでも沢山の笑顔が見られてあらためて導入して良かった</a:t>
            </a:r>
            <a:r>
              <a:rPr kumimoji="0"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なと思いました。</a:t>
            </a:r>
          </a:p>
        </p:txBody>
      </p:sp>
      <p:sp>
        <p:nvSpPr>
          <p:cNvPr id="11" name="テキスト ボックス 10">
            <a:extLst>
              <a:ext uri="{FF2B5EF4-FFF2-40B4-BE49-F238E27FC236}">
                <a16:creationId xmlns:a16="http://schemas.microsoft.com/office/drawing/2014/main" id="{114C3312-8CE4-4197-BD23-78D9F84E3262}"/>
              </a:ext>
            </a:extLst>
          </p:cNvPr>
          <p:cNvSpPr txBox="1"/>
          <p:nvPr/>
        </p:nvSpPr>
        <p:spPr>
          <a:xfrm>
            <a:off x="1129056" y="438564"/>
            <a:ext cx="99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現状レビュー 　～顧客の声～</a:t>
            </a:r>
          </a:p>
        </p:txBody>
      </p:sp>
      <p:sp>
        <p:nvSpPr>
          <p:cNvPr id="12" name="正方形/長方形 11">
            <a:extLst>
              <a:ext uri="{FF2B5EF4-FFF2-40B4-BE49-F238E27FC236}">
                <a16:creationId xmlns:a16="http://schemas.microsoft.com/office/drawing/2014/main" id="{82ECEF0A-B832-4B3D-B63C-D7E730B302A7}"/>
              </a:ext>
            </a:extLst>
          </p:cNvPr>
          <p:cNvSpPr/>
          <p:nvPr/>
        </p:nvSpPr>
        <p:spPr>
          <a:xfrm>
            <a:off x="264160" y="263995"/>
            <a:ext cx="1335852" cy="369332"/>
          </a:xfrm>
          <a:prstGeom prst="rect">
            <a:avLst/>
          </a:prstGeom>
          <a:solidFill>
            <a:srgbClr val="FFFFFF">
              <a:alpha val="69804"/>
            </a:srgb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B0F0"/>
                </a:solidFill>
                <a:effectLst/>
                <a:highlight>
                  <a:srgbClr val="FFFF00"/>
                </a:highlight>
                <a:uLnTx/>
                <a:uFillTx/>
                <a:latin typeface="游ゴシック 本文"/>
                <a:ea typeface="游ゴシック" panose="020B0400000000000000" pitchFamily="50" charset="-128"/>
                <a:cs typeface="+mn-cs"/>
              </a:rPr>
              <a:t>参考</a:t>
            </a:r>
          </a:p>
        </p:txBody>
      </p:sp>
      <p:sp>
        <p:nvSpPr>
          <p:cNvPr id="13" name="正方形/長方形 12">
            <a:extLst>
              <a:ext uri="{FF2B5EF4-FFF2-40B4-BE49-F238E27FC236}">
                <a16:creationId xmlns:a16="http://schemas.microsoft.com/office/drawing/2014/main" id="{BF099C67-138E-4007-B5A2-79639BAF2E98}"/>
              </a:ext>
            </a:extLst>
          </p:cNvPr>
          <p:cNvSpPr/>
          <p:nvPr/>
        </p:nvSpPr>
        <p:spPr>
          <a:xfrm>
            <a:off x="289476" y="284359"/>
            <a:ext cx="1268850" cy="412539"/>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t>社内限り</a:t>
            </a:r>
          </a:p>
        </p:txBody>
      </p:sp>
    </p:spTree>
    <p:extLst>
      <p:ext uri="{BB962C8B-B14F-4D97-AF65-F5344CB8AC3E}">
        <p14:creationId xmlns:p14="http://schemas.microsoft.com/office/powerpoint/2010/main" val="4158339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70F937-DB25-4216-9F44-B12B8AABB6EF}"/>
              </a:ext>
            </a:extLst>
          </p:cNvPr>
          <p:cNvSpPr>
            <a:spLocks noGrp="1"/>
          </p:cNvSpPr>
          <p:nvPr>
            <p:ph type="title"/>
          </p:nvPr>
        </p:nvSpPr>
        <p:spPr>
          <a:xfrm>
            <a:off x="0" y="2590740"/>
            <a:ext cx="12192000" cy="1325563"/>
          </a:xfrm>
        </p:spPr>
        <p:txBody>
          <a:bodyPr>
            <a:normAutofit/>
          </a:bodyPr>
          <a:lstStyle/>
          <a:p>
            <a:pPr algn="ctr"/>
            <a:r>
              <a:rPr lang="ja-JP" altLang="en-US" sz="4800" b="1" dirty="0">
                <a:solidFill>
                  <a:schemeClr val="tx1">
                    <a:lumMod val="65000"/>
                    <a:lumOff val="35000"/>
                  </a:schemeClr>
                </a:solidFill>
                <a:latin typeface="Meiryo UI" panose="020B0604030504040204" pitchFamily="50" charset="-128"/>
                <a:ea typeface="Meiryo UI" panose="020B0604030504040204" pitchFamily="50" charset="-128"/>
              </a:rPr>
              <a:t>簡易案内用のパンフレット</a:t>
            </a:r>
            <a:endParaRPr kumimoji="1" lang="ja-JP" altLang="en-US" sz="4800" b="1" dirty="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5476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BBAC1E65-6BAB-492B-AAD8-85C03DA02EE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3"/>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32" name="図 31">
            <a:extLst>
              <a:ext uri="{FF2B5EF4-FFF2-40B4-BE49-F238E27FC236}">
                <a16:creationId xmlns:a16="http://schemas.microsoft.com/office/drawing/2014/main" id="{C013DF7D-6BC0-4ACB-BDAF-0BB454B825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6" name="図 25">
            <a:extLst>
              <a:ext uri="{FF2B5EF4-FFF2-40B4-BE49-F238E27FC236}">
                <a16:creationId xmlns:a16="http://schemas.microsoft.com/office/drawing/2014/main" id="{B5457089-F204-4199-94A3-F3D7843B71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22" name="図 21">
            <a:extLst>
              <a:ext uri="{FF2B5EF4-FFF2-40B4-BE49-F238E27FC236}">
                <a16:creationId xmlns:a16="http://schemas.microsoft.com/office/drawing/2014/main" id="{71416D87-4D7E-48E6-A16C-841217F005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pic>
        <p:nvPicPr>
          <p:cNvPr id="6" name="図 5">
            <a:extLst>
              <a:ext uri="{FF2B5EF4-FFF2-40B4-BE49-F238E27FC236}">
                <a16:creationId xmlns:a16="http://schemas.microsoft.com/office/drawing/2014/main" id="{DBC4D049-3EF0-46BC-8E34-D424C7FC2CCB}"/>
              </a:ext>
            </a:extLst>
          </p:cNvPr>
          <p:cNvPicPr>
            <a:picLocks noChangeAspect="1"/>
          </p:cNvPicPr>
          <p:nvPr/>
        </p:nvPicPr>
        <p:blipFill>
          <a:blip r:embed="rId6"/>
          <a:stretch>
            <a:fillRect/>
          </a:stretch>
        </p:blipFill>
        <p:spPr>
          <a:xfrm>
            <a:off x="3314434" y="2461952"/>
            <a:ext cx="5203688" cy="1796135"/>
          </a:xfrm>
          <a:prstGeom prst="rect">
            <a:avLst/>
          </a:prstGeom>
        </p:spPr>
      </p:pic>
      <p:grpSp>
        <p:nvGrpSpPr>
          <p:cNvPr id="27" name="グループ化 26">
            <a:extLst>
              <a:ext uri="{FF2B5EF4-FFF2-40B4-BE49-F238E27FC236}">
                <a16:creationId xmlns:a16="http://schemas.microsoft.com/office/drawing/2014/main" id="{4BD28967-7CF2-4857-A807-C697256D02C6}"/>
              </a:ext>
            </a:extLst>
          </p:cNvPr>
          <p:cNvGrpSpPr/>
          <p:nvPr/>
        </p:nvGrpSpPr>
        <p:grpSpPr>
          <a:xfrm>
            <a:off x="3972072" y="2856433"/>
            <a:ext cx="4059945" cy="1007171"/>
            <a:chOff x="2103121" y="1552093"/>
            <a:chExt cx="7995920" cy="1983588"/>
          </a:xfrm>
        </p:grpSpPr>
        <p:pic>
          <p:nvPicPr>
            <p:cNvPr id="28" name="図 27">
              <a:extLst>
                <a:ext uri="{FF2B5EF4-FFF2-40B4-BE49-F238E27FC236}">
                  <a16:creationId xmlns:a16="http://schemas.microsoft.com/office/drawing/2014/main" id="{E6019E41-E331-4F3C-A21A-88F9D24680A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103121" y="1552093"/>
              <a:ext cx="7995920" cy="1983588"/>
            </a:xfrm>
            <a:prstGeom prst="rect">
              <a:avLst/>
            </a:prstGeom>
          </p:spPr>
        </p:pic>
        <p:sp>
          <p:nvSpPr>
            <p:cNvPr id="29" name="正方形/長方形 28">
              <a:extLst>
                <a:ext uri="{FF2B5EF4-FFF2-40B4-BE49-F238E27FC236}">
                  <a16:creationId xmlns:a16="http://schemas.microsoft.com/office/drawing/2014/main" id="{3182C61B-7484-4AD2-B79A-97A8AFA225BA}"/>
                </a:ext>
              </a:extLst>
            </p:cNvPr>
            <p:cNvSpPr/>
            <p:nvPr/>
          </p:nvSpPr>
          <p:spPr>
            <a:xfrm>
              <a:off x="5988908" y="1552093"/>
              <a:ext cx="1342767" cy="34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 name="Picture 2" descr="再生 背景透過の画像85点｜完全無料画像検索のプリ画像💓byGMO">
            <a:hlinkClick r:id="rId8"/>
            <a:extLst>
              <a:ext uri="{FF2B5EF4-FFF2-40B4-BE49-F238E27FC236}">
                <a16:creationId xmlns:a16="http://schemas.microsoft.com/office/drawing/2014/main" id="{693B063F-9EA5-4CC3-B88A-C20699BE3B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59378" y="5081640"/>
            <a:ext cx="1611604" cy="159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368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D41F6069-F2A9-4DDC-B7D8-B7AC59BAA7CD}"/>
              </a:ext>
            </a:extLst>
          </p:cNvPr>
          <p:cNvPicPr>
            <a:picLocks noChangeAspect="1"/>
          </p:cNvPicPr>
          <p:nvPr/>
        </p:nvPicPr>
        <p:blipFill>
          <a:blip r:embed="rId2"/>
          <a:stretch>
            <a:fillRect/>
          </a:stretch>
        </p:blipFill>
        <p:spPr>
          <a:xfrm>
            <a:off x="0" y="0"/>
            <a:ext cx="12192000" cy="6857999"/>
          </a:xfrm>
          <a:prstGeom prst="rect">
            <a:avLst/>
          </a:prstGeom>
        </p:spPr>
      </p:pic>
      <p:pic>
        <p:nvPicPr>
          <p:cNvPr id="9" name="図 8">
            <a:extLst>
              <a:ext uri="{FF2B5EF4-FFF2-40B4-BE49-F238E27FC236}">
                <a16:creationId xmlns:a16="http://schemas.microsoft.com/office/drawing/2014/main" id="{F8A147DB-1022-44CB-8676-546F8F088C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65523" y="3835990"/>
            <a:ext cx="4034669" cy="1816319"/>
          </a:xfrm>
          <a:prstGeom prst="rect">
            <a:avLst/>
          </a:prstGeom>
        </p:spPr>
      </p:pic>
      <p:pic>
        <p:nvPicPr>
          <p:cNvPr id="1026" name="Picture 2" descr="仲間を誘って、ひと息つこう。他愛のない、おしゃべりが、いい仕事のキッカケに。">
            <a:extLst>
              <a:ext uri="{FF2B5EF4-FFF2-40B4-BE49-F238E27FC236}">
                <a16:creationId xmlns:a16="http://schemas.microsoft.com/office/drawing/2014/main" id="{E11E285B-984A-499D-BFDE-C9C3184540D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87548" y="2492068"/>
            <a:ext cx="3531588" cy="1270085"/>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6A432E7F-8A31-4EA7-A631-E2DC316FC4C9}"/>
              </a:ext>
            </a:extLst>
          </p:cNvPr>
          <p:cNvSpPr/>
          <p:nvPr/>
        </p:nvSpPr>
        <p:spPr>
          <a:xfrm>
            <a:off x="4786746" y="6089829"/>
            <a:ext cx="2979651" cy="307777"/>
          </a:xfrm>
          <a:prstGeom prst="rect">
            <a:avLst/>
          </a:prstGeom>
        </p:spPr>
        <p:txBody>
          <a:bodyPr wrap="square">
            <a:spAutoFit/>
          </a:bodyPr>
          <a:lstStyle/>
          <a:p>
            <a:r>
              <a:rPr lang="en-US" altLang="ja-JP" sz="1400" dirty="0">
                <a:solidFill>
                  <a:schemeClr val="bg1">
                    <a:lumMod val="50000"/>
                  </a:schemeClr>
                </a:solidFill>
                <a:latin typeface="Meiryo UI" panose="020B0604030504040204" pitchFamily="50" charset="-128"/>
                <a:ea typeface="Meiryo UI" panose="020B0604030504040204" pitchFamily="50" charset="-128"/>
                <a:cs typeface="Courier New" panose="02070309020205020404" pitchFamily="49" charset="0"/>
              </a:rPr>
              <a:t>※</a:t>
            </a:r>
            <a:r>
              <a:rPr lang="ja-JP" altLang="en-US" sz="1400" dirty="0">
                <a:solidFill>
                  <a:schemeClr val="bg1">
                    <a:lumMod val="50000"/>
                  </a:schemeClr>
                </a:solidFill>
                <a:latin typeface="Meiryo UI" panose="020B0604030504040204" pitchFamily="50" charset="-128"/>
                <a:ea typeface="Meiryo UI" panose="020B0604030504040204" pitchFamily="50" charset="-128"/>
                <a:cs typeface="Courier New" panose="02070309020205020404" pitchFamily="49" charset="0"/>
              </a:rPr>
              <a:t>飲料代は設置先様 法人負担</a:t>
            </a:r>
            <a:endParaRPr lang="ja-JP" altLang="en-US" sz="1400" dirty="0">
              <a:solidFill>
                <a:schemeClr val="bg1">
                  <a:lumMod val="50000"/>
                </a:schemeClr>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9BC96D74-DB26-4F75-82B0-888B24CB9EFF}"/>
              </a:ext>
            </a:extLst>
          </p:cNvPr>
          <p:cNvSpPr/>
          <p:nvPr/>
        </p:nvSpPr>
        <p:spPr>
          <a:xfrm>
            <a:off x="1065654" y="5898143"/>
            <a:ext cx="2979651" cy="523220"/>
          </a:xfrm>
          <a:prstGeom prst="rect">
            <a:avLst/>
          </a:prstGeom>
        </p:spPr>
        <p:txBody>
          <a:bodyPr wrap="square">
            <a:spAutoFit/>
          </a:bodyPr>
          <a:lstStyle/>
          <a:p>
            <a:endParaRPr lang="en-US" altLang="ja-JP" sz="1400" dirty="0">
              <a:solidFill>
                <a:schemeClr val="bg1">
                  <a:lumMod val="50000"/>
                </a:schemeClr>
              </a:solidFill>
              <a:latin typeface="Meiryo UI" panose="020B0604030504040204" pitchFamily="50" charset="-128"/>
              <a:ea typeface="Meiryo UI" panose="020B0604030504040204" pitchFamily="50" charset="-128"/>
              <a:cs typeface="Courier New" panose="02070309020205020404" pitchFamily="49" charset="0"/>
            </a:endParaRPr>
          </a:p>
          <a:p>
            <a:r>
              <a:rPr lang="ja-JP" altLang="en-US" sz="1400" dirty="0">
                <a:solidFill>
                  <a:schemeClr val="bg1">
                    <a:lumMod val="50000"/>
                  </a:schemeClr>
                </a:solidFill>
                <a:latin typeface="Meiryo UI" panose="020B0604030504040204" pitchFamily="50" charset="-128"/>
                <a:ea typeface="Meiryo UI" panose="020B0604030504040204" pitchFamily="50" charset="-128"/>
                <a:cs typeface="Courier New" panose="02070309020205020404" pitchFamily="49" charset="0"/>
              </a:rPr>
              <a:t>通常通りの購入方法も利用可能</a:t>
            </a:r>
            <a:endParaRPr lang="ja-JP" altLang="en-US" sz="1400" dirty="0">
              <a:solidFill>
                <a:schemeClr val="bg1">
                  <a:lumMod val="50000"/>
                </a:schemeClr>
              </a:solidFill>
              <a:latin typeface="Meiryo UI" panose="020B0604030504040204" pitchFamily="50" charset="-128"/>
              <a:ea typeface="Meiryo UI" panose="020B0604030504040204" pitchFamily="50" charset="-128"/>
            </a:endParaRPr>
          </a:p>
        </p:txBody>
      </p:sp>
      <p:grpSp>
        <p:nvGrpSpPr>
          <p:cNvPr id="19" name="グループ化 18">
            <a:extLst>
              <a:ext uri="{FF2B5EF4-FFF2-40B4-BE49-F238E27FC236}">
                <a16:creationId xmlns:a16="http://schemas.microsoft.com/office/drawing/2014/main" id="{C58A3667-1C7B-4727-833B-66D7A87AD75E}"/>
              </a:ext>
            </a:extLst>
          </p:cNvPr>
          <p:cNvGrpSpPr/>
          <p:nvPr/>
        </p:nvGrpSpPr>
        <p:grpSpPr>
          <a:xfrm>
            <a:off x="975084" y="2113899"/>
            <a:ext cx="2471111" cy="3568662"/>
            <a:chOff x="930238" y="1282567"/>
            <a:chExt cx="3318979" cy="4793113"/>
          </a:xfrm>
        </p:grpSpPr>
        <p:pic>
          <p:nvPicPr>
            <p:cNvPr id="20" name="図 19">
              <a:extLst>
                <a:ext uri="{FF2B5EF4-FFF2-40B4-BE49-F238E27FC236}">
                  <a16:creationId xmlns:a16="http://schemas.microsoft.com/office/drawing/2014/main" id="{72579A36-BB16-4C69-977E-1B02C1A8FF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0238" y="1282567"/>
              <a:ext cx="3318979" cy="4793113"/>
            </a:xfrm>
            <a:prstGeom prst="rect">
              <a:avLst/>
            </a:prstGeom>
          </p:spPr>
        </p:pic>
        <p:sp>
          <p:nvSpPr>
            <p:cNvPr id="21" name="正方形/長方形 20">
              <a:extLst>
                <a:ext uri="{FF2B5EF4-FFF2-40B4-BE49-F238E27FC236}">
                  <a16:creationId xmlns:a16="http://schemas.microsoft.com/office/drawing/2014/main" id="{2C8C441C-7383-492F-8053-13CEAEED2E99}"/>
                </a:ext>
              </a:extLst>
            </p:cNvPr>
            <p:cNvSpPr/>
            <p:nvPr/>
          </p:nvSpPr>
          <p:spPr>
            <a:xfrm>
              <a:off x="2273808" y="1359408"/>
              <a:ext cx="438912" cy="97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3" name="直線コネクタ 22">
            <a:extLst>
              <a:ext uri="{FF2B5EF4-FFF2-40B4-BE49-F238E27FC236}">
                <a16:creationId xmlns:a16="http://schemas.microsoft.com/office/drawing/2014/main" id="{F8530A15-A38C-4D51-BE62-4DAAD05E260C}"/>
              </a:ext>
            </a:extLst>
          </p:cNvPr>
          <p:cNvCxnSpPr>
            <a:cxnSpLocks/>
          </p:cNvCxnSpPr>
          <p:nvPr/>
        </p:nvCxnSpPr>
        <p:spPr>
          <a:xfrm>
            <a:off x="3076317" y="1677800"/>
            <a:ext cx="5884702" cy="0"/>
          </a:xfrm>
          <a:prstGeom prst="line">
            <a:avLst/>
          </a:prstGeom>
          <a:ln w="155575"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3CFE3000-33B4-40E7-BC15-384AF651C2C7}"/>
              </a:ext>
            </a:extLst>
          </p:cNvPr>
          <p:cNvSpPr txBox="1"/>
          <p:nvPr/>
        </p:nvSpPr>
        <p:spPr>
          <a:xfrm>
            <a:off x="0" y="434034"/>
            <a:ext cx="12192000" cy="1538883"/>
          </a:xfrm>
          <a:prstGeom prst="rect">
            <a:avLst/>
          </a:prstGeom>
          <a:noFill/>
        </p:spPr>
        <p:txBody>
          <a:bodyPr wrap="square" rtlCol="0">
            <a:spAutoFit/>
          </a:bodyPr>
          <a:lstStyle/>
          <a:p>
            <a:pPr algn="ctr"/>
            <a:r>
              <a:rPr kumimoji="1" lang="ja-JP" altLang="en-US" sz="2800" b="1" dirty="0">
                <a:solidFill>
                  <a:srgbClr val="6DCFE2"/>
                </a:solidFill>
              </a:rPr>
              <a:t>新しい福利厚生</a:t>
            </a:r>
            <a:endParaRPr kumimoji="1" lang="en-US" altLang="ja-JP" sz="100" b="1" dirty="0">
              <a:solidFill>
                <a:srgbClr val="6DCFE2"/>
              </a:solidFill>
            </a:endParaRPr>
          </a:p>
          <a:p>
            <a:pPr algn="ctr"/>
            <a:r>
              <a:rPr lang="en-US" altLang="ja-JP" sz="6600" b="1" dirty="0">
                <a:solidFill>
                  <a:srgbClr val="6DCFE2"/>
                </a:solidFill>
              </a:rPr>
              <a:t>2</a:t>
            </a:r>
            <a:r>
              <a:rPr kumimoji="1" lang="ja-JP" altLang="en-US" sz="4000" b="1" dirty="0">
                <a:solidFill>
                  <a:srgbClr val="6DCFE2"/>
                </a:solidFill>
              </a:rPr>
              <a:t>人なら 社長のおごり</a:t>
            </a:r>
            <a:r>
              <a:rPr lang="ja-JP" altLang="en-US" sz="4000" b="1" dirty="0">
                <a:solidFill>
                  <a:srgbClr val="6DCFE2"/>
                </a:solidFill>
              </a:rPr>
              <a:t>！</a:t>
            </a:r>
            <a:endParaRPr kumimoji="1" lang="ja-JP" altLang="en-US" sz="4000" b="1" dirty="0">
              <a:solidFill>
                <a:srgbClr val="6DCFE2"/>
              </a:solidFill>
            </a:endParaRPr>
          </a:p>
        </p:txBody>
      </p:sp>
      <p:pic>
        <p:nvPicPr>
          <p:cNvPr id="30" name="図 29">
            <a:extLst>
              <a:ext uri="{FF2B5EF4-FFF2-40B4-BE49-F238E27FC236}">
                <a16:creationId xmlns:a16="http://schemas.microsoft.com/office/drawing/2014/main" id="{BB676EF3-96BD-4468-A181-1E4D3DA7D69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9165032" y="3004601"/>
            <a:ext cx="1666202" cy="2898639"/>
          </a:xfrm>
          <a:prstGeom prst="rect">
            <a:avLst/>
          </a:prstGeom>
          <a:ln>
            <a:noFill/>
          </a:ln>
          <a:effectLst>
            <a:softEdge rad="112500"/>
          </a:effectLst>
        </p:spPr>
      </p:pic>
      <p:sp>
        <p:nvSpPr>
          <p:cNvPr id="6" name="四角形: 角を丸くする 5">
            <a:extLst>
              <a:ext uri="{FF2B5EF4-FFF2-40B4-BE49-F238E27FC236}">
                <a16:creationId xmlns:a16="http://schemas.microsoft.com/office/drawing/2014/main" id="{4B25C112-3DA1-4B12-BED1-371E5B24BCA0}"/>
              </a:ext>
            </a:extLst>
          </p:cNvPr>
          <p:cNvSpPr/>
          <p:nvPr/>
        </p:nvSpPr>
        <p:spPr>
          <a:xfrm>
            <a:off x="8801608" y="2730395"/>
            <a:ext cx="1981200" cy="782320"/>
          </a:xfrm>
          <a:prstGeom prst="roundRect">
            <a:avLst/>
          </a:prstGeom>
          <a:solidFill>
            <a:srgbClr val="5AC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6">
            <a:extLst>
              <a:ext uri="{FF2B5EF4-FFF2-40B4-BE49-F238E27FC236}">
                <a16:creationId xmlns:a16="http://schemas.microsoft.com/office/drawing/2014/main" id="{BD86C24F-D693-4BD6-9151-AABB5F1D4825}"/>
              </a:ext>
            </a:extLst>
          </p:cNvPr>
          <p:cNvSpPr/>
          <p:nvPr/>
        </p:nvSpPr>
        <p:spPr>
          <a:xfrm rot="9000000">
            <a:off x="8950330" y="3200206"/>
            <a:ext cx="508123" cy="619437"/>
          </a:xfrm>
          <a:prstGeom prst="triangle">
            <a:avLst/>
          </a:prstGeom>
          <a:solidFill>
            <a:srgbClr val="5AC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テキスト ボックス 30">
            <a:extLst>
              <a:ext uri="{FF2B5EF4-FFF2-40B4-BE49-F238E27FC236}">
                <a16:creationId xmlns:a16="http://schemas.microsoft.com/office/drawing/2014/main" id="{652770E4-EFD6-4D6C-8E94-69D06A2BEC44}"/>
              </a:ext>
            </a:extLst>
          </p:cNvPr>
          <p:cNvSpPr txBox="1"/>
          <p:nvPr/>
        </p:nvSpPr>
        <p:spPr>
          <a:xfrm>
            <a:off x="8874251" y="2798389"/>
            <a:ext cx="1835914" cy="646331"/>
          </a:xfrm>
          <a:prstGeom prst="rect">
            <a:avLst/>
          </a:prstGeom>
          <a:noFill/>
        </p:spPr>
        <p:txBody>
          <a:bodyPr wrap="square" rtlCol="0">
            <a:spAutoFit/>
          </a:bodyPr>
          <a:lstStyle/>
          <a:p>
            <a:pPr algn="dist"/>
            <a:r>
              <a:rPr kumimoji="1" lang="ja-JP" altLang="en-US" sz="1200" b="1" dirty="0">
                <a:solidFill>
                  <a:schemeClr val="bg1"/>
                </a:solidFill>
              </a:rPr>
              <a:t>社員証がない場合、</a:t>
            </a:r>
            <a:br>
              <a:rPr kumimoji="1" lang="en-US" altLang="ja-JP" sz="1200" b="1" dirty="0">
                <a:solidFill>
                  <a:schemeClr val="bg1"/>
                </a:solidFill>
              </a:rPr>
            </a:br>
            <a:r>
              <a:rPr kumimoji="1" lang="ja-JP" altLang="en-US" sz="1200" b="1" dirty="0">
                <a:solidFill>
                  <a:schemeClr val="bg1"/>
                </a:solidFill>
              </a:rPr>
              <a:t>専用カード</a:t>
            </a:r>
            <a:r>
              <a:rPr kumimoji="1" lang="en-US" altLang="ja-JP" sz="1200" b="1" dirty="0">
                <a:solidFill>
                  <a:schemeClr val="bg1"/>
                </a:solidFill>
              </a:rPr>
              <a:t>(</a:t>
            </a:r>
            <a:r>
              <a:rPr kumimoji="1" lang="ja-JP" altLang="en-US" sz="1200" b="1" dirty="0">
                <a:solidFill>
                  <a:schemeClr val="bg1"/>
                </a:solidFill>
              </a:rPr>
              <a:t>有償</a:t>
            </a:r>
            <a:r>
              <a:rPr kumimoji="1" lang="en-US" altLang="ja-JP" sz="1200" b="1" dirty="0">
                <a:solidFill>
                  <a:schemeClr val="bg1"/>
                </a:solidFill>
              </a:rPr>
              <a:t>)</a:t>
            </a:r>
            <a:r>
              <a:rPr kumimoji="1" lang="ja-JP" altLang="en-US" sz="1200" b="1" dirty="0">
                <a:solidFill>
                  <a:schemeClr val="bg1"/>
                </a:solidFill>
              </a:rPr>
              <a:t>も</a:t>
            </a:r>
            <a:endParaRPr kumimoji="1" lang="en-US" altLang="ja-JP" sz="1200" b="1" dirty="0">
              <a:solidFill>
                <a:schemeClr val="bg1"/>
              </a:solidFill>
            </a:endParaRPr>
          </a:p>
          <a:p>
            <a:pPr algn="dist"/>
            <a:r>
              <a:rPr lang="ja-JP" altLang="en-US" sz="1200" b="1" dirty="0">
                <a:solidFill>
                  <a:schemeClr val="bg1"/>
                </a:solidFill>
              </a:rPr>
              <a:t>ご用意しております</a:t>
            </a:r>
            <a:endParaRPr kumimoji="1" lang="ja-JP" altLang="en-US" sz="1200" b="1" dirty="0">
              <a:solidFill>
                <a:schemeClr val="bg1"/>
              </a:solidFill>
            </a:endParaRPr>
          </a:p>
        </p:txBody>
      </p:sp>
      <p:sp>
        <p:nvSpPr>
          <p:cNvPr id="33" name="正方形/長方形 32">
            <a:extLst>
              <a:ext uri="{FF2B5EF4-FFF2-40B4-BE49-F238E27FC236}">
                <a16:creationId xmlns:a16="http://schemas.microsoft.com/office/drawing/2014/main" id="{AAFF8A7D-CF31-41F1-8E56-CC5897612DFB}"/>
              </a:ext>
            </a:extLst>
          </p:cNvPr>
          <p:cNvSpPr/>
          <p:nvPr/>
        </p:nvSpPr>
        <p:spPr>
          <a:xfrm>
            <a:off x="975084" y="5700850"/>
            <a:ext cx="2471111" cy="261610"/>
          </a:xfrm>
          <a:prstGeom prst="rect">
            <a:avLst/>
          </a:prstGeom>
        </p:spPr>
        <p:txBody>
          <a:bodyPr wrap="square">
            <a:spAutoFit/>
          </a:bodyPr>
          <a:lstStyle/>
          <a:p>
            <a:pPr algn="ctr"/>
            <a:r>
              <a:rPr lang="en-US" altLang="ja-JP" sz="1100" dirty="0">
                <a:solidFill>
                  <a:schemeClr val="bg1">
                    <a:lumMod val="50000"/>
                  </a:schemeClr>
                </a:solidFill>
                <a:latin typeface="Meiryo UI" panose="020B0604030504040204" pitchFamily="50" charset="-128"/>
                <a:ea typeface="Meiryo UI" panose="020B0604030504040204" pitchFamily="50" charset="-128"/>
                <a:cs typeface="Courier New" panose="02070309020205020404" pitchFamily="49" charset="0"/>
              </a:rPr>
              <a:t>W1181mm</a:t>
            </a:r>
            <a:r>
              <a:rPr lang="ja-JP" altLang="en-US" sz="1100" dirty="0">
                <a:solidFill>
                  <a:schemeClr val="bg1">
                    <a:lumMod val="50000"/>
                  </a:schemeClr>
                </a:solidFill>
                <a:latin typeface="Meiryo UI" panose="020B0604030504040204" pitchFamily="50" charset="-128"/>
                <a:ea typeface="Meiryo UI" panose="020B0604030504040204" pitchFamily="50" charset="-128"/>
                <a:cs typeface="Courier New" panose="02070309020205020404" pitchFamily="49" charset="0"/>
              </a:rPr>
              <a:t>・</a:t>
            </a:r>
            <a:r>
              <a:rPr lang="en-US" altLang="ja-JP" sz="1100" dirty="0">
                <a:solidFill>
                  <a:schemeClr val="bg1">
                    <a:lumMod val="50000"/>
                  </a:schemeClr>
                </a:solidFill>
                <a:latin typeface="Meiryo UI" panose="020B0604030504040204" pitchFamily="50" charset="-128"/>
                <a:ea typeface="Meiryo UI" panose="020B0604030504040204" pitchFamily="50" charset="-128"/>
                <a:cs typeface="Courier New" panose="02070309020205020404" pitchFamily="49" charset="0"/>
              </a:rPr>
              <a:t>D731</a:t>
            </a:r>
            <a:r>
              <a:rPr lang="ja-JP" altLang="en-US" sz="1100" dirty="0">
                <a:solidFill>
                  <a:schemeClr val="bg1">
                    <a:lumMod val="50000"/>
                  </a:schemeClr>
                </a:solidFill>
                <a:latin typeface="Meiryo UI" panose="020B0604030504040204" pitchFamily="50" charset="-128"/>
                <a:ea typeface="Meiryo UI" panose="020B0604030504040204" pitchFamily="50" charset="-128"/>
                <a:cs typeface="Courier New" panose="02070309020205020404" pitchFamily="49" charset="0"/>
              </a:rPr>
              <a:t>・</a:t>
            </a:r>
            <a:r>
              <a:rPr lang="en-US" altLang="ja-JP" sz="1100" dirty="0">
                <a:solidFill>
                  <a:schemeClr val="bg1">
                    <a:lumMod val="50000"/>
                  </a:schemeClr>
                </a:solidFill>
                <a:latin typeface="Meiryo UI" panose="020B0604030504040204" pitchFamily="50" charset="-128"/>
                <a:ea typeface="Meiryo UI" panose="020B0604030504040204" pitchFamily="50" charset="-128"/>
                <a:cs typeface="Courier New" panose="02070309020205020404" pitchFamily="49" charset="0"/>
              </a:rPr>
              <a:t>H1830mm</a:t>
            </a:r>
          </a:p>
        </p:txBody>
      </p:sp>
      <p:sp>
        <p:nvSpPr>
          <p:cNvPr id="25" name="正方形/長方形 24">
            <a:extLst>
              <a:ext uri="{FF2B5EF4-FFF2-40B4-BE49-F238E27FC236}">
                <a16:creationId xmlns:a16="http://schemas.microsoft.com/office/drawing/2014/main" id="{FE37D127-6832-4AF9-8FD9-3CAAB08335AB}"/>
              </a:ext>
            </a:extLst>
          </p:cNvPr>
          <p:cNvSpPr/>
          <p:nvPr/>
        </p:nvSpPr>
        <p:spPr>
          <a:xfrm>
            <a:off x="352310" y="364945"/>
            <a:ext cx="1725088" cy="369332"/>
          </a:xfrm>
          <a:prstGeom prst="rect">
            <a:avLst/>
          </a:prstGeom>
        </p:spPr>
        <p:txBody>
          <a:bodyPr wrap="none">
            <a:spAutoFit/>
          </a:bodyPr>
          <a:lstStyle/>
          <a:p>
            <a:r>
              <a:rPr lang="en-US" altLang="ja-JP" b="1" dirty="0">
                <a:solidFill>
                  <a:prstClr val="black"/>
                </a:solidFill>
                <a:latin typeface="Calibri" panose="020F0502020204030204"/>
                <a:ea typeface="ＭＳ Ｐゴシック" panose="020B0600070205080204" pitchFamily="50" charset="-128"/>
                <a:hlinkClick r:id="rId7"/>
              </a:rPr>
              <a:t>Movie(Youtube)</a:t>
            </a:r>
            <a:endParaRPr lang="ja-JP" altLang="en-US" b="1" dirty="0">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293241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D41F6069-F2A9-4DDC-B7D8-B7AC59BAA7CD}"/>
              </a:ext>
            </a:extLst>
          </p:cNvPr>
          <p:cNvPicPr>
            <a:picLocks noChangeAspect="1"/>
          </p:cNvPicPr>
          <p:nvPr/>
        </p:nvPicPr>
        <p:blipFill>
          <a:blip r:embed="rId2"/>
          <a:stretch>
            <a:fillRect/>
          </a:stretch>
        </p:blipFill>
        <p:spPr>
          <a:xfrm>
            <a:off x="0" y="0"/>
            <a:ext cx="12192000" cy="6857999"/>
          </a:xfrm>
          <a:prstGeom prst="rect">
            <a:avLst/>
          </a:prstGeom>
        </p:spPr>
      </p:pic>
      <p:sp>
        <p:nvSpPr>
          <p:cNvPr id="27" name="テキスト ボックス 26">
            <a:extLst>
              <a:ext uri="{FF2B5EF4-FFF2-40B4-BE49-F238E27FC236}">
                <a16:creationId xmlns:a16="http://schemas.microsoft.com/office/drawing/2014/main" id="{6E31973B-64C2-47DD-8864-759BEE25699F}"/>
              </a:ext>
            </a:extLst>
          </p:cNvPr>
          <p:cNvSpPr txBox="1"/>
          <p:nvPr/>
        </p:nvSpPr>
        <p:spPr>
          <a:xfrm>
            <a:off x="9384380" y="5697387"/>
            <a:ext cx="2583844" cy="830997"/>
          </a:xfrm>
          <a:prstGeom prst="rect">
            <a:avLst/>
          </a:prstGeom>
          <a:noFill/>
        </p:spPr>
        <p:txBody>
          <a:bodyPr wrap="square" rtlCol="0">
            <a:spAutoFit/>
          </a:bodyPr>
          <a:lstStyle/>
          <a:p>
            <a:r>
              <a:rPr kumimoji="1" lang="ja-JP" altLang="en-US" sz="1200" b="1" dirty="0">
                <a:solidFill>
                  <a:schemeClr val="tx1">
                    <a:lumMod val="75000"/>
                    <a:lumOff val="25000"/>
                  </a:schemeClr>
                </a:solidFill>
              </a:rPr>
              <a:t>①</a:t>
            </a:r>
            <a:r>
              <a:rPr kumimoji="1" lang="en-US" altLang="ja-JP" sz="1200" b="1" dirty="0">
                <a:solidFill>
                  <a:schemeClr val="tx1">
                    <a:lumMod val="75000"/>
                    <a:lumOff val="25000"/>
                  </a:schemeClr>
                </a:solidFill>
              </a:rPr>
              <a:t>B</a:t>
            </a:r>
            <a:r>
              <a:rPr lang="en-US" altLang="ja-JP" sz="1200" b="1" dirty="0">
                <a:solidFill>
                  <a:schemeClr val="tx1">
                    <a:lumMod val="75000"/>
                    <a:lumOff val="25000"/>
                  </a:schemeClr>
                </a:solidFill>
              </a:rPr>
              <a:t>FQ2230QPB</a:t>
            </a:r>
            <a:br>
              <a:rPr kumimoji="1" lang="en-US" altLang="ja-JP" sz="1200" b="1" dirty="0">
                <a:solidFill>
                  <a:schemeClr val="tx1">
                    <a:lumMod val="75000"/>
                    <a:lumOff val="25000"/>
                  </a:schemeClr>
                </a:solidFill>
              </a:rPr>
            </a:br>
            <a:r>
              <a:rPr kumimoji="1" lang="en-US" altLang="ja-JP" sz="1200" b="1" dirty="0">
                <a:solidFill>
                  <a:schemeClr val="tx1">
                    <a:lumMod val="75000"/>
                    <a:lumOff val="25000"/>
                  </a:schemeClr>
                </a:solidFill>
              </a:rPr>
              <a:t>   W1185</a:t>
            </a:r>
            <a:r>
              <a:rPr kumimoji="1" lang="ja-JP" altLang="en-US" sz="1200" b="1" dirty="0">
                <a:solidFill>
                  <a:schemeClr val="tx1">
                    <a:lumMod val="75000"/>
                    <a:lumOff val="25000"/>
                  </a:schemeClr>
                </a:solidFill>
              </a:rPr>
              <a:t>・</a:t>
            </a:r>
            <a:r>
              <a:rPr kumimoji="1" lang="en-US" altLang="ja-JP" sz="1200" b="1" dirty="0">
                <a:solidFill>
                  <a:schemeClr val="tx1">
                    <a:lumMod val="75000"/>
                    <a:lumOff val="25000"/>
                  </a:schemeClr>
                </a:solidFill>
              </a:rPr>
              <a:t>D731</a:t>
            </a:r>
            <a:r>
              <a:rPr kumimoji="1" lang="ja-JP" altLang="en-US" sz="1200" b="1" dirty="0">
                <a:solidFill>
                  <a:schemeClr val="tx1">
                    <a:lumMod val="75000"/>
                    <a:lumOff val="25000"/>
                  </a:schemeClr>
                </a:solidFill>
              </a:rPr>
              <a:t>・</a:t>
            </a:r>
            <a:r>
              <a:rPr kumimoji="1" lang="en-US" altLang="ja-JP" sz="1200" b="1" dirty="0">
                <a:solidFill>
                  <a:schemeClr val="tx1">
                    <a:lumMod val="75000"/>
                    <a:lumOff val="25000"/>
                  </a:schemeClr>
                </a:solidFill>
              </a:rPr>
              <a:t>H1830(mm)</a:t>
            </a:r>
          </a:p>
          <a:p>
            <a:r>
              <a:rPr lang="ja-JP" altLang="en-US" sz="1200" b="1" dirty="0">
                <a:solidFill>
                  <a:schemeClr val="tx1">
                    <a:lumMod val="75000"/>
                    <a:lumOff val="25000"/>
                  </a:schemeClr>
                </a:solidFill>
              </a:rPr>
              <a:t>②</a:t>
            </a:r>
            <a:r>
              <a:rPr lang="en-US" altLang="ja-JP" sz="1200" b="1" dirty="0">
                <a:solidFill>
                  <a:schemeClr val="tx1">
                    <a:lumMod val="75000"/>
                    <a:lumOff val="25000"/>
                  </a:schemeClr>
                </a:solidFill>
              </a:rPr>
              <a:t>BFQ2236QPB</a:t>
            </a:r>
            <a:br>
              <a:rPr lang="en-US" altLang="ja-JP" sz="1200" b="1" dirty="0">
                <a:solidFill>
                  <a:schemeClr val="tx1">
                    <a:lumMod val="75000"/>
                    <a:lumOff val="25000"/>
                  </a:schemeClr>
                </a:solidFill>
              </a:rPr>
            </a:br>
            <a:r>
              <a:rPr lang="en-US" altLang="ja-JP" sz="1200" b="1" dirty="0">
                <a:solidFill>
                  <a:schemeClr val="tx1">
                    <a:lumMod val="75000"/>
                    <a:lumOff val="25000"/>
                  </a:schemeClr>
                </a:solidFill>
              </a:rPr>
              <a:t>   W1321</a:t>
            </a:r>
            <a:r>
              <a:rPr lang="ja-JP" altLang="en-US" sz="1200" b="1" dirty="0">
                <a:solidFill>
                  <a:schemeClr val="tx1">
                    <a:lumMod val="75000"/>
                    <a:lumOff val="25000"/>
                  </a:schemeClr>
                </a:solidFill>
              </a:rPr>
              <a:t>・</a:t>
            </a:r>
            <a:r>
              <a:rPr lang="en-US" altLang="ja-JP" sz="1200" b="1" dirty="0">
                <a:solidFill>
                  <a:schemeClr val="tx1">
                    <a:lumMod val="75000"/>
                    <a:lumOff val="25000"/>
                  </a:schemeClr>
                </a:solidFill>
              </a:rPr>
              <a:t>D731</a:t>
            </a:r>
            <a:r>
              <a:rPr lang="ja-JP" altLang="en-US" sz="1200" b="1" dirty="0">
                <a:solidFill>
                  <a:schemeClr val="tx1">
                    <a:lumMod val="75000"/>
                    <a:lumOff val="25000"/>
                  </a:schemeClr>
                </a:solidFill>
              </a:rPr>
              <a:t>・</a:t>
            </a:r>
            <a:r>
              <a:rPr lang="en-US" altLang="ja-JP" sz="1200" b="1" dirty="0">
                <a:solidFill>
                  <a:schemeClr val="tx1">
                    <a:lumMod val="75000"/>
                    <a:lumOff val="25000"/>
                  </a:schemeClr>
                </a:solidFill>
              </a:rPr>
              <a:t>H1830(mm)</a:t>
            </a:r>
          </a:p>
        </p:txBody>
      </p:sp>
      <p:grpSp>
        <p:nvGrpSpPr>
          <p:cNvPr id="3" name="グループ化 2">
            <a:extLst>
              <a:ext uri="{FF2B5EF4-FFF2-40B4-BE49-F238E27FC236}">
                <a16:creationId xmlns:a16="http://schemas.microsoft.com/office/drawing/2014/main" id="{97ECB649-4E79-4D3D-9867-75652D0715E6}"/>
              </a:ext>
            </a:extLst>
          </p:cNvPr>
          <p:cNvGrpSpPr/>
          <p:nvPr/>
        </p:nvGrpSpPr>
        <p:grpSpPr>
          <a:xfrm>
            <a:off x="9492731" y="3237331"/>
            <a:ext cx="1862035" cy="2382645"/>
            <a:chOff x="9376983" y="2895132"/>
            <a:chExt cx="2319421" cy="2967913"/>
          </a:xfrm>
        </p:grpSpPr>
        <p:grpSp>
          <p:nvGrpSpPr>
            <p:cNvPr id="28" name="グループ化 27">
              <a:extLst>
                <a:ext uri="{FF2B5EF4-FFF2-40B4-BE49-F238E27FC236}">
                  <a16:creationId xmlns:a16="http://schemas.microsoft.com/office/drawing/2014/main" id="{B1B40E4E-551B-4320-8224-FDC22D007064}"/>
                </a:ext>
              </a:extLst>
            </p:cNvPr>
            <p:cNvGrpSpPr/>
            <p:nvPr/>
          </p:nvGrpSpPr>
          <p:grpSpPr>
            <a:xfrm>
              <a:off x="9376983" y="2895132"/>
              <a:ext cx="2319421" cy="2967913"/>
              <a:chOff x="772206" y="1465991"/>
              <a:chExt cx="2718561" cy="3926018"/>
            </a:xfrm>
          </p:grpSpPr>
          <p:pic>
            <p:nvPicPr>
              <p:cNvPr id="32" name="図 31">
                <a:extLst>
                  <a:ext uri="{FF2B5EF4-FFF2-40B4-BE49-F238E27FC236}">
                    <a16:creationId xmlns:a16="http://schemas.microsoft.com/office/drawing/2014/main" id="{FE80BC0C-625D-4E95-BDCF-CEE86DC720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2206" y="1465991"/>
                <a:ext cx="2718561" cy="3926018"/>
              </a:xfrm>
              <a:prstGeom prst="rect">
                <a:avLst/>
              </a:prstGeom>
            </p:spPr>
          </p:pic>
          <p:sp>
            <p:nvSpPr>
              <p:cNvPr id="34" name="正方形/長方形 33">
                <a:extLst>
                  <a:ext uri="{FF2B5EF4-FFF2-40B4-BE49-F238E27FC236}">
                    <a16:creationId xmlns:a16="http://schemas.microsoft.com/office/drawing/2014/main" id="{51262DB3-BA07-48A4-B3F0-A485D6C79670}"/>
                  </a:ext>
                </a:extLst>
              </p:cNvPr>
              <p:cNvSpPr/>
              <p:nvPr/>
            </p:nvSpPr>
            <p:spPr>
              <a:xfrm>
                <a:off x="1853648" y="1506922"/>
                <a:ext cx="359511" cy="7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正方形/長方形 34">
              <a:extLst>
                <a:ext uri="{FF2B5EF4-FFF2-40B4-BE49-F238E27FC236}">
                  <a16:creationId xmlns:a16="http://schemas.microsoft.com/office/drawing/2014/main" id="{802244BD-7506-4455-B9F8-D685A30A5D0D}"/>
                </a:ext>
              </a:extLst>
            </p:cNvPr>
            <p:cNvSpPr/>
            <p:nvPr/>
          </p:nvSpPr>
          <p:spPr>
            <a:xfrm>
              <a:off x="9574085" y="3945150"/>
              <a:ext cx="1653254" cy="54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7158E5C2-F05A-41DC-9F1E-26FF3AB7AE63}"/>
                </a:ext>
              </a:extLst>
            </p:cNvPr>
            <p:cNvSpPr/>
            <p:nvPr/>
          </p:nvSpPr>
          <p:spPr>
            <a:xfrm>
              <a:off x="9574085" y="5049900"/>
              <a:ext cx="1653254" cy="54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52B404D2-82B0-4096-BE5E-7036716F2923}"/>
                </a:ext>
              </a:extLst>
            </p:cNvPr>
            <p:cNvSpPr/>
            <p:nvPr/>
          </p:nvSpPr>
          <p:spPr>
            <a:xfrm>
              <a:off x="9574085" y="5673062"/>
              <a:ext cx="1653254" cy="54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3E3C69E2-D889-4F4E-8DF3-6B0573DACF8D}"/>
                </a:ext>
              </a:extLst>
            </p:cNvPr>
            <p:cNvSpPr/>
            <p:nvPr/>
          </p:nvSpPr>
          <p:spPr>
            <a:xfrm>
              <a:off x="9544032" y="4496169"/>
              <a:ext cx="363655" cy="73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正方形/長方形 1">
            <a:extLst>
              <a:ext uri="{FF2B5EF4-FFF2-40B4-BE49-F238E27FC236}">
                <a16:creationId xmlns:a16="http://schemas.microsoft.com/office/drawing/2014/main" id="{6D52C3E8-3F08-4307-9361-FB3ED2BBB193}"/>
              </a:ext>
            </a:extLst>
          </p:cNvPr>
          <p:cNvSpPr/>
          <p:nvPr/>
        </p:nvSpPr>
        <p:spPr>
          <a:xfrm>
            <a:off x="784969" y="1220664"/>
            <a:ext cx="11183254" cy="646331"/>
          </a:xfrm>
          <a:prstGeom prst="rect">
            <a:avLst/>
          </a:prstGeom>
        </p:spPr>
        <p:txBody>
          <a:bodyPr wrap="square">
            <a:spAutoFit/>
          </a:bodyPr>
          <a:lstStyle/>
          <a:p>
            <a:r>
              <a:rPr lang="en-US" altLang="ja-JP" b="1" u="sng" dirty="0">
                <a:solidFill>
                  <a:srgbClr val="0070C0"/>
                </a:solidFill>
              </a:rPr>
              <a:t>Q:</a:t>
            </a:r>
            <a:r>
              <a:rPr lang="ja-JP" altLang="en-US" b="1" u="sng" dirty="0">
                <a:solidFill>
                  <a:srgbClr val="0070C0"/>
                </a:solidFill>
              </a:rPr>
              <a:t>本サービスの費用や導入の条件はありますか？</a:t>
            </a:r>
            <a:endParaRPr lang="en-US" altLang="ja-JP" b="1" u="sng" dirty="0">
              <a:solidFill>
                <a:srgbClr val="0070C0"/>
              </a:solidFill>
            </a:endParaRPr>
          </a:p>
          <a:p>
            <a:r>
              <a:rPr lang="en-US" altLang="ja-JP" b="1" dirty="0">
                <a:solidFill>
                  <a:schemeClr val="tx1">
                    <a:lumMod val="50000"/>
                    <a:lumOff val="50000"/>
                  </a:schemeClr>
                </a:solidFill>
              </a:rPr>
              <a:t>A:</a:t>
            </a:r>
            <a:r>
              <a:rPr lang="ja-JP" altLang="en-US" b="1" dirty="0">
                <a:solidFill>
                  <a:schemeClr val="tx1">
                    <a:lumMod val="50000"/>
                    <a:lumOff val="50000"/>
                  </a:schemeClr>
                </a:solidFill>
              </a:rPr>
              <a:t>導入費や月額費用は０円です。飲料代のみ法人様負担となります。手数料のお支払いはありません。</a:t>
            </a:r>
          </a:p>
        </p:txBody>
      </p:sp>
      <p:sp>
        <p:nvSpPr>
          <p:cNvPr id="41" name="正方形/長方形 40">
            <a:extLst>
              <a:ext uri="{FF2B5EF4-FFF2-40B4-BE49-F238E27FC236}">
                <a16:creationId xmlns:a16="http://schemas.microsoft.com/office/drawing/2014/main" id="{2DAB7A6F-4543-461F-ADBB-98EA8706D4D2}"/>
              </a:ext>
            </a:extLst>
          </p:cNvPr>
          <p:cNvSpPr/>
          <p:nvPr/>
        </p:nvSpPr>
        <p:spPr>
          <a:xfrm>
            <a:off x="784969" y="1982830"/>
            <a:ext cx="10668362" cy="923330"/>
          </a:xfrm>
          <a:prstGeom prst="rect">
            <a:avLst/>
          </a:prstGeom>
        </p:spPr>
        <p:txBody>
          <a:bodyPr wrap="square">
            <a:spAutoFit/>
          </a:bodyPr>
          <a:lstStyle/>
          <a:p>
            <a:r>
              <a:rPr lang="en-US" altLang="ja-JP" b="1" u="sng" dirty="0">
                <a:solidFill>
                  <a:srgbClr val="0070C0"/>
                </a:solidFill>
              </a:rPr>
              <a:t>Q:</a:t>
            </a:r>
            <a:r>
              <a:rPr lang="ja-JP" altLang="en-US" b="1" u="sng" dirty="0">
                <a:solidFill>
                  <a:srgbClr val="0070C0"/>
                </a:solidFill>
              </a:rPr>
              <a:t>すべての社員証に対応可能ですか？</a:t>
            </a:r>
            <a:endParaRPr lang="en-US" altLang="ja-JP" b="1" u="sng" dirty="0">
              <a:solidFill>
                <a:srgbClr val="0070C0"/>
              </a:solidFill>
            </a:endParaRPr>
          </a:p>
          <a:p>
            <a:r>
              <a:rPr lang="en-US" altLang="ja-JP" b="1" dirty="0">
                <a:solidFill>
                  <a:schemeClr val="tx1">
                    <a:lumMod val="50000"/>
                    <a:lumOff val="50000"/>
                  </a:schemeClr>
                </a:solidFill>
              </a:rPr>
              <a:t>A:</a:t>
            </a:r>
            <a:r>
              <a:rPr lang="ja-JP" altLang="en-US" b="1" dirty="0">
                <a:solidFill>
                  <a:schemeClr val="tx1">
                    <a:lumMod val="50000"/>
                    <a:lumOff val="50000"/>
                  </a:schemeClr>
                </a:solidFill>
              </a:rPr>
              <a:t>主たる仕様には対応をしておりますが、一部対応できない場合があります。社員証が対応していない、あるいは社員証が無い法人様向けに「専用カード」もご用意</a:t>
            </a:r>
            <a:r>
              <a:rPr lang="en-US" altLang="ja-JP" b="1" dirty="0">
                <a:solidFill>
                  <a:schemeClr val="tx1">
                    <a:lumMod val="50000"/>
                    <a:lumOff val="50000"/>
                  </a:schemeClr>
                </a:solidFill>
              </a:rPr>
              <a:t>(</a:t>
            </a:r>
            <a:r>
              <a:rPr lang="ja-JP" altLang="en-US" b="1" dirty="0">
                <a:solidFill>
                  <a:schemeClr val="tx1">
                    <a:lumMod val="50000"/>
                    <a:lumOff val="50000"/>
                  </a:schemeClr>
                </a:solidFill>
              </a:rPr>
              <a:t>有償</a:t>
            </a:r>
            <a:r>
              <a:rPr lang="en-US" altLang="ja-JP" b="1" dirty="0">
                <a:solidFill>
                  <a:schemeClr val="tx1">
                    <a:lumMod val="50000"/>
                    <a:lumOff val="50000"/>
                  </a:schemeClr>
                </a:solidFill>
              </a:rPr>
              <a:t>)</a:t>
            </a:r>
            <a:r>
              <a:rPr lang="ja-JP" altLang="en-US" b="1" dirty="0">
                <a:solidFill>
                  <a:schemeClr val="tx1">
                    <a:lumMod val="50000"/>
                    <a:lumOff val="50000"/>
                  </a:schemeClr>
                </a:solidFill>
              </a:rPr>
              <a:t>しています。</a:t>
            </a:r>
          </a:p>
        </p:txBody>
      </p:sp>
      <p:sp>
        <p:nvSpPr>
          <p:cNvPr id="42" name="正方形/長方形 41">
            <a:extLst>
              <a:ext uri="{FF2B5EF4-FFF2-40B4-BE49-F238E27FC236}">
                <a16:creationId xmlns:a16="http://schemas.microsoft.com/office/drawing/2014/main" id="{58460717-0C72-4441-80A0-6519A1B0E4D6}"/>
              </a:ext>
            </a:extLst>
          </p:cNvPr>
          <p:cNvSpPr/>
          <p:nvPr/>
        </p:nvSpPr>
        <p:spPr>
          <a:xfrm>
            <a:off x="784969" y="3076162"/>
            <a:ext cx="7587333" cy="646331"/>
          </a:xfrm>
          <a:prstGeom prst="rect">
            <a:avLst/>
          </a:prstGeom>
        </p:spPr>
        <p:txBody>
          <a:bodyPr wrap="none">
            <a:spAutoFit/>
          </a:bodyPr>
          <a:lstStyle/>
          <a:p>
            <a:r>
              <a:rPr lang="en-US" altLang="ja-JP" b="1" u="sng" dirty="0">
                <a:solidFill>
                  <a:srgbClr val="0070C0"/>
                </a:solidFill>
              </a:rPr>
              <a:t>Q:</a:t>
            </a:r>
            <a:r>
              <a:rPr lang="ja-JP" altLang="en-US" b="1" u="sng" dirty="0">
                <a:solidFill>
                  <a:srgbClr val="0070C0"/>
                </a:solidFill>
              </a:rPr>
              <a:t>おごりモード起動時の本数制限・起動曜日・時間指定はできますか？</a:t>
            </a:r>
            <a:endParaRPr lang="en-US" altLang="ja-JP" b="1" u="sng" dirty="0">
              <a:solidFill>
                <a:srgbClr val="0070C0"/>
              </a:solidFill>
            </a:endParaRPr>
          </a:p>
          <a:p>
            <a:r>
              <a:rPr lang="en-US" altLang="ja-JP" b="1" dirty="0">
                <a:solidFill>
                  <a:schemeClr val="tx1">
                    <a:lumMod val="50000"/>
                    <a:lumOff val="50000"/>
                  </a:schemeClr>
                </a:solidFill>
              </a:rPr>
              <a:t>A:</a:t>
            </a:r>
            <a:r>
              <a:rPr lang="ja-JP" altLang="en-US" b="1" dirty="0">
                <a:solidFill>
                  <a:schemeClr val="tx1">
                    <a:lumMod val="50000"/>
                    <a:lumOff val="50000"/>
                  </a:schemeClr>
                </a:solidFill>
              </a:rPr>
              <a:t>可能です。上記に加え、同じペアでの利用上限数の制御も可能です。</a:t>
            </a:r>
          </a:p>
        </p:txBody>
      </p:sp>
      <p:sp>
        <p:nvSpPr>
          <p:cNvPr id="43" name="正方形/長方形 42">
            <a:extLst>
              <a:ext uri="{FF2B5EF4-FFF2-40B4-BE49-F238E27FC236}">
                <a16:creationId xmlns:a16="http://schemas.microsoft.com/office/drawing/2014/main" id="{7F5A1CFB-92C4-4088-A7CB-95F7AE7A8D9B}"/>
              </a:ext>
            </a:extLst>
          </p:cNvPr>
          <p:cNvSpPr/>
          <p:nvPr/>
        </p:nvSpPr>
        <p:spPr>
          <a:xfrm>
            <a:off x="784969" y="3841634"/>
            <a:ext cx="7802136" cy="923330"/>
          </a:xfrm>
          <a:prstGeom prst="rect">
            <a:avLst/>
          </a:prstGeom>
        </p:spPr>
        <p:txBody>
          <a:bodyPr wrap="none">
            <a:spAutoFit/>
          </a:bodyPr>
          <a:lstStyle/>
          <a:p>
            <a:r>
              <a:rPr lang="en-US" altLang="ja-JP" b="1" u="sng" dirty="0">
                <a:solidFill>
                  <a:srgbClr val="0070C0"/>
                </a:solidFill>
              </a:rPr>
              <a:t>Q:</a:t>
            </a:r>
            <a:r>
              <a:rPr lang="ja-JP" altLang="en-US" b="1" u="sng" dirty="0">
                <a:solidFill>
                  <a:srgbClr val="0070C0"/>
                </a:solidFill>
              </a:rPr>
              <a:t>設置先企業はどのぐらい飲料代を負担するのでしょうか？</a:t>
            </a:r>
            <a:endParaRPr lang="en-US" altLang="ja-JP" b="1" u="sng" dirty="0">
              <a:solidFill>
                <a:srgbClr val="0070C0"/>
              </a:solidFill>
            </a:endParaRPr>
          </a:p>
          <a:p>
            <a:r>
              <a:rPr lang="en-US" altLang="ja-JP" b="1" dirty="0">
                <a:solidFill>
                  <a:schemeClr val="tx1">
                    <a:lumMod val="50000"/>
                    <a:lumOff val="50000"/>
                  </a:schemeClr>
                </a:solidFill>
              </a:rPr>
              <a:t>A:</a:t>
            </a:r>
            <a:r>
              <a:rPr lang="ja-JP" altLang="en-US" b="1" dirty="0">
                <a:solidFill>
                  <a:schemeClr val="tx1">
                    <a:lumMod val="50000"/>
                    <a:lumOff val="50000"/>
                  </a:schemeClr>
                </a:solidFill>
              </a:rPr>
              <a:t>対象曜日・時間・</a:t>
            </a:r>
            <a:r>
              <a:rPr lang="en-US" altLang="ja-JP" b="1" dirty="0">
                <a:solidFill>
                  <a:schemeClr val="tx1">
                    <a:lumMod val="50000"/>
                    <a:lumOff val="50000"/>
                  </a:schemeClr>
                </a:solidFill>
              </a:rPr>
              <a:t>1</a:t>
            </a:r>
            <a:r>
              <a:rPr lang="ja-JP" altLang="en-US" b="1" dirty="0">
                <a:solidFill>
                  <a:schemeClr val="tx1">
                    <a:lumMod val="50000"/>
                    <a:lumOff val="50000"/>
                  </a:schemeClr>
                </a:solidFill>
              </a:rPr>
              <a:t>人＠上限本数・出社率・人数により異なります。</a:t>
            </a:r>
            <a:endParaRPr lang="en-US" altLang="ja-JP" b="1" dirty="0">
              <a:solidFill>
                <a:schemeClr val="tx1">
                  <a:lumMod val="50000"/>
                  <a:lumOff val="50000"/>
                </a:schemeClr>
              </a:solidFill>
            </a:endParaRPr>
          </a:p>
          <a:p>
            <a:r>
              <a:rPr lang="ja-JP" altLang="en-US" b="1" dirty="0">
                <a:solidFill>
                  <a:schemeClr val="tx1">
                    <a:lumMod val="50000"/>
                    <a:lumOff val="50000"/>
                  </a:schemeClr>
                </a:solidFill>
              </a:rPr>
              <a:t>　目安のシュミレーションが事務局で計算可能ですのでご相談ください。</a:t>
            </a:r>
          </a:p>
        </p:txBody>
      </p:sp>
      <p:sp>
        <p:nvSpPr>
          <p:cNvPr id="44" name="正方形/長方形 43">
            <a:extLst>
              <a:ext uri="{FF2B5EF4-FFF2-40B4-BE49-F238E27FC236}">
                <a16:creationId xmlns:a16="http://schemas.microsoft.com/office/drawing/2014/main" id="{E5864242-71E1-4AA8-B920-DAB208D7C6C7}"/>
              </a:ext>
            </a:extLst>
          </p:cNvPr>
          <p:cNvSpPr/>
          <p:nvPr/>
        </p:nvSpPr>
        <p:spPr>
          <a:xfrm>
            <a:off x="784969" y="4923279"/>
            <a:ext cx="7338869" cy="646331"/>
          </a:xfrm>
          <a:prstGeom prst="rect">
            <a:avLst/>
          </a:prstGeom>
        </p:spPr>
        <p:txBody>
          <a:bodyPr wrap="none">
            <a:spAutoFit/>
          </a:bodyPr>
          <a:lstStyle/>
          <a:p>
            <a:r>
              <a:rPr lang="en-US" altLang="ja-JP" b="1" u="sng" dirty="0">
                <a:solidFill>
                  <a:srgbClr val="0070C0"/>
                </a:solidFill>
              </a:rPr>
              <a:t>Q:</a:t>
            </a:r>
            <a:r>
              <a:rPr lang="ja-JP" altLang="en-US" b="1" u="sng" dirty="0">
                <a:solidFill>
                  <a:srgbClr val="0070C0"/>
                </a:solidFill>
              </a:rPr>
              <a:t>「社長のおごり」という文言を使用しないといけないのですか？</a:t>
            </a:r>
            <a:endParaRPr lang="en-US" altLang="ja-JP" b="1" u="sng" dirty="0">
              <a:solidFill>
                <a:srgbClr val="0070C0"/>
              </a:solidFill>
            </a:endParaRPr>
          </a:p>
          <a:p>
            <a:r>
              <a:rPr lang="en-US" altLang="ja-JP" b="1" dirty="0">
                <a:solidFill>
                  <a:schemeClr val="tx1">
                    <a:lumMod val="50000"/>
                    <a:lumOff val="50000"/>
                  </a:schemeClr>
                </a:solidFill>
              </a:rPr>
              <a:t>A:</a:t>
            </a:r>
            <a:r>
              <a:rPr lang="ja-JP" altLang="en-US" b="1" dirty="0">
                <a:solidFill>
                  <a:schemeClr val="tx1">
                    <a:lumMod val="50000"/>
                    <a:lumOff val="50000"/>
                  </a:schemeClr>
                </a:solidFill>
              </a:rPr>
              <a:t>「工場長のおごり」などご要望に合わせた文言の変更が可能です。</a:t>
            </a:r>
          </a:p>
        </p:txBody>
      </p:sp>
      <p:sp>
        <p:nvSpPr>
          <p:cNvPr id="46" name="正方形/長方形 45">
            <a:extLst>
              <a:ext uri="{FF2B5EF4-FFF2-40B4-BE49-F238E27FC236}">
                <a16:creationId xmlns:a16="http://schemas.microsoft.com/office/drawing/2014/main" id="{6F43E4AD-FAA8-4B67-BEFB-152882FB4B3F}"/>
              </a:ext>
            </a:extLst>
          </p:cNvPr>
          <p:cNvSpPr/>
          <p:nvPr/>
        </p:nvSpPr>
        <p:spPr>
          <a:xfrm>
            <a:off x="784969" y="5828061"/>
            <a:ext cx="8367996" cy="646331"/>
          </a:xfrm>
          <a:prstGeom prst="rect">
            <a:avLst/>
          </a:prstGeom>
        </p:spPr>
        <p:txBody>
          <a:bodyPr wrap="none">
            <a:spAutoFit/>
          </a:bodyPr>
          <a:lstStyle/>
          <a:p>
            <a:r>
              <a:rPr lang="en-US" altLang="ja-JP" b="1" u="sng" dirty="0">
                <a:solidFill>
                  <a:srgbClr val="0070C0"/>
                </a:solidFill>
              </a:rPr>
              <a:t>Q:</a:t>
            </a:r>
            <a:r>
              <a:rPr lang="ja-JP" altLang="en-US" b="1" u="sng" dirty="0">
                <a:solidFill>
                  <a:srgbClr val="0070C0"/>
                </a:solidFill>
              </a:rPr>
              <a:t>導入されている拠点の人数に特徴はありますか？</a:t>
            </a:r>
            <a:br>
              <a:rPr lang="en-US" altLang="ja-JP" b="1" u="sng" dirty="0">
                <a:solidFill>
                  <a:srgbClr val="0070C0"/>
                </a:solidFill>
              </a:rPr>
            </a:br>
            <a:r>
              <a:rPr lang="en-US" altLang="ja-JP" b="1" dirty="0">
                <a:solidFill>
                  <a:schemeClr val="tx1">
                    <a:lumMod val="50000"/>
                    <a:lumOff val="50000"/>
                  </a:schemeClr>
                </a:solidFill>
              </a:rPr>
              <a:t>A:20</a:t>
            </a:r>
            <a:r>
              <a:rPr lang="ja-JP" altLang="en-US" b="1" dirty="0">
                <a:solidFill>
                  <a:schemeClr val="tx1">
                    <a:lumMod val="50000"/>
                    <a:lumOff val="50000"/>
                  </a:schemeClr>
                </a:solidFill>
              </a:rPr>
              <a:t>人程の拠点から</a:t>
            </a:r>
            <a:r>
              <a:rPr lang="en-US" altLang="ja-JP" b="1" dirty="0">
                <a:solidFill>
                  <a:schemeClr val="tx1">
                    <a:lumMod val="50000"/>
                    <a:lumOff val="50000"/>
                  </a:schemeClr>
                </a:solidFill>
              </a:rPr>
              <a:t>2000</a:t>
            </a:r>
            <a:r>
              <a:rPr lang="ja-JP" altLang="en-US" b="1" dirty="0">
                <a:solidFill>
                  <a:schemeClr val="tx1">
                    <a:lumMod val="50000"/>
                    <a:lumOff val="50000"/>
                  </a:schemeClr>
                </a:solidFill>
              </a:rPr>
              <a:t>人の拠点まで多様な職場規模でご導入頂いています。</a:t>
            </a:r>
          </a:p>
        </p:txBody>
      </p:sp>
      <p:cxnSp>
        <p:nvCxnSpPr>
          <p:cNvPr id="47" name="直線コネクタ 46">
            <a:extLst>
              <a:ext uri="{FF2B5EF4-FFF2-40B4-BE49-F238E27FC236}">
                <a16:creationId xmlns:a16="http://schemas.microsoft.com/office/drawing/2014/main" id="{C6817F98-6ACF-44AF-8AD5-D98E9B17E6E3}"/>
              </a:ext>
            </a:extLst>
          </p:cNvPr>
          <p:cNvCxnSpPr>
            <a:cxnSpLocks/>
          </p:cNvCxnSpPr>
          <p:nvPr/>
        </p:nvCxnSpPr>
        <p:spPr>
          <a:xfrm>
            <a:off x="5391625" y="856001"/>
            <a:ext cx="1408750" cy="0"/>
          </a:xfrm>
          <a:prstGeom prst="line">
            <a:avLst/>
          </a:prstGeom>
          <a:ln w="155575"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3CFE3000-33B4-40E7-BC15-384AF651C2C7}"/>
              </a:ext>
            </a:extLst>
          </p:cNvPr>
          <p:cNvSpPr txBox="1"/>
          <p:nvPr/>
        </p:nvSpPr>
        <p:spPr>
          <a:xfrm>
            <a:off x="0" y="422460"/>
            <a:ext cx="12192000" cy="646331"/>
          </a:xfrm>
          <a:prstGeom prst="rect">
            <a:avLst/>
          </a:prstGeom>
          <a:noFill/>
        </p:spPr>
        <p:txBody>
          <a:bodyPr wrap="square" rtlCol="0">
            <a:spAutoFit/>
          </a:bodyPr>
          <a:lstStyle/>
          <a:p>
            <a:pPr algn="ctr"/>
            <a:r>
              <a:rPr kumimoji="1" lang="en-US" altLang="ja-JP" sz="3600" b="1" dirty="0">
                <a:solidFill>
                  <a:srgbClr val="6DCFE2"/>
                </a:solidFill>
              </a:rPr>
              <a:t>FAQ</a:t>
            </a:r>
            <a:endParaRPr kumimoji="1" lang="ja-JP" altLang="en-US" sz="4800" b="1" dirty="0">
              <a:solidFill>
                <a:srgbClr val="6DCFE2"/>
              </a:solidFill>
            </a:endParaRPr>
          </a:p>
        </p:txBody>
      </p:sp>
    </p:spTree>
    <p:extLst>
      <p:ext uri="{BB962C8B-B14F-4D97-AF65-F5344CB8AC3E}">
        <p14:creationId xmlns:p14="http://schemas.microsoft.com/office/powerpoint/2010/main" val="3071853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70F937-DB25-4216-9F44-B12B8AABB6EF}"/>
              </a:ext>
            </a:extLst>
          </p:cNvPr>
          <p:cNvSpPr>
            <a:spLocks noGrp="1"/>
          </p:cNvSpPr>
          <p:nvPr>
            <p:ph type="title"/>
          </p:nvPr>
        </p:nvSpPr>
        <p:spPr>
          <a:xfrm>
            <a:off x="0" y="2590740"/>
            <a:ext cx="12192000" cy="1325563"/>
          </a:xfrm>
        </p:spPr>
        <p:txBody>
          <a:bodyPr>
            <a:normAutofit/>
          </a:bodyPr>
          <a:lstStyle/>
          <a:p>
            <a:pPr algn="ctr"/>
            <a:r>
              <a:rPr lang="ja-JP" altLang="en-US" sz="4800" b="1" dirty="0">
                <a:solidFill>
                  <a:schemeClr val="tx1">
                    <a:lumMod val="65000"/>
                    <a:lumOff val="35000"/>
                  </a:schemeClr>
                </a:solidFill>
                <a:latin typeface="Meiryo UI" panose="020B0604030504040204" pitchFamily="50" charset="-128"/>
                <a:ea typeface="Meiryo UI" panose="020B0604030504040204" pitchFamily="50" charset="-128"/>
              </a:rPr>
              <a:t>（共有：本商談イメージ）</a:t>
            </a:r>
            <a:endParaRPr kumimoji="1" lang="ja-JP" altLang="en-US" sz="4800" b="1" dirty="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9036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pic>
        <p:nvPicPr>
          <p:cNvPr id="20" name="図 19">
            <a:extLst>
              <a:ext uri="{FF2B5EF4-FFF2-40B4-BE49-F238E27FC236}">
                <a16:creationId xmlns:a16="http://schemas.microsoft.com/office/drawing/2014/main" id="{BBAC1E65-6BAB-492B-AAD8-85C03DA02EE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3"/>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32" name="図 31">
            <a:extLst>
              <a:ext uri="{FF2B5EF4-FFF2-40B4-BE49-F238E27FC236}">
                <a16:creationId xmlns:a16="http://schemas.microsoft.com/office/drawing/2014/main" id="{C013DF7D-6BC0-4ACB-BDAF-0BB454B825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6" name="図 25">
            <a:extLst>
              <a:ext uri="{FF2B5EF4-FFF2-40B4-BE49-F238E27FC236}">
                <a16:creationId xmlns:a16="http://schemas.microsoft.com/office/drawing/2014/main" id="{B5457089-F204-4199-94A3-F3D7843B71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22" name="図 21">
            <a:extLst>
              <a:ext uri="{FF2B5EF4-FFF2-40B4-BE49-F238E27FC236}">
                <a16:creationId xmlns:a16="http://schemas.microsoft.com/office/drawing/2014/main" id="{71416D87-4D7E-48E6-A16C-841217F005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pic>
        <p:nvPicPr>
          <p:cNvPr id="6" name="図 5">
            <a:extLst>
              <a:ext uri="{FF2B5EF4-FFF2-40B4-BE49-F238E27FC236}">
                <a16:creationId xmlns:a16="http://schemas.microsoft.com/office/drawing/2014/main" id="{DBC4D049-3EF0-46BC-8E34-D424C7FC2CCB}"/>
              </a:ext>
            </a:extLst>
          </p:cNvPr>
          <p:cNvPicPr>
            <a:picLocks noChangeAspect="1"/>
          </p:cNvPicPr>
          <p:nvPr/>
        </p:nvPicPr>
        <p:blipFill>
          <a:blip r:embed="rId6"/>
          <a:stretch>
            <a:fillRect/>
          </a:stretch>
        </p:blipFill>
        <p:spPr>
          <a:xfrm>
            <a:off x="3314434" y="2461952"/>
            <a:ext cx="5203688" cy="1796135"/>
          </a:xfrm>
          <a:prstGeom prst="rect">
            <a:avLst/>
          </a:prstGeom>
        </p:spPr>
      </p:pic>
      <p:grpSp>
        <p:nvGrpSpPr>
          <p:cNvPr id="27" name="グループ化 26">
            <a:extLst>
              <a:ext uri="{FF2B5EF4-FFF2-40B4-BE49-F238E27FC236}">
                <a16:creationId xmlns:a16="http://schemas.microsoft.com/office/drawing/2014/main" id="{4BD28967-7CF2-4857-A807-C697256D02C6}"/>
              </a:ext>
            </a:extLst>
          </p:cNvPr>
          <p:cNvGrpSpPr/>
          <p:nvPr/>
        </p:nvGrpSpPr>
        <p:grpSpPr>
          <a:xfrm>
            <a:off x="3972072" y="2721529"/>
            <a:ext cx="4059945" cy="1007171"/>
            <a:chOff x="2103121" y="1552093"/>
            <a:chExt cx="7995920" cy="1983588"/>
          </a:xfrm>
        </p:grpSpPr>
        <p:pic>
          <p:nvPicPr>
            <p:cNvPr id="28" name="図 27">
              <a:extLst>
                <a:ext uri="{FF2B5EF4-FFF2-40B4-BE49-F238E27FC236}">
                  <a16:creationId xmlns:a16="http://schemas.microsoft.com/office/drawing/2014/main" id="{E6019E41-E331-4F3C-A21A-88F9D24680A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103121" y="1552093"/>
              <a:ext cx="7995920" cy="1983588"/>
            </a:xfrm>
            <a:prstGeom prst="rect">
              <a:avLst/>
            </a:prstGeom>
          </p:spPr>
        </p:pic>
        <p:sp>
          <p:nvSpPr>
            <p:cNvPr id="29" name="正方形/長方形 28">
              <a:extLst>
                <a:ext uri="{FF2B5EF4-FFF2-40B4-BE49-F238E27FC236}">
                  <a16:creationId xmlns:a16="http://schemas.microsoft.com/office/drawing/2014/main" id="{3182C61B-7484-4AD2-B79A-97A8AFA225BA}"/>
                </a:ext>
              </a:extLst>
            </p:cNvPr>
            <p:cNvSpPr/>
            <p:nvPr/>
          </p:nvSpPr>
          <p:spPr>
            <a:xfrm>
              <a:off x="5988908" y="1552093"/>
              <a:ext cx="1342767" cy="34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35" name="正方形/長方形 34">
            <a:extLst>
              <a:ext uri="{FF2B5EF4-FFF2-40B4-BE49-F238E27FC236}">
                <a16:creationId xmlns:a16="http://schemas.microsoft.com/office/drawing/2014/main" id="{986724AE-2FDF-4BBE-89B3-521CD6573347}"/>
              </a:ext>
            </a:extLst>
          </p:cNvPr>
          <p:cNvSpPr/>
          <p:nvPr/>
        </p:nvSpPr>
        <p:spPr>
          <a:xfrm>
            <a:off x="3967624" y="3809803"/>
            <a:ext cx="3954929"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サントリービバレッジソリューション株式会社</a:t>
            </a:r>
          </a:p>
        </p:txBody>
      </p:sp>
    </p:spTree>
    <p:extLst>
      <p:ext uri="{BB962C8B-B14F-4D97-AF65-F5344CB8AC3E}">
        <p14:creationId xmlns:p14="http://schemas.microsoft.com/office/powerpoint/2010/main" val="1115185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BEAFC6-5FD0-4412-9958-250D1A5BE9CE}"/>
              </a:ext>
            </a:extLst>
          </p:cNvPr>
          <p:cNvPicPr>
            <a:picLocks noChangeAspect="1"/>
          </p:cNvPicPr>
          <p:nvPr/>
        </p:nvPicPr>
        <p:blipFill>
          <a:blip r:embed="rId2"/>
          <a:stretch>
            <a:fillRect/>
          </a:stretch>
        </p:blipFill>
        <p:spPr>
          <a:xfrm>
            <a:off x="0" y="0"/>
            <a:ext cx="12192000" cy="6857999"/>
          </a:xfrm>
          <a:prstGeom prst="rect">
            <a:avLst/>
          </a:prstGeom>
        </p:spPr>
      </p:pic>
      <p:sp>
        <p:nvSpPr>
          <p:cNvPr id="4" name="テキスト ボックス 3">
            <a:extLst>
              <a:ext uri="{FF2B5EF4-FFF2-40B4-BE49-F238E27FC236}">
                <a16:creationId xmlns:a16="http://schemas.microsoft.com/office/drawing/2014/main" id="{7780055A-5918-46AF-AD6A-CC289A563DB8}"/>
              </a:ext>
            </a:extLst>
          </p:cNvPr>
          <p:cNvSpPr txBox="1"/>
          <p:nvPr/>
        </p:nvSpPr>
        <p:spPr>
          <a:xfrm>
            <a:off x="1142198" y="592058"/>
            <a:ext cx="99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ポスターの名称はカスタマイズ可能</a:t>
            </a:r>
          </a:p>
        </p:txBody>
      </p:sp>
      <p:pic>
        <p:nvPicPr>
          <p:cNvPr id="3" name="図 2">
            <a:extLst>
              <a:ext uri="{FF2B5EF4-FFF2-40B4-BE49-F238E27FC236}">
                <a16:creationId xmlns:a16="http://schemas.microsoft.com/office/drawing/2014/main" id="{7452BFD6-DBD8-46F1-90A6-B33D80DAB9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180" y="3970976"/>
            <a:ext cx="4826000" cy="1384961"/>
          </a:xfrm>
          <a:prstGeom prst="rect">
            <a:avLst/>
          </a:prstGeom>
        </p:spPr>
      </p:pic>
      <p:pic>
        <p:nvPicPr>
          <p:cNvPr id="6" name="図 5">
            <a:extLst>
              <a:ext uri="{FF2B5EF4-FFF2-40B4-BE49-F238E27FC236}">
                <a16:creationId xmlns:a16="http://schemas.microsoft.com/office/drawing/2014/main" id="{2FAF397C-3ACC-4F6F-A8A7-0A11BDB5B28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3802" y="3970976"/>
            <a:ext cx="4826000" cy="1384962"/>
          </a:xfrm>
          <a:prstGeom prst="rect">
            <a:avLst/>
          </a:prstGeom>
        </p:spPr>
      </p:pic>
      <p:pic>
        <p:nvPicPr>
          <p:cNvPr id="9" name="図 8">
            <a:extLst>
              <a:ext uri="{FF2B5EF4-FFF2-40B4-BE49-F238E27FC236}">
                <a16:creationId xmlns:a16="http://schemas.microsoft.com/office/drawing/2014/main" id="{64E0D258-9BF8-4107-8430-4F6D5E35658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8179" y="1818154"/>
            <a:ext cx="4825999" cy="1384961"/>
          </a:xfrm>
          <a:prstGeom prst="rect">
            <a:avLst/>
          </a:prstGeom>
        </p:spPr>
      </p:pic>
      <p:pic>
        <p:nvPicPr>
          <p:cNvPr id="28" name="図 27">
            <a:extLst>
              <a:ext uri="{FF2B5EF4-FFF2-40B4-BE49-F238E27FC236}">
                <a16:creationId xmlns:a16="http://schemas.microsoft.com/office/drawing/2014/main" id="{883ACD23-9A27-4CA9-9406-00842C588E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23802" y="1818154"/>
            <a:ext cx="4825999" cy="1384961"/>
          </a:xfrm>
          <a:prstGeom prst="rect">
            <a:avLst/>
          </a:prstGeom>
        </p:spPr>
      </p:pic>
      <p:sp>
        <p:nvSpPr>
          <p:cNvPr id="10" name="正方形/長方形 9">
            <a:extLst>
              <a:ext uri="{FF2B5EF4-FFF2-40B4-BE49-F238E27FC236}">
                <a16:creationId xmlns:a16="http://schemas.microsoft.com/office/drawing/2014/main" id="{FD49B724-DFD0-437F-923A-32008F4DE959}"/>
              </a:ext>
            </a:extLst>
          </p:cNvPr>
          <p:cNvSpPr/>
          <p:nvPr/>
        </p:nvSpPr>
        <p:spPr>
          <a:xfrm>
            <a:off x="6370320" y="1992965"/>
            <a:ext cx="1270000" cy="89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8942804D-302C-44F2-8481-31FD895F40A0}"/>
              </a:ext>
            </a:extLst>
          </p:cNvPr>
          <p:cNvSpPr/>
          <p:nvPr/>
        </p:nvSpPr>
        <p:spPr>
          <a:xfrm>
            <a:off x="3133808" y="1972645"/>
            <a:ext cx="688384" cy="16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正方形/長方形 29">
            <a:extLst>
              <a:ext uri="{FF2B5EF4-FFF2-40B4-BE49-F238E27FC236}">
                <a16:creationId xmlns:a16="http://schemas.microsoft.com/office/drawing/2014/main" id="{E2AC4988-12B2-4EE8-BBF2-1076388CCD1D}"/>
              </a:ext>
            </a:extLst>
          </p:cNvPr>
          <p:cNvSpPr/>
          <p:nvPr/>
        </p:nvSpPr>
        <p:spPr>
          <a:xfrm>
            <a:off x="8559248" y="2011160"/>
            <a:ext cx="706672" cy="128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2C8D6A24-E52D-418A-A062-8B04B1937B6D}"/>
              </a:ext>
            </a:extLst>
          </p:cNvPr>
          <p:cNvSpPr txBox="1"/>
          <p:nvPr/>
        </p:nvSpPr>
        <p:spPr>
          <a:xfrm>
            <a:off x="7640320" y="1349247"/>
            <a:ext cx="20598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例</a:t>
            </a:r>
          </a:p>
        </p:txBody>
      </p:sp>
      <p:sp>
        <p:nvSpPr>
          <p:cNvPr id="12" name="正方形/長方形 11">
            <a:extLst>
              <a:ext uri="{FF2B5EF4-FFF2-40B4-BE49-F238E27FC236}">
                <a16:creationId xmlns:a16="http://schemas.microsoft.com/office/drawing/2014/main" id="{9B2D6014-4B67-4932-AAC4-3D4DE232F578}"/>
              </a:ext>
            </a:extLst>
          </p:cNvPr>
          <p:cNvSpPr/>
          <p:nvPr/>
        </p:nvSpPr>
        <p:spPr>
          <a:xfrm>
            <a:off x="1309924" y="5118968"/>
            <a:ext cx="688384" cy="16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631DB81A-650B-4B2B-B91D-E5CC9EE2C125}"/>
              </a:ext>
            </a:extLst>
          </p:cNvPr>
          <p:cNvSpPr/>
          <p:nvPr/>
        </p:nvSpPr>
        <p:spPr>
          <a:xfrm>
            <a:off x="4212897" y="4039877"/>
            <a:ext cx="1251379" cy="17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C5DF83E1-8776-4436-9C68-EBA6D05A8848}"/>
              </a:ext>
            </a:extLst>
          </p:cNvPr>
          <p:cNvSpPr/>
          <p:nvPr/>
        </p:nvSpPr>
        <p:spPr>
          <a:xfrm>
            <a:off x="6781800" y="5141828"/>
            <a:ext cx="640080" cy="108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583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18C85339-30AE-4580-A893-7FE594C52439}"/>
              </a:ext>
            </a:extLst>
          </p:cNvPr>
          <p:cNvPicPr>
            <a:picLocks noChangeAspect="1"/>
          </p:cNvPicPr>
          <p:nvPr/>
        </p:nvPicPr>
        <p:blipFill>
          <a:blip r:embed="rId3"/>
          <a:stretch>
            <a:fillRect/>
          </a:stretch>
        </p:blipFill>
        <p:spPr>
          <a:xfrm>
            <a:off x="0" y="0"/>
            <a:ext cx="12192000" cy="6857999"/>
          </a:xfrm>
          <a:prstGeom prst="rect">
            <a:avLst/>
          </a:prstGeom>
        </p:spPr>
      </p:pic>
      <p:sp>
        <p:nvSpPr>
          <p:cNvPr id="2" name="テキスト ボックス 1">
            <a:extLst>
              <a:ext uri="{FF2B5EF4-FFF2-40B4-BE49-F238E27FC236}">
                <a16:creationId xmlns:a16="http://schemas.microsoft.com/office/drawing/2014/main" id="{9496DCCD-2D86-409B-BF1E-8F1C7F1872D2}"/>
              </a:ext>
            </a:extLst>
          </p:cNvPr>
          <p:cNvSpPr txBox="1"/>
          <p:nvPr/>
        </p:nvSpPr>
        <p:spPr>
          <a:xfrm>
            <a:off x="1615698" y="621235"/>
            <a:ext cx="89833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コロナで希薄化するコミュニケーション</a:t>
            </a:r>
          </a:p>
        </p:txBody>
      </p:sp>
      <p:sp>
        <p:nvSpPr>
          <p:cNvPr id="5" name="正方形/長方形 4">
            <a:extLst>
              <a:ext uri="{FF2B5EF4-FFF2-40B4-BE49-F238E27FC236}">
                <a16:creationId xmlns:a16="http://schemas.microsoft.com/office/drawing/2014/main" id="{F22B053A-1ADD-4039-AE2E-DAB5D2874175}"/>
              </a:ext>
            </a:extLst>
          </p:cNvPr>
          <p:cNvSpPr/>
          <p:nvPr/>
        </p:nvSpPr>
        <p:spPr>
          <a:xfrm>
            <a:off x="6596827" y="6325731"/>
            <a:ext cx="156966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株式会社ビズヒッツ</a:t>
            </a:r>
          </a:p>
        </p:txBody>
      </p:sp>
      <p:sp>
        <p:nvSpPr>
          <p:cNvPr id="6" name="正方形/長方形 5">
            <a:extLst>
              <a:ext uri="{FF2B5EF4-FFF2-40B4-BE49-F238E27FC236}">
                <a16:creationId xmlns:a16="http://schemas.microsoft.com/office/drawing/2014/main" id="{FAAFD4B7-F811-434E-9FBF-3A9FDCB47FD1}"/>
              </a:ext>
            </a:extLst>
          </p:cNvPr>
          <p:cNvSpPr/>
          <p:nvPr/>
        </p:nvSpPr>
        <p:spPr>
          <a:xfrm>
            <a:off x="8108162" y="6299581"/>
            <a:ext cx="357662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https://www.atpress.ne.jp/news/218088</a:t>
            </a:r>
          </a:p>
        </p:txBody>
      </p:sp>
      <p:grpSp>
        <p:nvGrpSpPr>
          <p:cNvPr id="27" name="グループ化 26">
            <a:extLst>
              <a:ext uri="{FF2B5EF4-FFF2-40B4-BE49-F238E27FC236}">
                <a16:creationId xmlns:a16="http://schemas.microsoft.com/office/drawing/2014/main" id="{28F1972E-204F-4593-9A9D-E458D788CD50}"/>
              </a:ext>
            </a:extLst>
          </p:cNvPr>
          <p:cNvGrpSpPr/>
          <p:nvPr/>
        </p:nvGrpSpPr>
        <p:grpSpPr>
          <a:xfrm>
            <a:off x="5195686" y="2128474"/>
            <a:ext cx="6746057" cy="3598557"/>
            <a:chOff x="5445943" y="2118849"/>
            <a:chExt cx="6746057" cy="3598557"/>
          </a:xfrm>
        </p:grpSpPr>
        <p:pic>
          <p:nvPicPr>
            <p:cNvPr id="8" name="図 7">
              <a:extLst>
                <a:ext uri="{FF2B5EF4-FFF2-40B4-BE49-F238E27FC236}">
                  <a16:creationId xmlns:a16="http://schemas.microsoft.com/office/drawing/2014/main" id="{3892B52D-0343-43A6-88DC-1DBF4B708CD6}"/>
                </a:ext>
              </a:extLst>
            </p:cNvPr>
            <p:cNvPicPr>
              <a:picLocks noChangeAspect="1"/>
            </p:cNvPicPr>
            <p:nvPr/>
          </p:nvPicPr>
          <p:blipFill>
            <a:blip r:embed="rId4"/>
            <a:stretch>
              <a:fillRect/>
            </a:stretch>
          </p:blipFill>
          <p:spPr>
            <a:xfrm>
              <a:off x="5445943" y="2118849"/>
              <a:ext cx="6746057" cy="3598557"/>
            </a:xfrm>
            <a:prstGeom prst="rect">
              <a:avLst/>
            </a:prstGeom>
          </p:spPr>
        </p:pic>
        <p:cxnSp>
          <p:nvCxnSpPr>
            <p:cNvPr id="12" name="直線コネクタ 11">
              <a:extLst>
                <a:ext uri="{FF2B5EF4-FFF2-40B4-BE49-F238E27FC236}">
                  <a16:creationId xmlns:a16="http://schemas.microsoft.com/office/drawing/2014/main" id="{F79EA4CC-2425-41B8-BAA8-B3FDA031D7B5}"/>
                </a:ext>
              </a:extLst>
            </p:cNvPr>
            <p:cNvCxnSpPr>
              <a:cxnSpLocks/>
            </p:cNvCxnSpPr>
            <p:nvPr/>
          </p:nvCxnSpPr>
          <p:spPr>
            <a:xfrm>
              <a:off x="10068025" y="2791324"/>
              <a:ext cx="188655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F5CD5342-37D2-4744-909D-91A04D3FA32E}"/>
                </a:ext>
              </a:extLst>
            </p:cNvPr>
            <p:cNvCxnSpPr>
              <a:cxnSpLocks/>
            </p:cNvCxnSpPr>
            <p:nvPr/>
          </p:nvCxnSpPr>
          <p:spPr>
            <a:xfrm>
              <a:off x="6357636" y="3424990"/>
              <a:ext cx="7458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5890570-79F0-42E7-97FE-8D52AC13E6D9}"/>
                </a:ext>
              </a:extLst>
            </p:cNvPr>
            <p:cNvCxnSpPr>
              <a:cxnSpLocks/>
            </p:cNvCxnSpPr>
            <p:nvPr/>
          </p:nvCxnSpPr>
          <p:spPr>
            <a:xfrm>
              <a:off x="5669280" y="4674673"/>
              <a:ext cx="314969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2C558E6E-8F3E-4B61-B8D7-48275822EAB4}"/>
                </a:ext>
              </a:extLst>
            </p:cNvPr>
            <p:cNvCxnSpPr>
              <a:cxnSpLocks/>
            </p:cNvCxnSpPr>
            <p:nvPr/>
          </p:nvCxnSpPr>
          <p:spPr>
            <a:xfrm>
              <a:off x="5667675" y="4981077"/>
              <a:ext cx="42832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BA5296D9-82A3-4D29-92E3-2CA573FBFC53}"/>
                </a:ext>
              </a:extLst>
            </p:cNvPr>
            <p:cNvPicPr>
              <a:picLocks noChangeAspect="1"/>
            </p:cNvPicPr>
            <p:nvPr/>
          </p:nvPicPr>
          <p:blipFill>
            <a:blip r:embed="rId5"/>
            <a:stretch>
              <a:fillRect/>
            </a:stretch>
          </p:blipFill>
          <p:spPr>
            <a:xfrm>
              <a:off x="11930113" y="5004485"/>
              <a:ext cx="228600" cy="333375"/>
            </a:xfrm>
            <a:prstGeom prst="rect">
              <a:avLst/>
            </a:prstGeom>
          </p:spPr>
        </p:pic>
        <p:sp>
          <p:nvSpPr>
            <p:cNvPr id="24" name="正方形/長方形 23">
              <a:extLst>
                <a:ext uri="{FF2B5EF4-FFF2-40B4-BE49-F238E27FC236}">
                  <a16:creationId xmlns:a16="http://schemas.microsoft.com/office/drawing/2014/main" id="{36502469-16C7-4739-A6B4-F85A3630148A}"/>
                </a:ext>
              </a:extLst>
            </p:cNvPr>
            <p:cNvSpPr/>
            <p:nvPr/>
          </p:nvSpPr>
          <p:spPr>
            <a:xfrm>
              <a:off x="6063915" y="5029859"/>
              <a:ext cx="6092791" cy="25761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BF6E333C-703C-42C7-B375-B58C2E93ACC9}"/>
                </a:ext>
              </a:extLst>
            </p:cNvPr>
            <p:cNvSpPr/>
            <p:nvPr/>
          </p:nvSpPr>
          <p:spPr>
            <a:xfrm>
              <a:off x="5611528" y="5361272"/>
              <a:ext cx="192506" cy="2598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4" name="グループ化 3">
            <a:extLst>
              <a:ext uri="{FF2B5EF4-FFF2-40B4-BE49-F238E27FC236}">
                <a16:creationId xmlns:a16="http://schemas.microsoft.com/office/drawing/2014/main" id="{2BD9E7D5-F7B6-4E83-BD74-2BCE2D1CB4EA}"/>
              </a:ext>
            </a:extLst>
          </p:cNvPr>
          <p:cNvGrpSpPr/>
          <p:nvPr/>
        </p:nvGrpSpPr>
        <p:grpSpPr>
          <a:xfrm>
            <a:off x="803161" y="2008554"/>
            <a:ext cx="4042029" cy="3946548"/>
            <a:chOff x="591701" y="1512413"/>
            <a:chExt cx="4734276" cy="4622443"/>
          </a:xfrm>
        </p:grpSpPr>
        <p:pic>
          <p:nvPicPr>
            <p:cNvPr id="7" name="図 6">
              <a:extLst>
                <a:ext uri="{FF2B5EF4-FFF2-40B4-BE49-F238E27FC236}">
                  <a16:creationId xmlns:a16="http://schemas.microsoft.com/office/drawing/2014/main" id="{D1484BDB-5C8D-4674-B615-DC400699C4A9}"/>
                </a:ext>
              </a:extLst>
            </p:cNvPr>
            <p:cNvPicPr>
              <a:picLocks noChangeAspect="1"/>
            </p:cNvPicPr>
            <p:nvPr/>
          </p:nvPicPr>
          <p:blipFill>
            <a:blip r:embed="rId6"/>
            <a:stretch>
              <a:fillRect/>
            </a:stretch>
          </p:blipFill>
          <p:spPr>
            <a:xfrm>
              <a:off x="591701" y="1512413"/>
              <a:ext cx="4734276" cy="4622443"/>
            </a:xfrm>
            <a:prstGeom prst="rect">
              <a:avLst/>
            </a:prstGeom>
          </p:spPr>
        </p:pic>
        <p:sp>
          <p:nvSpPr>
            <p:cNvPr id="3" name="正方形/長方形 2">
              <a:extLst>
                <a:ext uri="{FF2B5EF4-FFF2-40B4-BE49-F238E27FC236}">
                  <a16:creationId xmlns:a16="http://schemas.microsoft.com/office/drawing/2014/main" id="{D2FF8176-49AB-4DE6-A148-4DF2EB0E7B89}"/>
                </a:ext>
              </a:extLst>
            </p:cNvPr>
            <p:cNvSpPr/>
            <p:nvPr/>
          </p:nvSpPr>
          <p:spPr>
            <a:xfrm>
              <a:off x="715992" y="2372264"/>
              <a:ext cx="4444400" cy="36231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1081162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F8F1E0D9-C9DF-47AA-926E-4278BFD6297D}"/>
              </a:ext>
            </a:extLst>
          </p:cNvPr>
          <p:cNvPicPr>
            <a:picLocks noChangeAspect="1"/>
          </p:cNvPicPr>
          <p:nvPr/>
        </p:nvPicPr>
        <p:blipFill>
          <a:blip r:embed="rId2"/>
          <a:stretch>
            <a:fillRect/>
          </a:stretch>
        </p:blipFill>
        <p:spPr>
          <a:xfrm>
            <a:off x="0" y="0"/>
            <a:ext cx="12192002" cy="6858000"/>
          </a:xfrm>
          <a:prstGeom prst="rect">
            <a:avLst/>
          </a:prstGeom>
        </p:spPr>
      </p:pic>
      <p:sp>
        <p:nvSpPr>
          <p:cNvPr id="6" name="テキスト ボックス 5">
            <a:extLst>
              <a:ext uri="{FF2B5EF4-FFF2-40B4-BE49-F238E27FC236}">
                <a16:creationId xmlns:a16="http://schemas.microsoft.com/office/drawing/2014/main" id="{80163CCE-083A-4FCA-AE00-0E1C34CBECBF}"/>
              </a:ext>
            </a:extLst>
          </p:cNvPr>
          <p:cNvSpPr txBox="1"/>
          <p:nvPr/>
        </p:nvSpPr>
        <p:spPr>
          <a:xfrm>
            <a:off x="1142198" y="522897"/>
            <a:ext cx="99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b="1" dirty="0">
                <a:solidFill>
                  <a:prstClr val="black">
                    <a:lumMod val="65000"/>
                    <a:lumOff val="35000"/>
                  </a:prstClr>
                </a:solidFill>
                <a:latin typeface="游ゴシック" panose="020F0502020204030204"/>
                <a:ea typeface="游ゴシック" panose="020B0400000000000000" pitchFamily="50" charset="-128"/>
              </a:rPr>
              <a:t>アジェンダ</a:t>
            </a:r>
            <a:endParaRPr kumimoji="1" lang="ja-JP" altLang="en-US" sz="3200" b="1" i="0"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FF369AB1-1CBD-4FF2-A972-3FB3BA1B62D1}"/>
              </a:ext>
            </a:extLst>
          </p:cNvPr>
          <p:cNvSpPr txBox="1"/>
          <p:nvPr/>
        </p:nvSpPr>
        <p:spPr>
          <a:xfrm>
            <a:off x="2416217" y="1940240"/>
            <a:ext cx="8474800" cy="3539430"/>
          </a:xfrm>
          <a:prstGeom prst="rect">
            <a:avLst/>
          </a:prstGeom>
          <a:noFill/>
        </p:spPr>
        <p:txBody>
          <a:bodyPr wrap="square">
            <a:spAutoFit/>
          </a:bodyPr>
          <a:lstStyle/>
          <a:p>
            <a:r>
              <a:rPr kumimoji="1" lang="ja-JP" altLang="en-US" sz="2800" b="1" dirty="0">
                <a:solidFill>
                  <a:schemeClr val="tx1">
                    <a:lumMod val="75000"/>
                    <a:lumOff val="25000"/>
                  </a:schemeClr>
                </a:solidFill>
              </a:rPr>
              <a:t>□本日の主旨ご説明（弊社課題と狙い）</a:t>
            </a:r>
            <a:endParaRPr kumimoji="1" lang="en-US" altLang="ja-JP" sz="2800" b="1" dirty="0">
              <a:solidFill>
                <a:schemeClr val="tx1">
                  <a:lumMod val="75000"/>
                  <a:lumOff val="25000"/>
                </a:schemeClr>
              </a:solidFill>
            </a:endParaRPr>
          </a:p>
          <a:p>
            <a:endParaRPr lang="en-US" altLang="ja-JP" sz="2800" b="1" dirty="0">
              <a:solidFill>
                <a:schemeClr val="tx1">
                  <a:lumMod val="75000"/>
                  <a:lumOff val="25000"/>
                </a:schemeClr>
              </a:solidFill>
            </a:endParaRPr>
          </a:p>
          <a:p>
            <a:r>
              <a:rPr lang="ja-JP" altLang="en-US" sz="2800" b="1" dirty="0">
                <a:solidFill>
                  <a:schemeClr val="tx1">
                    <a:lumMod val="75000"/>
                    <a:lumOff val="25000"/>
                  </a:schemeClr>
                </a:solidFill>
              </a:rPr>
              <a:t>□御社への依頼事項</a:t>
            </a:r>
            <a:endParaRPr lang="en-US" altLang="ja-JP" sz="2800" b="1" dirty="0">
              <a:solidFill>
                <a:schemeClr val="tx1">
                  <a:lumMod val="75000"/>
                  <a:lumOff val="25000"/>
                </a:schemeClr>
              </a:solidFill>
            </a:endParaRPr>
          </a:p>
          <a:p>
            <a:endParaRPr lang="en-US" altLang="ja-JP" sz="2800" b="1" dirty="0">
              <a:solidFill>
                <a:schemeClr val="tx1">
                  <a:lumMod val="75000"/>
                  <a:lumOff val="25000"/>
                </a:schemeClr>
              </a:solidFill>
            </a:endParaRPr>
          </a:p>
          <a:p>
            <a:r>
              <a:rPr lang="ja-JP" altLang="en-US" sz="2800" b="1" dirty="0">
                <a:solidFill>
                  <a:schemeClr val="tx1">
                    <a:lumMod val="75000"/>
                    <a:lumOff val="25000"/>
                  </a:schemeClr>
                </a:solidFill>
              </a:rPr>
              <a:t>□最新の展開状況・刺さる法人</a:t>
            </a:r>
            <a:endParaRPr lang="en-US" altLang="ja-JP" sz="2800" b="1" dirty="0">
              <a:solidFill>
                <a:schemeClr val="tx1">
                  <a:lumMod val="75000"/>
                  <a:lumOff val="25000"/>
                </a:schemeClr>
              </a:solidFill>
            </a:endParaRPr>
          </a:p>
          <a:p>
            <a:endParaRPr lang="en-US" altLang="ja-JP" sz="2800" b="1" dirty="0">
              <a:solidFill>
                <a:schemeClr val="tx1">
                  <a:lumMod val="75000"/>
                  <a:lumOff val="25000"/>
                </a:schemeClr>
              </a:solidFill>
            </a:endParaRPr>
          </a:p>
          <a:p>
            <a:r>
              <a:rPr lang="ja-JP" altLang="en-US" sz="2800" b="1" dirty="0">
                <a:solidFill>
                  <a:schemeClr val="tx1">
                    <a:lumMod val="75000"/>
                    <a:lumOff val="25000"/>
                  </a:schemeClr>
                </a:solidFill>
              </a:rPr>
              <a:t>□本商談イメージ共有・</a:t>
            </a:r>
            <a:r>
              <a:rPr lang="en-US" altLang="ja-JP" sz="2800" b="1" dirty="0">
                <a:solidFill>
                  <a:schemeClr val="tx1">
                    <a:lumMod val="75000"/>
                    <a:lumOff val="25000"/>
                  </a:schemeClr>
                </a:solidFill>
              </a:rPr>
              <a:t>QA</a:t>
            </a:r>
          </a:p>
          <a:p>
            <a:endParaRPr kumimoji="1" lang="en-US" altLang="ja-JP" sz="2800" b="1" dirty="0">
              <a:solidFill>
                <a:schemeClr val="tx1">
                  <a:lumMod val="75000"/>
                  <a:lumOff val="25000"/>
                </a:schemeClr>
              </a:solidFill>
            </a:endParaRPr>
          </a:p>
        </p:txBody>
      </p:sp>
    </p:spTree>
    <p:extLst>
      <p:ext uri="{BB962C8B-B14F-4D97-AF65-F5344CB8AC3E}">
        <p14:creationId xmlns:p14="http://schemas.microsoft.com/office/powerpoint/2010/main" val="1055080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図 52">
            <a:extLst>
              <a:ext uri="{FF2B5EF4-FFF2-40B4-BE49-F238E27FC236}">
                <a16:creationId xmlns:a16="http://schemas.microsoft.com/office/drawing/2014/main" id="{2238268C-45C3-477E-BAD3-415ABC3F5AAD}"/>
              </a:ext>
            </a:extLst>
          </p:cNvPr>
          <p:cNvPicPr>
            <a:picLocks noChangeAspect="1"/>
          </p:cNvPicPr>
          <p:nvPr/>
        </p:nvPicPr>
        <p:blipFill>
          <a:blip r:embed="rId2"/>
          <a:stretch>
            <a:fillRect/>
          </a:stretch>
        </p:blipFill>
        <p:spPr>
          <a:xfrm>
            <a:off x="0" y="0"/>
            <a:ext cx="12192000" cy="6857999"/>
          </a:xfrm>
          <a:prstGeom prst="rect">
            <a:avLst/>
          </a:prstGeom>
        </p:spPr>
      </p:pic>
      <p:sp>
        <p:nvSpPr>
          <p:cNvPr id="2" name="テキスト ボックス 1">
            <a:extLst>
              <a:ext uri="{FF2B5EF4-FFF2-40B4-BE49-F238E27FC236}">
                <a16:creationId xmlns:a16="http://schemas.microsoft.com/office/drawing/2014/main" id="{9496DCCD-2D86-409B-BF1E-8F1C7F1872D2}"/>
              </a:ext>
            </a:extLst>
          </p:cNvPr>
          <p:cNvSpPr txBox="1"/>
          <p:nvPr/>
        </p:nvSpPr>
        <p:spPr>
          <a:xfrm>
            <a:off x="1142198" y="643468"/>
            <a:ext cx="99076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皆が使う自販機だからこそ</a:t>
            </a:r>
            <a:endParaRPr kumimoji="1" lang="en-US" altLang="ja-JP"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コミュニケーションのきっかけを作れないか？</a:t>
            </a:r>
          </a:p>
        </p:txBody>
      </p:sp>
      <p:grpSp>
        <p:nvGrpSpPr>
          <p:cNvPr id="17" name="グループ化 16">
            <a:extLst>
              <a:ext uri="{FF2B5EF4-FFF2-40B4-BE49-F238E27FC236}">
                <a16:creationId xmlns:a16="http://schemas.microsoft.com/office/drawing/2014/main" id="{2B077489-6003-4723-A18E-65D1755E4A84}"/>
              </a:ext>
            </a:extLst>
          </p:cNvPr>
          <p:cNvGrpSpPr/>
          <p:nvPr/>
        </p:nvGrpSpPr>
        <p:grpSpPr>
          <a:xfrm>
            <a:off x="2177312" y="2146801"/>
            <a:ext cx="675654" cy="1009270"/>
            <a:chOff x="9275464" y="3118757"/>
            <a:chExt cx="624620" cy="967468"/>
          </a:xfrm>
          <a:solidFill>
            <a:srgbClr val="52C0DB"/>
          </a:solidFill>
        </p:grpSpPr>
        <p:sp>
          <p:nvSpPr>
            <p:cNvPr id="18" name="楕円 17">
              <a:extLst>
                <a:ext uri="{FF2B5EF4-FFF2-40B4-BE49-F238E27FC236}">
                  <a16:creationId xmlns:a16="http://schemas.microsoft.com/office/drawing/2014/main" id="{303898FB-8620-487B-9775-D28F32967507}"/>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9" name="二等辺三角形 18">
              <a:extLst>
                <a:ext uri="{FF2B5EF4-FFF2-40B4-BE49-F238E27FC236}">
                  <a16:creationId xmlns:a16="http://schemas.microsoft.com/office/drawing/2014/main" id="{9AEBD328-7998-4344-A31B-0402F63F8D99}"/>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21" name="グループ化 20">
            <a:extLst>
              <a:ext uri="{FF2B5EF4-FFF2-40B4-BE49-F238E27FC236}">
                <a16:creationId xmlns:a16="http://schemas.microsoft.com/office/drawing/2014/main" id="{F07022F7-3C7A-4DE2-BAED-4D1852B7E16E}"/>
              </a:ext>
            </a:extLst>
          </p:cNvPr>
          <p:cNvGrpSpPr/>
          <p:nvPr/>
        </p:nvGrpSpPr>
        <p:grpSpPr>
          <a:xfrm>
            <a:off x="1142198" y="3180258"/>
            <a:ext cx="675654" cy="1009270"/>
            <a:chOff x="9275464" y="3118757"/>
            <a:chExt cx="624620" cy="967468"/>
          </a:xfrm>
          <a:solidFill>
            <a:srgbClr val="FF7F7F"/>
          </a:solidFill>
        </p:grpSpPr>
        <p:sp>
          <p:nvSpPr>
            <p:cNvPr id="22" name="楕円 21">
              <a:extLst>
                <a:ext uri="{FF2B5EF4-FFF2-40B4-BE49-F238E27FC236}">
                  <a16:creationId xmlns:a16="http://schemas.microsoft.com/office/drawing/2014/main" id="{BAAA5800-E797-474D-B27F-AF6B6452FFF1}"/>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3" name="二等辺三角形 22">
              <a:extLst>
                <a:ext uri="{FF2B5EF4-FFF2-40B4-BE49-F238E27FC236}">
                  <a16:creationId xmlns:a16="http://schemas.microsoft.com/office/drawing/2014/main" id="{E2F5A151-975E-4C7A-881C-6648DF41E3C0}"/>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28" name="グループ化 27">
            <a:extLst>
              <a:ext uri="{FF2B5EF4-FFF2-40B4-BE49-F238E27FC236}">
                <a16:creationId xmlns:a16="http://schemas.microsoft.com/office/drawing/2014/main" id="{620FC8D7-FA72-4E18-98F6-E0C90FAD8101}"/>
              </a:ext>
            </a:extLst>
          </p:cNvPr>
          <p:cNvGrpSpPr/>
          <p:nvPr/>
        </p:nvGrpSpPr>
        <p:grpSpPr>
          <a:xfrm>
            <a:off x="3074338" y="4492678"/>
            <a:ext cx="675654" cy="1009270"/>
            <a:chOff x="9275464" y="3118757"/>
            <a:chExt cx="624620" cy="967468"/>
          </a:xfrm>
          <a:solidFill>
            <a:schemeClr val="accent2">
              <a:lumMod val="20000"/>
              <a:lumOff val="80000"/>
            </a:schemeClr>
          </a:solidFill>
        </p:grpSpPr>
        <p:sp>
          <p:nvSpPr>
            <p:cNvPr id="29" name="楕円 28">
              <a:extLst>
                <a:ext uri="{FF2B5EF4-FFF2-40B4-BE49-F238E27FC236}">
                  <a16:creationId xmlns:a16="http://schemas.microsoft.com/office/drawing/2014/main" id="{C1466231-5C4E-4E70-A289-58C3FEE05020}"/>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0" name="二等辺三角形 29">
              <a:extLst>
                <a:ext uri="{FF2B5EF4-FFF2-40B4-BE49-F238E27FC236}">
                  <a16:creationId xmlns:a16="http://schemas.microsoft.com/office/drawing/2014/main" id="{FCF8C17A-193D-4612-B365-4F89472A5E36}"/>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31" name="グループ化 30">
            <a:extLst>
              <a:ext uri="{FF2B5EF4-FFF2-40B4-BE49-F238E27FC236}">
                <a16:creationId xmlns:a16="http://schemas.microsoft.com/office/drawing/2014/main" id="{5D564AAB-B1D5-4F91-8211-29CF5025CB96}"/>
              </a:ext>
            </a:extLst>
          </p:cNvPr>
          <p:cNvGrpSpPr/>
          <p:nvPr/>
        </p:nvGrpSpPr>
        <p:grpSpPr>
          <a:xfrm>
            <a:off x="1721061" y="4729157"/>
            <a:ext cx="675654" cy="1009270"/>
            <a:chOff x="9275464" y="3118757"/>
            <a:chExt cx="624620" cy="967468"/>
          </a:xfrm>
          <a:solidFill>
            <a:srgbClr val="52C0DB"/>
          </a:solidFill>
        </p:grpSpPr>
        <p:sp>
          <p:nvSpPr>
            <p:cNvPr id="32" name="楕円 31">
              <a:extLst>
                <a:ext uri="{FF2B5EF4-FFF2-40B4-BE49-F238E27FC236}">
                  <a16:creationId xmlns:a16="http://schemas.microsoft.com/office/drawing/2014/main" id="{B2DF18D0-C273-4AD6-8BC2-9022D0402FA1}"/>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3" name="二等辺三角形 32">
              <a:extLst>
                <a:ext uri="{FF2B5EF4-FFF2-40B4-BE49-F238E27FC236}">
                  <a16:creationId xmlns:a16="http://schemas.microsoft.com/office/drawing/2014/main" id="{C5ACE75D-3279-460A-94C7-B3404CE8645D}"/>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34" name="グループ化 33">
            <a:extLst>
              <a:ext uri="{FF2B5EF4-FFF2-40B4-BE49-F238E27FC236}">
                <a16:creationId xmlns:a16="http://schemas.microsoft.com/office/drawing/2014/main" id="{30D0D899-8861-406A-B7D4-414186C84757}"/>
              </a:ext>
            </a:extLst>
          </p:cNvPr>
          <p:cNvGrpSpPr/>
          <p:nvPr/>
        </p:nvGrpSpPr>
        <p:grpSpPr>
          <a:xfrm>
            <a:off x="9969789" y="2586375"/>
            <a:ext cx="675654" cy="1009270"/>
            <a:chOff x="9275464" y="3118757"/>
            <a:chExt cx="624620" cy="967468"/>
          </a:xfrm>
          <a:solidFill>
            <a:srgbClr val="FF7F7F"/>
          </a:solidFill>
        </p:grpSpPr>
        <p:sp>
          <p:nvSpPr>
            <p:cNvPr id="35" name="楕円 34">
              <a:extLst>
                <a:ext uri="{FF2B5EF4-FFF2-40B4-BE49-F238E27FC236}">
                  <a16:creationId xmlns:a16="http://schemas.microsoft.com/office/drawing/2014/main" id="{3C49AB52-0D39-4F16-8414-82F026ACED14}"/>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6" name="二等辺三角形 35">
              <a:extLst>
                <a:ext uri="{FF2B5EF4-FFF2-40B4-BE49-F238E27FC236}">
                  <a16:creationId xmlns:a16="http://schemas.microsoft.com/office/drawing/2014/main" id="{BB14815D-7C89-4FAF-9096-E4099E2F0686}"/>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37" name="グループ化 36">
            <a:extLst>
              <a:ext uri="{FF2B5EF4-FFF2-40B4-BE49-F238E27FC236}">
                <a16:creationId xmlns:a16="http://schemas.microsoft.com/office/drawing/2014/main" id="{11FD44B6-BA99-4474-A842-0C9F863A242F}"/>
              </a:ext>
            </a:extLst>
          </p:cNvPr>
          <p:cNvGrpSpPr/>
          <p:nvPr/>
        </p:nvGrpSpPr>
        <p:grpSpPr>
          <a:xfrm>
            <a:off x="8488462" y="2146801"/>
            <a:ext cx="675654" cy="1009270"/>
            <a:chOff x="9275464" y="3118757"/>
            <a:chExt cx="624620" cy="967468"/>
          </a:xfrm>
          <a:solidFill>
            <a:srgbClr val="3DBAD7"/>
          </a:solidFill>
        </p:grpSpPr>
        <p:sp>
          <p:nvSpPr>
            <p:cNvPr id="38" name="楕円 37">
              <a:extLst>
                <a:ext uri="{FF2B5EF4-FFF2-40B4-BE49-F238E27FC236}">
                  <a16:creationId xmlns:a16="http://schemas.microsoft.com/office/drawing/2014/main" id="{11A494C7-C0AF-42F6-845C-D076D8B84C3B}"/>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9" name="二等辺三角形 38">
              <a:extLst>
                <a:ext uri="{FF2B5EF4-FFF2-40B4-BE49-F238E27FC236}">
                  <a16:creationId xmlns:a16="http://schemas.microsoft.com/office/drawing/2014/main" id="{3EFFEF1C-C8AE-414F-972C-434A868D07B5}"/>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40" name="グループ化 39">
            <a:extLst>
              <a:ext uri="{FF2B5EF4-FFF2-40B4-BE49-F238E27FC236}">
                <a16:creationId xmlns:a16="http://schemas.microsoft.com/office/drawing/2014/main" id="{6E23F196-F850-400C-981C-401470B1BB8B}"/>
              </a:ext>
            </a:extLst>
          </p:cNvPr>
          <p:cNvGrpSpPr/>
          <p:nvPr/>
        </p:nvGrpSpPr>
        <p:grpSpPr>
          <a:xfrm>
            <a:off x="9136635" y="4937831"/>
            <a:ext cx="675654" cy="1009270"/>
            <a:chOff x="9275464" y="3118757"/>
            <a:chExt cx="624620" cy="967468"/>
          </a:xfrm>
          <a:solidFill>
            <a:srgbClr val="92D050"/>
          </a:solidFill>
        </p:grpSpPr>
        <p:sp>
          <p:nvSpPr>
            <p:cNvPr id="41" name="楕円 40">
              <a:extLst>
                <a:ext uri="{FF2B5EF4-FFF2-40B4-BE49-F238E27FC236}">
                  <a16:creationId xmlns:a16="http://schemas.microsoft.com/office/drawing/2014/main" id="{3586791E-ACF3-4DEF-9F1C-00B7FAB5AD76}"/>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2" name="二等辺三角形 41">
              <a:extLst>
                <a:ext uri="{FF2B5EF4-FFF2-40B4-BE49-F238E27FC236}">
                  <a16:creationId xmlns:a16="http://schemas.microsoft.com/office/drawing/2014/main" id="{F42CB3C4-F670-4A7E-A531-F59F32B1F5F8}"/>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43" name="グループ化 42">
            <a:extLst>
              <a:ext uri="{FF2B5EF4-FFF2-40B4-BE49-F238E27FC236}">
                <a16:creationId xmlns:a16="http://schemas.microsoft.com/office/drawing/2014/main" id="{2BAF9FD1-5F63-4B2A-8777-1657D2E774F1}"/>
              </a:ext>
            </a:extLst>
          </p:cNvPr>
          <p:cNvGrpSpPr/>
          <p:nvPr/>
        </p:nvGrpSpPr>
        <p:grpSpPr>
          <a:xfrm>
            <a:off x="8130891" y="3768071"/>
            <a:ext cx="675654" cy="1009270"/>
            <a:chOff x="9275464" y="3118757"/>
            <a:chExt cx="624620" cy="967468"/>
          </a:xfrm>
          <a:solidFill>
            <a:schemeClr val="accent5">
              <a:lumMod val="40000"/>
              <a:lumOff val="60000"/>
            </a:schemeClr>
          </a:solidFill>
        </p:grpSpPr>
        <p:sp>
          <p:nvSpPr>
            <p:cNvPr id="44" name="楕円 43">
              <a:extLst>
                <a:ext uri="{FF2B5EF4-FFF2-40B4-BE49-F238E27FC236}">
                  <a16:creationId xmlns:a16="http://schemas.microsoft.com/office/drawing/2014/main" id="{C683B013-2475-46B9-814B-D2C165E0BF57}"/>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5" name="二等辺三角形 44">
              <a:extLst>
                <a:ext uri="{FF2B5EF4-FFF2-40B4-BE49-F238E27FC236}">
                  <a16:creationId xmlns:a16="http://schemas.microsoft.com/office/drawing/2014/main" id="{552F1D96-8A5F-4E0D-B622-23BEABE2CA54}"/>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46" name="グループ化 45">
            <a:extLst>
              <a:ext uri="{FF2B5EF4-FFF2-40B4-BE49-F238E27FC236}">
                <a16:creationId xmlns:a16="http://schemas.microsoft.com/office/drawing/2014/main" id="{8E2AF267-E6C2-4C07-8CC8-FF885A1BEFB5}"/>
              </a:ext>
            </a:extLst>
          </p:cNvPr>
          <p:cNvGrpSpPr/>
          <p:nvPr/>
        </p:nvGrpSpPr>
        <p:grpSpPr>
          <a:xfrm>
            <a:off x="3088079" y="2999271"/>
            <a:ext cx="675654" cy="1009270"/>
            <a:chOff x="9275464" y="3118757"/>
            <a:chExt cx="624620" cy="967468"/>
          </a:xfrm>
          <a:solidFill>
            <a:srgbClr val="00B050"/>
          </a:solidFill>
        </p:grpSpPr>
        <p:sp>
          <p:nvSpPr>
            <p:cNvPr id="47" name="楕円 46">
              <a:extLst>
                <a:ext uri="{FF2B5EF4-FFF2-40B4-BE49-F238E27FC236}">
                  <a16:creationId xmlns:a16="http://schemas.microsoft.com/office/drawing/2014/main" id="{8A8D0449-8698-4658-A36B-C8F92A07A765}"/>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8" name="二等辺三角形 47">
              <a:extLst>
                <a:ext uri="{FF2B5EF4-FFF2-40B4-BE49-F238E27FC236}">
                  <a16:creationId xmlns:a16="http://schemas.microsoft.com/office/drawing/2014/main" id="{787E964E-D749-49A0-B128-A2BCD6BB9403}"/>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49" name="グループ化 48">
            <a:extLst>
              <a:ext uri="{FF2B5EF4-FFF2-40B4-BE49-F238E27FC236}">
                <a16:creationId xmlns:a16="http://schemas.microsoft.com/office/drawing/2014/main" id="{49254F9F-5187-43BD-A966-BC6D673FBC74}"/>
              </a:ext>
            </a:extLst>
          </p:cNvPr>
          <p:cNvGrpSpPr/>
          <p:nvPr/>
        </p:nvGrpSpPr>
        <p:grpSpPr>
          <a:xfrm>
            <a:off x="10270509" y="4213882"/>
            <a:ext cx="675654" cy="1009270"/>
            <a:chOff x="9275464" y="3118757"/>
            <a:chExt cx="624620" cy="967468"/>
          </a:xfrm>
          <a:solidFill>
            <a:srgbClr val="52C0DB"/>
          </a:solidFill>
        </p:grpSpPr>
        <p:sp>
          <p:nvSpPr>
            <p:cNvPr id="50" name="楕円 49">
              <a:extLst>
                <a:ext uri="{FF2B5EF4-FFF2-40B4-BE49-F238E27FC236}">
                  <a16:creationId xmlns:a16="http://schemas.microsoft.com/office/drawing/2014/main" id="{3B429211-2228-4FF0-B6BB-CB3E5D3E11BC}"/>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1" name="二等辺三角形 50">
              <a:extLst>
                <a:ext uri="{FF2B5EF4-FFF2-40B4-BE49-F238E27FC236}">
                  <a16:creationId xmlns:a16="http://schemas.microsoft.com/office/drawing/2014/main" id="{C0E77715-EE13-4399-BA69-DA479166AE3F}"/>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3" name="楕円 2">
            <a:extLst>
              <a:ext uri="{FF2B5EF4-FFF2-40B4-BE49-F238E27FC236}">
                <a16:creationId xmlns:a16="http://schemas.microsoft.com/office/drawing/2014/main" id="{56589160-6D54-4562-B4C8-B4C93202BAA6}"/>
              </a:ext>
            </a:extLst>
          </p:cNvPr>
          <p:cNvSpPr/>
          <p:nvPr/>
        </p:nvSpPr>
        <p:spPr>
          <a:xfrm>
            <a:off x="5059032" y="4729425"/>
            <a:ext cx="2134894" cy="369842"/>
          </a:xfrm>
          <a:prstGeom prst="ellipse">
            <a:avLst/>
          </a:prstGeom>
          <a:solidFill>
            <a:srgbClr val="3DBA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26" name="Picture 2" descr="自動販売機を通じ、飲料・食品等の販売。サントリービバレッジサービス株式会社">
            <a:extLst>
              <a:ext uri="{FF2B5EF4-FFF2-40B4-BE49-F238E27FC236}">
                <a16:creationId xmlns:a16="http://schemas.microsoft.com/office/drawing/2014/main" id="{779A7246-671E-4980-91EA-4BAA0D43E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130" y="2656190"/>
            <a:ext cx="1639738" cy="240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873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9A207223-2417-481B-A3BC-50E960413F17}"/>
              </a:ext>
            </a:extLst>
          </p:cNvPr>
          <p:cNvPicPr>
            <a:picLocks noChangeAspect="1"/>
          </p:cNvPicPr>
          <p:nvPr/>
        </p:nvPicPr>
        <p:blipFill>
          <a:blip r:embed="rId2"/>
          <a:stretch>
            <a:fillRect/>
          </a:stretch>
        </p:blipFill>
        <p:spPr>
          <a:xfrm>
            <a:off x="0" y="0"/>
            <a:ext cx="12192000" cy="6857999"/>
          </a:xfrm>
          <a:prstGeom prst="rect">
            <a:avLst/>
          </a:prstGeom>
        </p:spPr>
      </p:pic>
      <p:sp>
        <p:nvSpPr>
          <p:cNvPr id="9" name="テキスト ボックス 8">
            <a:extLst>
              <a:ext uri="{FF2B5EF4-FFF2-40B4-BE49-F238E27FC236}">
                <a16:creationId xmlns:a16="http://schemas.microsoft.com/office/drawing/2014/main" id="{EF02B3F4-AB74-47C5-AB5B-F7EEAEBC4F0F}"/>
              </a:ext>
            </a:extLst>
          </p:cNvPr>
          <p:cNvSpPr txBox="1"/>
          <p:nvPr/>
        </p:nvSpPr>
        <p:spPr>
          <a:xfrm>
            <a:off x="1142198" y="646424"/>
            <a:ext cx="99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本サービスのご利用方法</a:t>
            </a:r>
          </a:p>
        </p:txBody>
      </p:sp>
      <p:pic>
        <p:nvPicPr>
          <p:cNvPr id="7" name="図 6">
            <a:extLst>
              <a:ext uri="{FF2B5EF4-FFF2-40B4-BE49-F238E27FC236}">
                <a16:creationId xmlns:a16="http://schemas.microsoft.com/office/drawing/2014/main" id="{AD22F3AE-1772-4372-8E17-D386A1A549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55241" y="2393814"/>
            <a:ext cx="6807255" cy="3064476"/>
          </a:xfrm>
          <a:prstGeom prst="rect">
            <a:avLst/>
          </a:prstGeom>
        </p:spPr>
      </p:pic>
      <p:grpSp>
        <p:nvGrpSpPr>
          <p:cNvPr id="18" name="グループ化 17">
            <a:extLst>
              <a:ext uri="{FF2B5EF4-FFF2-40B4-BE49-F238E27FC236}">
                <a16:creationId xmlns:a16="http://schemas.microsoft.com/office/drawing/2014/main" id="{4C72A151-180E-438E-96F1-F72D84BDD8F7}"/>
              </a:ext>
            </a:extLst>
          </p:cNvPr>
          <p:cNvGrpSpPr/>
          <p:nvPr/>
        </p:nvGrpSpPr>
        <p:grpSpPr>
          <a:xfrm>
            <a:off x="930238" y="1425137"/>
            <a:ext cx="3318979" cy="4793113"/>
            <a:chOff x="930238" y="1282567"/>
            <a:chExt cx="3318979" cy="4793113"/>
          </a:xfrm>
        </p:grpSpPr>
        <p:pic>
          <p:nvPicPr>
            <p:cNvPr id="10" name="図 9">
              <a:extLst>
                <a:ext uri="{FF2B5EF4-FFF2-40B4-BE49-F238E27FC236}">
                  <a16:creationId xmlns:a16="http://schemas.microsoft.com/office/drawing/2014/main" id="{6FC02BA8-633F-4FC8-81B3-D46051FCB77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0238" y="1282567"/>
              <a:ext cx="3318979" cy="4793113"/>
            </a:xfrm>
            <a:prstGeom prst="rect">
              <a:avLst/>
            </a:prstGeom>
          </p:spPr>
        </p:pic>
        <p:sp>
          <p:nvSpPr>
            <p:cNvPr id="17" name="正方形/長方形 16">
              <a:extLst>
                <a:ext uri="{FF2B5EF4-FFF2-40B4-BE49-F238E27FC236}">
                  <a16:creationId xmlns:a16="http://schemas.microsoft.com/office/drawing/2014/main" id="{900D6E1F-E41A-44F5-B4D4-178927DC37B3}"/>
                </a:ext>
              </a:extLst>
            </p:cNvPr>
            <p:cNvSpPr/>
            <p:nvPr/>
          </p:nvSpPr>
          <p:spPr>
            <a:xfrm>
              <a:off x="2273808" y="1359408"/>
              <a:ext cx="438912" cy="97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 name="正方形/長方形 1">
            <a:extLst>
              <a:ext uri="{FF2B5EF4-FFF2-40B4-BE49-F238E27FC236}">
                <a16:creationId xmlns:a16="http://schemas.microsoft.com/office/drawing/2014/main" id="{35A5E2A4-4871-48C9-87D4-45E7D201C7DD}"/>
              </a:ext>
            </a:extLst>
          </p:cNvPr>
          <p:cNvSpPr/>
          <p:nvPr/>
        </p:nvSpPr>
        <p:spPr>
          <a:xfrm>
            <a:off x="8990587" y="1396857"/>
            <a:ext cx="2608407"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lumMod val="50000"/>
                  </a:prstClr>
                </a:solidFill>
                <a:effectLst/>
                <a:uLnTx/>
                <a:uFillTx/>
                <a:latin typeface="游ゴシック" panose="020F0502020204030204"/>
                <a:ea typeface="ＭＳ Ｐゴシック" panose="020B0600070205080204" pitchFamily="50" charset="-128"/>
                <a:cs typeface="Courier New" panose="02070309020205020404" pitchFamily="49" charset="0"/>
              </a:rPr>
              <a:t>特許取得済</a:t>
            </a:r>
            <a:r>
              <a:rPr kumimoji="1" lang="en-US" altLang="ja-JP" sz="1400" b="1" i="0" u="none" strike="noStrike" kern="1200" cap="none" spc="0" normalizeH="0" baseline="0" noProof="0" dirty="0">
                <a:ln>
                  <a:noFill/>
                </a:ln>
                <a:solidFill>
                  <a:prstClr val="white">
                    <a:lumMod val="50000"/>
                  </a:prstClr>
                </a:solidFill>
                <a:effectLst/>
                <a:uLnTx/>
                <a:uFillTx/>
                <a:latin typeface="游ゴシック" panose="020F0502020204030204"/>
                <a:ea typeface="ＭＳ Ｐゴシック" panose="020B0600070205080204" pitchFamily="50" charset="-128"/>
                <a:cs typeface="Courier New" panose="02070309020205020404" pitchFamily="49" charset="0"/>
              </a:rPr>
              <a:t>/</a:t>
            </a:r>
            <a:r>
              <a:rPr kumimoji="1" lang="ja-JP" altLang="ja-JP" sz="1400" b="1" i="0" u="none" strike="noStrike" kern="1200" cap="none" spc="0" normalizeH="0" baseline="0" noProof="0" dirty="0">
                <a:ln>
                  <a:noFill/>
                </a:ln>
                <a:solidFill>
                  <a:prstClr val="white">
                    <a:lumMod val="50000"/>
                  </a:prstClr>
                </a:solidFill>
                <a:effectLst/>
                <a:uLnTx/>
                <a:uFillTx/>
                <a:latin typeface="游ゴシック" panose="020F0502020204030204"/>
                <a:ea typeface="ＭＳ Ｐゴシック" panose="020B0600070205080204" pitchFamily="50" charset="-128"/>
                <a:cs typeface="Courier New" panose="02070309020205020404" pitchFamily="49" charset="0"/>
              </a:rPr>
              <a:t>特許第</a:t>
            </a:r>
            <a:r>
              <a:rPr kumimoji="1" lang="en-US" altLang="ja-JP" sz="1400" b="1" i="0" u="none" strike="noStrike" kern="1200" cap="none" spc="0" normalizeH="0" baseline="0" noProof="0" dirty="0">
                <a:ln>
                  <a:noFill/>
                </a:ln>
                <a:solidFill>
                  <a:prstClr val="white">
                    <a:lumMod val="50000"/>
                  </a:prstClr>
                </a:solidFill>
                <a:effectLst/>
                <a:uLnTx/>
                <a:uFillTx/>
                <a:latin typeface="游ゴシック" panose="020F0502020204030204"/>
                <a:ea typeface="ＭＳ Ｐゴシック" panose="020B0600070205080204" pitchFamily="50" charset="-128"/>
                <a:cs typeface="Courier New" panose="02070309020205020404" pitchFamily="49" charset="0"/>
              </a:rPr>
              <a:t>6951599</a:t>
            </a:r>
            <a:r>
              <a:rPr kumimoji="1" lang="ja-JP" altLang="ja-JP" sz="1400" b="1" i="0" u="none" strike="noStrike" kern="1200" cap="none" spc="0" normalizeH="0" baseline="0" noProof="0" dirty="0">
                <a:ln>
                  <a:noFill/>
                </a:ln>
                <a:solidFill>
                  <a:prstClr val="white">
                    <a:lumMod val="50000"/>
                  </a:prstClr>
                </a:solidFill>
                <a:effectLst/>
                <a:uLnTx/>
                <a:uFillTx/>
                <a:latin typeface="游ゴシック" panose="020F0502020204030204"/>
                <a:ea typeface="ＭＳ Ｐゴシック" panose="020B0600070205080204" pitchFamily="50" charset="-128"/>
                <a:cs typeface="Courier New" panose="02070309020205020404" pitchFamily="49" charset="0"/>
              </a:rPr>
              <a:t>号</a:t>
            </a:r>
            <a:endParaRPr kumimoji="1" lang="ja-JP" altLang="en-US" sz="14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44D66D05-E05B-4520-B463-D439C3FBC347}"/>
              </a:ext>
            </a:extLst>
          </p:cNvPr>
          <p:cNvSpPr txBox="1"/>
          <p:nvPr/>
        </p:nvSpPr>
        <p:spPr>
          <a:xfrm>
            <a:off x="6319875" y="5587800"/>
            <a:ext cx="38779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現金での購入は通常通り可</a:t>
            </a:r>
          </a:p>
        </p:txBody>
      </p:sp>
      <p:sp>
        <p:nvSpPr>
          <p:cNvPr id="4" name="正方形/長方形 3">
            <a:extLst>
              <a:ext uri="{FF2B5EF4-FFF2-40B4-BE49-F238E27FC236}">
                <a16:creationId xmlns:a16="http://schemas.microsoft.com/office/drawing/2014/main" id="{1F7DE6C2-AA53-47E5-B924-F447348E8E34}"/>
              </a:ext>
            </a:extLst>
          </p:cNvPr>
          <p:cNvSpPr/>
          <p:nvPr/>
        </p:nvSpPr>
        <p:spPr>
          <a:xfrm>
            <a:off x="1142198" y="3137210"/>
            <a:ext cx="2396456" cy="96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DF30F41E-E881-4CEB-B2EF-06F8868845B7}"/>
              </a:ext>
            </a:extLst>
          </p:cNvPr>
          <p:cNvSpPr/>
          <p:nvPr/>
        </p:nvSpPr>
        <p:spPr>
          <a:xfrm>
            <a:off x="1142198" y="4903616"/>
            <a:ext cx="2396456" cy="96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DE4CBC14-9C17-4A86-8C46-93BFDF34C3E4}"/>
              </a:ext>
            </a:extLst>
          </p:cNvPr>
          <p:cNvSpPr/>
          <p:nvPr/>
        </p:nvSpPr>
        <p:spPr>
          <a:xfrm>
            <a:off x="1142198" y="5818633"/>
            <a:ext cx="2396456" cy="96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2A3A9731-F8FF-4F25-ABF4-A256C6638D7E}"/>
              </a:ext>
            </a:extLst>
          </p:cNvPr>
          <p:cNvSpPr/>
          <p:nvPr/>
        </p:nvSpPr>
        <p:spPr>
          <a:xfrm>
            <a:off x="1134578" y="3939540"/>
            <a:ext cx="610402" cy="112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84309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6CA24E07-53EC-4048-BBC1-3B9EB03C243A}"/>
              </a:ext>
            </a:extLst>
          </p:cNvPr>
          <p:cNvPicPr>
            <a:picLocks noChangeAspect="1"/>
          </p:cNvPicPr>
          <p:nvPr/>
        </p:nvPicPr>
        <p:blipFill>
          <a:blip r:embed="rId3"/>
          <a:stretch>
            <a:fillRect/>
          </a:stretch>
        </p:blipFill>
        <p:spPr>
          <a:xfrm>
            <a:off x="0" y="0"/>
            <a:ext cx="12192000" cy="6857999"/>
          </a:xfrm>
          <a:prstGeom prst="rect">
            <a:avLst/>
          </a:prstGeom>
        </p:spPr>
      </p:pic>
      <p:sp>
        <p:nvSpPr>
          <p:cNvPr id="5" name="正方形/長方形 4">
            <a:extLst>
              <a:ext uri="{FF2B5EF4-FFF2-40B4-BE49-F238E27FC236}">
                <a16:creationId xmlns:a16="http://schemas.microsoft.com/office/drawing/2014/main" id="{B72C858D-0612-48AA-8356-A379BF854293}"/>
              </a:ext>
            </a:extLst>
          </p:cNvPr>
          <p:cNvSpPr/>
          <p:nvPr/>
        </p:nvSpPr>
        <p:spPr>
          <a:xfrm>
            <a:off x="457298" y="960024"/>
            <a:ext cx="11463788" cy="5562236"/>
          </a:xfrm>
          <a:prstGeom prst="rect">
            <a:avLst/>
          </a:prstGeom>
          <a:solidFill>
            <a:schemeClr val="bg1"/>
          </a:solidFill>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200" cap="none" spc="0" normalizeH="0" baseline="0" noProof="0" dirty="0">
              <a:ln>
                <a:noFill/>
              </a:ln>
              <a:solidFill>
                <a:prstClr val="black"/>
              </a:solidFill>
              <a:effectLst/>
              <a:uLnTx/>
              <a:uFillTx/>
              <a:latin typeface="UD Digi Kyokasho NP-R" panose="02020400000000000000" pitchFamily="18" charset="-128"/>
              <a:ea typeface="UD Digi Kyokasho NP-R" panose="02020400000000000000" pitchFamily="18" charset="-128"/>
              <a:cs typeface="A-OTF 見出ゴMB31 Pr6N MB31"/>
            </a:endParaRPr>
          </a:p>
        </p:txBody>
      </p:sp>
      <p:pic>
        <p:nvPicPr>
          <p:cNvPr id="4" name="図 3">
            <a:extLst>
              <a:ext uri="{FF2B5EF4-FFF2-40B4-BE49-F238E27FC236}">
                <a16:creationId xmlns:a16="http://schemas.microsoft.com/office/drawing/2014/main" id="{2B41420F-8303-4DEA-9FD8-EAEE4D7B392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43277" y="1287228"/>
            <a:ext cx="3436120" cy="4423291"/>
          </a:xfrm>
          <a:prstGeom prst="rect">
            <a:avLst/>
          </a:prstGeom>
        </p:spPr>
      </p:pic>
      <p:sp>
        <p:nvSpPr>
          <p:cNvPr id="6" name="テキスト ボックス 5">
            <a:extLst>
              <a:ext uri="{FF2B5EF4-FFF2-40B4-BE49-F238E27FC236}">
                <a16:creationId xmlns:a16="http://schemas.microsoft.com/office/drawing/2014/main" id="{FD6BB2B6-0C13-4FFE-A2CF-B893D301A610}"/>
              </a:ext>
            </a:extLst>
          </p:cNvPr>
          <p:cNvSpPr txBox="1"/>
          <p:nvPr/>
        </p:nvSpPr>
        <p:spPr>
          <a:xfrm>
            <a:off x="1414842" y="5898560"/>
            <a:ext cx="24929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既存自販機を改造</a:t>
            </a:r>
          </a:p>
        </p:txBody>
      </p:sp>
      <p:sp>
        <p:nvSpPr>
          <p:cNvPr id="7" name="正方形/長方形 6">
            <a:extLst>
              <a:ext uri="{FF2B5EF4-FFF2-40B4-BE49-F238E27FC236}">
                <a16:creationId xmlns:a16="http://schemas.microsoft.com/office/drawing/2014/main" id="{2B3C2D5C-166B-4796-AD4D-063E6F71B5C7}"/>
              </a:ext>
            </a:extLst>
          </p:cNvPr>
          <p:cNvSpPr/>
          <p:nvPr/>
        </p:nvSpPr>
        <p:spPr>
          <a:xfrm>
            <a:off x="4800184" y="1618648"/>
            <a:ext cx="6548001" cy="3939806"/>
          </a:xfrm>
          <a:prstGeom prst="rect">
            <a:avLst/>
          </a:prstGeom>
          <a:solidFill>
            <a:schemeClr val="bg1"/>
          </a:solidFill>
          <a:ln w="38100">
            <a:solidFill>
              <a:srgbClr val="59C3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3600" b="0" i="0" u="none" strike="noStrike" kern="1200" cap="none" spc="0" normalizeH="0" baseline="0" noProof="0">
              <a:ln>
                <a:noFill/>
              </a:ln>
              <a:solidFill>
                <a:prstClr val="white"/>
              </a:solidFill>
              <a:effectLst/>
              <a:uLnTx/>
              <a:uFillTx/>
              <a:latin typeface="UD Digi Kyokasho NP-R" panose="02020400000000000000" pitchFamily="18" charset="-128"/>
              <a:ea typeface="UD Digi Kyokasho NP-R" panose="02020400000000000000" pitchFamily="18" charset="-128"/>
              <a:cs typeface="+mn-cs"/>
            </a:endParaRPr>
          </a:p>
        </p:txBody>
      </p:sp>
      <p:sp>
        <p:nvSpPr>
          <p:cNvPr id="8" name="四角形: 角を丸くする 7">
            <a:extLst>
              <a:ext uri="{FF2B5EF4-FFF2-40B4-BE49-F238E27FC236}">
                <a16:creationId xmlns:a16="http://schemas.microsoft.com/office/drawing/2014/main" id="{A2CEF13E-451A-4F61-9DBD-E7FD424342BD}"/>
              </a:ext>
            </a:extLst>
          </p:cNvPr>
          <p:cNvSpPr/>
          <p:nvPr/>
        </p:nvSpPr>
        <p:spPr>
          <a:xfrm>
            <a:off x="5341878" y="2507054"/>
            <a:ext cx="2095299" cy="1440210"/>
          </a:xfrm>
          <a:prstGeom prst="roundRect">
            <a:avLst/>
          </a:prstGeom>
          <a:solidFill>
            <a:srgbClr val="59C3D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UD Digi Kyokasho NP-R" panose="02020400000000000000" pitchFamily="18" charset="-128"/>
                <a:ea typeface="UD Digi Kyokasho NP-R" panose="02020400000000000000" pitchFamily="18" charset="-128"/>
                <a:cs typeface="+mn-cs"/>
              </a:rPr>
              <a:t>社員証</a:t>
            </a:r>
            <a:endParaRPr kumimoji="1" lang="en-US" altLang="ja-JP" sz="2800" b="1" i="0" u="none" strike="noStrike" kern="1200" cap="none" spc="0" normalizeH="0" baseline="0" noProof="0" dirty="0">
              <a:ln>
                <a:noFill/>
              </a:ln>
              <a:solidFill>
                <a:prstClr val="white"/>
              </a:solidFill>
              <a:effectLst/>
              <a:uLnTx/>
              <a:uFillTx/>
              <a:latin typeface="UD Digi Kyokasho NP-R" panose="02020400000000000000" pitchFamily="18" charset="-128"/>
              <a:ea typeface="UD Digi Kyokasho NP-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UD Digi Kyokasho NP-R" panose="02020400000000000000" pitchFamily="18" charset="-128"/>
                <a:ea typeface="UD Digi Kyokasho NP-R" panose="02020400000000000000" pitchFamily="18" charset="-128"/>
                <a:cs typeface="+mn-cs"/>
              </a:rPr>
              <a:t>リーダー</a:t>
            </a:r>
          </a:p>
        </p:txBody>
      </p:sp>
      <p:sp>
        <p:nvSpPr>
          <p:cNvPr id="9" name="四角形: 角を丸くする 8">
            <a:extLst>
              <a:ext uri="{FF2B5EF4-FFF2-40B4-BE49-F238E27FC236}">
                <a16:creationId xmlns:a16="http://schemas.microsoft.com/office/drawing/2014/main" id="{A703CA9F-7408-4654-96B7-3070C55BA872}"/>
              </a:ext>
            </a:extLst>
          </p:cNvPr>
          <p:cNvSpPr/>
          <p:nvPr/>
        </p:nvSpPr>
        <p:spPr>
          <a:xfrm>
            <a:off x="8740018" y="2507054"/>
            <a:ext cx="2095299" cy="1440210"/>
          </a:xfrm>
          <a:prstGeom prst="roundRect">
            <a:avLst/>
          </a:prstGeom>
          <a:solidFill>
            <a:srgbClr val="59C3D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UD Digi Kyokasho NP-R" panose="02020400000000000000" pitchFamily="18" charset="-128"/>
                <a:ea typeface="UD Digi Kyokasho NP-R" panose="02020400000000000000" pitchFamily="18" charset="-128"/>
                <a:cs typeface="+mn-cs"/>
              </a:rPr>
              <a:t>社員証</a:t>
            </a:r>
            <a:endParaRPr kumimoji="1" lang="en-US" altLang="ja-JP" sz="2800" b="1" i="0" u="none" strike="noStrike" kern="1200" cap="none" spc="0" normalizeH="0" baseline="0" noProof="0" dirty="0">
              <a:ln>
                <a:noFill/>
              </a:ln>
              <a:solidFill>
                <a:prstClr val="white"/>
              </a:solidFill>
              <a:effectLst/>
              <a:uLnTx/>
              <a:uFillTx/>
              <a:latin typeface="UD Digi Kyokasho NP-R" panose="02020400000000000000" pitchFamily="18" charset="-128"/>
              <a:ea typeface="UD Digi Kyokasho NP-R" panose="020204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UD Digi Kyokasho NP-R" panose="02020400000000000000" pitchFamily="18" charset="-128"/>
                <a:ea typeface="UD Digi Kyokasho NP-R" panose="02020400000000000000" pitchFamily="18" charset="-128"/>
                <a:cs typeface="+mn-cs"/>
              </a:rPr>
              <a:t>リーダー</a:t>
            </a:r>
          </a:p>
        </p:txBody>
      </p:sp>
      <p:sp>
        <p:nvSpPr>
          <p:cNvPr id="10" name="正方形/長方形 9">
            <a:extLst>
              <a:ext uri="{FF2B5EF4-FFF2-40B4-BE49-F238E27FC236}">
                <a16:creationId xmlns:a16="http://schemas.microsoft.com/office/drawing/2014/main" id="{1AF9C6D3-372C-4632-81E3-E60A214147BC}"/>
              </a:ext>
            </a:extLst>
          </p:cNvPr>
          <p:cNvSpPr/>
          <p:nvPr/>
        </p:nvSpPr>
        <p:spPr>
          <a:xfrm>
            <a:off x="6636900" y="4438255"/>
            <a:ext cx="2844806" cy="86205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UD Digi Kyokasho NP-R" panose="02020400000000000000" pitchFamily="18" charset="-128"/>
                <a:ea typeface="UD Digi Kyokasho NP-R" panose="02020400000000000000" pitchFamily="18" charset="-128"/>
                <a:cs typeface="+mn-cs"/>
              </a:rPr>
              <a:t>認証基盤</a:t>
            </a:r>
          </a:p>
        </p:txBody>
      </p:sp>
      <p:cxnSp>
        <p:nvCxnSpPr>
          <p:cNvPr id="11" name="コネクタ: カギ線 10">
            <a:extLst>
              <a:ext uri="{FF2B5EF4-FFF2-40B4-BE49-F238E27FC236}">
                <a16:creationId xmlns:a16="http://schemas.microsoft.com/office/drawing/2014/main" id="{60606B62-48F9-424E-91AA-86C33D56D9B3}"/>
              </a:ext>
            </a:extLst>
          </p:cNvPr>
          <p:cNvCxnSpPr>
            <a:cxnSpLocks/>
            <a:stCxn id="8" idx="2"/>
            <a:endCxn id="10" idx="0"/>
          </p:cNvCxnSpPr>
          <p:nvPr/>
        </p:nvCxnSpPr>
        <p:spPr>
          <a:xfrm rot="16200000" flipH="1">
            <a:off x="6978919" y="3357871"/>
            <a:ext cx="490991" cy="1669775"/>
          </a:xfrm>
          <a:prstGeom prst="bentConnector3">
            <a:avLst/>
          </a:prstGeom>
          <a:ln w="38100">
            <a:solidFill>
              <a:srgbClr val="59C3DC"/>
            </a:solidFill>
            <a:tailEnd type="triangle"/>
          </a:ln>
        </p:spPr>
        <p:style>
          <a:lnRef idx="1">
            <a:schemeClr val="accent1"/>
          </a:lnRef>
          <a:fillRef idx="0">
            <a:schemeClr val="accent1"/>
          </a:fillRef>
          <a:effectRef idx="0">
            <a:schemeClr val="accent1"/>
          </a:effectRef>
          <a:fontRef idx="minor">
            <a:schemeClr val="tx1"/>
          </a:fontRef>
        </p:style>
      </p:cxnSp>
      <p:cxnSp>
        <p:nvCxnSpPr>
          <p:cNvPr id="12" name="コネクタ: カギ線 11">
            <a:extLst>
              <a:ext uri="{FF2B5EF4-FFF2-40B4-BE49-F238E27FC236}">
                <a16:creationId xmlns:a16="http://schemas.microsoft.com/office/drawing/2014/main" id="{79078F1B-363A-4301-ADAD-5B0EF970DE62}"/>
              </a:ext>
            </a:extLst>
          </p:cNvPr>
          <p:cNvCxnSpPr>
            <a:cxnSpLocks/>
            <a:stCxn id="9" idx="2"/>
            <a:endCxn id="10" idx="0"/>
          </p:cNvCxnSpPr>
          <p:nvPr/>
        </p:nvCxnSpPr>
        <p:spPr>
          <a:xfrm rot="5400000">
            <a:off x="8677991" y="3328578"/>
            <a:ext cx="490991" cy="1728365"/>
          </a:xfrm>
          <a:prstGeom prst="bentConnector3">
            <a:avLst>
              <a:gd name="adj1" fmla="val 50000"/>
            </a:avLst>
          </a:prstGeom>
          <a:ln w="38100">
            <a:solidFill>
              <a:srgbClr val="59C3DC"/>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BCA2E655-0435-4AC1-8136-E4FD960BB223}"/>
              </a:ext>
            </a:extLst>
          </p:cNvPr>
          <p:cNvSpPr txBox="1"/>
          <p:nvPr/>
        </p:nvSpPr>
        <p:spPr>
          <a:xfrm>
            <a:off x="5396459" y="1851409"/>
            <a:ext cx="535545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ポスター裏の内部構造</a:t>
            </a:r>
          </a:p>
        </p:txBody>
      </p:sp>
      <p:cxnSp>
        <p:nvCxnSpPr>
          <p:cNvPr id="14" name="直線コネクタ 13">
            <a:extLst>
              <a:ext uri="{FF2B5EF4-FFF2-40B4-BE49-F238E27FC236}">
                <a16:creationId xmlns:a16="http://schemas.microsoft.com/office/drawing/2014/main" id="{7F346602-5BF0-42DE-80DC-B77929E402AD}"/>
              </a:ext>
            </a:extLst>
          </p:cNvPr>
          <p:cNvCxnSpPr>
            <a:cxnSpLocks/>
            <a:endCxn id="7" idx="1"/>
          </p:cNvCxnSpPr>
          <p:nvPr/>
        </p:nvCxnSpPr>
        <p:spPr>
          <a:xfrm flipV="1">
            <a:off x="3763478" y="3588550"/>
            <a:ext cx="1036706" cy="90902"/>
          </a:xfrm>
          <a:prstGeom prst="line">
            <a:avLst/>
          </a:prstGeom>
          <a:ln w="28575">
            <a:solidFill>
              <a:srgbClr val="59C3DC"/>
            </a:solidFill>
          </a:ln>
        </p:spPr>
        <p:style>
          <a:lnRef idx="1">
            <a:schemeClr val="accent1"/>
          </a:lnRef>
          <a:fillRef idx="0">
            <a:schemeClr val="accent1"/>
          </a:fillRef>
          <a:effectRef idx="0">
            <a:schemeClr val="accent1"/>
          </a:effectRef>
          <a:fontRef idx="minor">
            <a:schemeClr val="tx1"/>
          </a:fontRef>
        </p:style>
      </p:cxnSp>
      <p:sp>
        <p:nvSpPr>
          <p:cNvPr id="19" name="タイトル 1">
            <a:extLst>
              <a:ext uri="{FF2B5EF4-FFF2-40B4-BE49-F238E27FC236}">
                <a16:creationId xmlns:a16="http://schemas.microsoft.com/office/drawing/2014/main" id="{092B931B-165F-4763-AEAF-23787F592F57}"/>
              </a:ext>
            </a:extLst>
          </p:cNvPr>
          <p:cNvSpPr txBox="1">
            <a:spLocks/>
          </p:cNvSpPr>
          <p:nvPr/>
        </p:nvSpPr>
        <p:spPr>
          <a:xfrm>
            <a:off x="2940718" y="176526"/>
            <a:ext cx="6304474" cy="595457"/>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UD Digi Kyokasho NP-R" panose="02020400000000000000" pitchFamily="18" charset="-128"/>
                <a:ea typeface="UD Digi Kyokasho NP-R" panose="02020400000000000000" pitchFamily="18" charset="-128"/>
                <a:cs typeface="+mj-cs"/>
              </a:rPr>
              <a:t>サービスの仕組み</a:t>
            </a:r>
          </a:p>
        </p:txBody>
      </p:sp>
      <p:sp>
        <p:nvSpPr>
          <p:cNvPr id="20" name="テキスト ボックス 19">
            <a:extLst>
              <a:ext uri="{FF2B5EF4-FFF2-40B4-BE49-F238E27FC236}">
                <a16:creationId xmlns:a16="http://schemas.microsoft.com/office/drawing/2014/main" id="{B4F9BD27-8514-4289-BD07-ABAD8E808EBE}"/>
              </a:ext>
            </a:extLst>
          </p:cNvPr>
          <p:cNvSpPr txBox="1"/>
          <p:nvPr/>
        </p:nvSpPr>
        <p:spPr>
          <a:xfrm>
            <a:off x="5112682" y="5728121"/>
            <a:ext cx="5995551" cy="8002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Felica</a:t>
            </a:r>
            <a:r>
              <a:rPr kumimoji="1" lang="ja-JP" altLang="en-US" sz="28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のみ対応</a:t>
            </a:r>
            <a:endParaRPr kumimoji="1" lang="en-US" altLang="ja-JP" sz="28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Mifare</a:t>
            </a:r>
            <a:r>
              <a:rPr kumimoji="1" lang="ja-JP" altLang="en-US" sz="18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の場合は対応できませんが代替策をご提示します</a:t>
            </a:r>
          </a:p>
        </p:txBody>
      </p:sp>
      <p:sp>
        <p:nvSpPr>
          <p:cNvPr id="21" name="テキスト ボックス 20">
            <a:extLst>
              <a:ext uri="{FF2B5EF4-FFF2-40B4-BE49-F238E27FC236}">
                <a16:creationId xmlns:a16="http://schemas.microsoft.com/office/drawing/2014/main" id="{C4FD1BD7-7AFE-4FD6-AB8D-7F6C74D45DEC}"/>
              </a:ext>
            </a:extLst>
          </p:cNvPr>
          <p:cNvSpPr txBox="1"/>
          <p:nvPr/>
        </p:nvSpPr>
        <p:spPr>
          <a:xfrm>
            <a:off x="1142198" y="585464"/>
            <a:ext cx="99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本サービスの仕組み</a:t>
            </a:r>
          </a:p>
        </p:txBody>
      </p:sp>
      <p:sp>
        <p:nvSpPr>
          <p:cNvPr id="22" name="正方形/長方形 21">
            <a:extLst>
              <a:ext uri="{FF2B5EF4-FFF2-40B4-BE49-F238E27FC236}">
                <a16:creationId xmlns:a16="http://schemas.microsoft.com/office/drawing/2014/main" id="{331EF765-4175-4988-AC8F-E07E4901861E}"/>
              </a:ext>
            </a:extLst>
          </p:cNvPr>
          <p:cNvSpPr/>
          <p:nvPr/>
        </p:nvSpPr>
        <p:spPr>
          <a:xfrm>
            <a:off x="1185741" y="4905684"/>
            <a:ext cx="2396456" cy="96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894CFD47-F7D2-407C-9A1D-6D1C9331AB1C}"/>
              </a:ext>
            </a:extLst>
          </p:cNvPr>
          <p:cNvSpPr/>
          <p:nvPr/>
        </p:nvSpPr>
        <p:spPr>
          <a:xfrm>
            <a:off x="1185741" y="3055679"/>
            <a:ext cx="2396456" cy="96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25610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4C73C17-4475-4F63-98E9-C67BE8766935}"/>
              </a:ext>
            </a:extLst>
          </p:cNvPr>
          <p:cNvPicPr>
            <a:picLocks noChangeAspect="1"/>
          </p:cNvPicPr>
          <p:nvPr/>
        </p:nvPicPr>
        <p:blipFill>
          <a:blip r:embed="rId3"/>
          <a:stretch>
            <a:fillRect/>
          </a:stretch>
        </p:blipFill>
        <p:spPr>
          <a:xfrm>
            <a:off x="0" y="0"/>
            <a:ext cx="12192000" cy="6857999"/>
          </a:xfrm>
          <a:prstGeom prst="rect">
            <a:avLst/>
          </a:prstGeom>
        </p:spPr>
      </p:pic>
      <p:sp>
        <p:nvSpPr>
          <p:cNvPr id="4" name="正方形/長方形 3">
            <a:extLst>
              <a:ext uri="{FF2B5EF4-FFF2-40B4-BE49-F238E27FC236}">
                <a16:creationId xmlns:a16="http://schemas.microsoft.com/office/drawing/2014/main" id="{E1CDF0F3-42EE-4024-8BB1-1D3951AF908B}"/>
              </a:ext>
            </a:extLst>
          </p:cNvPr>
          <p:cNvSpPr/>
          <p:nvPr/>
        </p:nvSpPr>
        <p:spPr>
          <a:xfrm>
            <a:off x="324213" y="260166"/>
            <a:ext cx="169084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hlinkClick r:id="rId4"/>
              </a:rPr>
              <a:t>Movie(Youtube)</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5" name="オンライン メディア 4">
            <a:hlinkClick r:id="" action="ppaction://media"/>
            <a:extLst>
              <a:ext uri="{FF2B5EF4-FFF2-40B4-BE49-F238E27FC236}">
                <a16:creationId xmlns:a16="http://schemas.microsoft.com/office/drawing/2014/main" id="{39BDD346-3461-48E7-B9B5-FE87AED9EC63}"/>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tretch>
            <a:fillRect/>
          </a:stretch>
        </p:blipFill>
        <p:spPr>
          <a:xfrm>
            <a:off x="1061165" y="755246"/>
            <a:ext cx="10069670" cy="5664190"/>
          </a:xfrm>
          <a:prstGeom prst="rect">
            <a:avLst/>
          </a:prstGeom>
        </p:spPr>
      </p:pic>
      <p:sp>
        <p:nvSpPr>
          <p:cNvPr id="2" name="テキスト ボックス 1">
            <a:extLst>
              <a:ext uri="{FF2B5EF4-FFF2-40B4-BE49-F238E27FC236}">
                <a16:creationId xmlns:a16="http://schemas.microsoft.com/office/drawing/2014/main" id="{B7D4B6FB-F17C-4372-9395-505437846A5A}"/>
              </a:ext>
            </a:extLst>
          </p:cNvPr>
          <p:cNvSpPr txBox="1"/>
          <p:nvPr/>
        </p:nvSpPr>
        <p:spPr>
          <a:xfrm>
            <a:off x="1900922" y="366485"/>
            <a:ext cx="169084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rgbClr val="28A5C2"/>
                </a:solidFill>
                <a:effectLst/>
                <a:uLnTx/>
                <a:uFillTx/>
                <a:latin typeface="Calibri" panose="020F0502020204030204"/>
                <a:ea typeface="ＭＳ Ｐゴシック" panose="020B0600070205080204" pitchFamily="50" charset="-128"/>
                <a:cs typeface="+mn-cs"/>
              </a:rPr>
              <a:t>※</a:t>
            </a:r>
            <a:r>
              <a:rPr kumimoji="1" lang="ja-JP" altLang="en-US" sz="1050" b="1" i="0" u="none" strike="noStrike" kern="1200" cap="none" spc="0" normalizeH="0" baseline="0" noProof="0" dirty="0">
                <a:ln>
                  <a:noFill/>
                </a:ln>
                <a:solidFill>
                  <a:srgbClr val="28A5C2"/>
                </a:solidFill>
                <a:effectLst/>
                <a:uLnTx/>
                <a:uFillTx/>
                <a:latin typeface="Calibri" panose="020F0502020204030204"/>
                <a:ea typeface="ＭＳ Ｐゴシック" panose="020B0600070205080204" pitchFamily="50" charset="-128"/>
                <a:cs typeface="+mn-cs"/>
              </a:rPr>
              <a:t>ネット接続必須</a:t>
            </a:r>
          </a:p>
        </p:txBody>
      </p:sp>
    </p:spTree>
    <p:extLst>
      <p:ext uri="{BB962C8B-B14F-4D97-AF65-F5344CB8AC3E}">
        <p14:creationId xmlns:p14="http://schemas.microsoft.com/office/powerpoint/2010/main" val="179371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図 51">
            <a:extLst>
              <a:ext uri="{FF2B5EF4-FFF2-40B4-BE49-F238E27FC236}">
                <a16:creationId xmlns:a16="http://schemas.microsoft.com/office/drawing/2014/main" id="{0E26FB40-8D34-4FDA-9DF9-B1422FB8B6AD}"/>
              </a:ext>
            </a:extLst>
          </p:cNvPr>
          <p:cNvPicPr>
            <a:picLocks noChangeAspect="1"/>
          </p:cNvPicPr>
          <p:nvPr/>
        </p:nvPicPr>
        <p:blipFill>
          <a:blip r:embed="rId2"/>
          <a:stretch>
            <a:fillRect/>
          </a:stretch>
        </p:blipFill>
        <p:spPr>
          <a:xfrm>
            <a:off x="0" y="0"/>
            <a:ext cx="12192000" cy="6857999"/>
          </a:xfrm>
          <a:prstGeom prst="rect">
            <a:avLst/>
          </a:prstGeom>
        </p:spPr>
      </p:pic>
      <p:sp>
        <p:nvSpPr>
          <p:cNvPr id="9" name="テキスト ボックス 8">
            <a:extLst>
              <a:ext uri="{FF2B5EF4-FFF2-40B4-BE49-F238E27FC236}">
                <a16:creationId xmlns:a16="http://schemas.microsoft.com/office/drawing/2014/main" id="{EF02B3F4-AB74-47C5-AB5B-F7EEAEBC4F0F}"/>
              </a:ext>
            </a:extLst>
          </p:cNvPr>
          <p:cNvSpPr txBox="1"/>
          <p:nvPr/>
        </p:nvSpPr>
        <p:spPr>
          <a:xfrm>
            <a:off x="1142198" y="410134"/>
            <a:ext cx="99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期待効果</a:t>
            </a:r>
          </a:p>
        </p:txBody>
      </p:sp>
      <p:sp>
        <p:nvSpPr>
          <p:cNvPr id="2" name="矢印: 五方向 1">
            <a:extLst>
              <a:ext uri="{FF2B5EF4-FFF2-40B4-BE49-F238E27FC236}">
                <a16:creationId xmlns:a16="http://schemas.microsoft.com/office/drawing/2014/main" id="{B240436F-992B-47FC-A311-9ED22D6FF583}"/>
              </a:ext>
            </a:extLst>
          </p:cNvPr>
          <p:cNvSpPr/>
          <p:nvPr/>
        </p:nvSpPr>
        <p:spPr>
          <a:xfrm>
            <a:off x="1910831" y="3957321"/>
            <a:ext cx="2573867" cy="842600"/>
          </a:xfrm>
          <a:prstGeom prst="homePlate">
            <a:avLst>
              <a:gd name="adj" fmla="val 287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誘う</a:t>
            </a:r>
          </a:p>
        </p:txBody>
      </p:sp>
      <p:sp>
        <p:nvSpPr>
          <p:cNvPr id="12" name="矢印: 山形 11">
            <a:extLst>
              <a:ext uri="{FF2B5EF4-FFF2-40B4-BE49-F238E27FC236}">
                <a16:creationId xmlns:a16="http://schemas.microsoft.com/office/drawing/2014/main" id="{8FBFAFB5-7770-4C19-9C72-C3D27C511495}"/>
              </a:ext>
            </a:extLst>
          </p:cNvPr>
          <p:cNvSpPr/>
          <p:nvPr/>
        </p:nvSpPr>
        <p:spPr>
          <a:xfrm>
            <a:off x="4201137" y="3957321"/>
            <a:ext cx="2489200" cy="842600"/>
          </a:xfrm>
          <a:prstGeom prst="chevron">
            <a:avLst>
              <a:gd name="adj" fmla="val 311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向かう</a:t>
            </a:r>
          </a:p>
        </p:txBody>
      </p:sp>
      <p:sp>
        <p:nvSpPr>
          <p:cNvPr id="13" name="矢印: 山形 12">
            <a:extLst>
              <a:ext uri="{FF2B5EF4-FFF2-40B4-BE49-F238E27FC236}">
                <a16:creationId xmlns:a16="http://schemas.microsoft.com/office/drawing/2014/main" id="{F92D85F7-9C80-4823-8F6B-E3D5189609F4}"/>
              </a:ext>
            </a:extLst>
          </p:cNvPr>
          <p:cNvSpPr/>
          <p:nvPr/>
        </p:nvSpPr>
        <p:spPr>
          <a:xfrm>
            <a:off x="6415242" y="3957321"/>
            <a:ext cx="2489200" cy="842600"/>
          </a:xfrm>
          <a:prstGeom prst="chevron">
            <a:avLst>
              <a:gd name="adj" fmla="val 311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タッチ</a:t>
            </a:r>
            <a:endParaRPr kumimoji="1" lang="en-US" altLang="ja-JP" sz="2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飲む</a:t>
            </a:r>
          </a:p>
        </p:txBody>
      </p:sp>
      <p:sp>
        <p:nvSpPr>
          <p:cNvPr id="20" name="矢印: 山形 19">
            <a:extLst>
              <a:ext uri="{FF2B5EF4-FFF2-40B4-BE49-F238E27FC236}">
                <a16:creationId xmlns:a16="http://schemas.microsoft.com/office/drawing/2014/main" id="{299FB714-DC15-43AE-9548-2DC560BF3515}"/>
              </a:ext>
            </a:extLst>
          </p:cNvPr>
          <p:cNvSpPr/>
          <p:nvPr/>
        </p:nvSpPr>
        <p:spPr>
          <a:xfrm>
            <a:off x="8620881" y="3957321"/>
            <a:ext cx="2489200" cy="842600"/>
          </a:xfrm>
          <a:prstGeom prst="chevron">
            <a:avLst>
              <a:gd name="adj" fmla="val 311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戻る</a:t>
            </a:r>
          </a:p>
        </p:txBody>
      </p:sp>
      <p:grpSp>
        <p:nvGrpSpPr>
          <p:cNvPr id="21" name="グループ化 20">
            <a:extLst>
              <a:ext uri="{FF2B5EF4-FFF2-40B4-BE49-F238E27FC236}">
                <a16:creationId xmlns:a16="http://schemas.microsoft.com/office/drawing/2014/main" id="{A2BBFC3E-ABF2-406A-94F4-7C1953FED40F}"/>
              </a:ext>
            </a:extLst>
          </p:cNvPr>
          <p:cNvGrpSpPr/>
          <p:nvPr/>
        </p:nvGrpSpPr>
        <p:grpSpPr>
          <a:xfrm>
            <a:off x="2268352" y="2660909"/>
            <a:ext cx="675654" cy="1009270"/>
            <a:chOff x="9275464" y="3118757"/>
            <a:chExt cx="624620" cy="967468"/>
          </a:xfrm>
          <a:solidFill>
            <a:srgbClr val="52C0DB"/>
          </a:solidFill>
        </p:grpSpPr>
        <p:sp>
          <p:nvSpPr>
            <p:cNvPr id="22" name="楕円 21">
              <a:extLst>
                <a:ext uri="{FF2B5EF4-FFF2-40B4-BE49-F238E27FC236}">
                  <a16:creationId xmlns:a16="http://schemas.microsoft.com/office/drawing/2014/main" id="{EA5CE996-88F5-4810-A940-2245C8D89022}"/>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3" name="二等辺三角形 22">
              <a:extLst>
                <a:ext uri="{FF2B5EF4-FFF2-40B4-BE49-F238E27FC236}">
                  <a16:creationId xmlns:a16="http://schemas.microsoft.com/office/drawing/2014/main" id="{5DCA1926-49CC-44A6-A6D6-49C3190999C1}"/>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24" name="グループ化 23">
            <a:extLst>
              <a:ext uri="{FF2B5EF4-FFF2-40B4-BE49-F238E27FC236}">
                <a16:creationId xmlns:a16="http://schemas.microsoft.com/office/drawing/2014/main" id="{7B226A10-1084-4533-B092-B145216E3E6A}"/>
              </a:ext>
            </a:extLst>
          </p:cNvPr>
          <p:cNvGrpSpPr/>
          <p:nvPr/>
        </p:nvGrpSpPr>
        <p:grpSpPr>
          <a:xfrm>
            <a:off x="3132301" y="2660909"/>
            <a:ext cx="675654" cy="1009270"/>
            <a:chOff x="9275464" y="3118757"/>
            <a:chExt cx="624620" cy="967468"/>
          </a:xfrm>
          <a:solidFill>
            <a:schemeClr val="accent2">
              <a:lumMod val="40000"/>
              <a:lumOff val="60000"/>
            </a:schemeClr>
          </a:solidFill>
        </p:grpSpPr>
        <p:sp>
          <p:nvSpPr>
            <p:cNvPr id="25" name="楕円 24">
              <a:extLst>
                <a:ext uri="{FF2B5EF4-FFF2-40B4-BE49-F238E27FC236}">
                  <a16:creationId xmlns:a16="http://schemas.microsoft.com/office/drawing/2014/main" id="{FE154AA8-5ACE-4E93-8B8B-49BB37F371EA}"/>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6" name="二等辺三角形 25">
              <a:extLst>
                <a:ext uri="{FF2B5EF4-FFF2-40B4-BE49-F238E27FC236}">
                  <a16:creationId xmlns:a16="http://schemas.microsoft.com/office/drawing/2014/main" id="{654A6650-0AB0-49B0-A90E-D034F229B2CB}"/>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27" name="グループ化 26">
            <a:extLst>
              <a:ext uri="{FF2B5EF4-FFF2-40B4-BE49-F238E27FC236}">
                <a16:creationId xmlns:a16="http://schemas.microsoft.com/office/drawing/2014/main" id="{A5450F96-FF61-4832-9AB3-2ED02E7EDA8B}"/>
              </a:ext>
            </a:extLst>
          </p:cNvPr>
          <p:cNvGrpSpPr/>
          <p:nvPr/>
        </p:nvGrpSpPr>
        <p:grpSpPr>
          <a:xfrm>
            <a:off x="4735094" y="2660909"/>
            <a:ext cx="675654" cy="1009270"/>
            <a:chOff x="9275464" y="3118757"/>
            <a:chExt cx="624620" cy="967468"/>
          </a:xfrm>
          <a:solidFill>
            <a:srgbClr val="52C0DB"/>
          </a:solidFill>
        </p:grpSpPr>
        <p:sp>
          <p:nvSpPr>
            <p:cNvPr id="28" name="楕円 27">
              <a:extLst>
                <a:ext uri="{FF2B5EF4-FFF2-40B4-BE49-F238E27FC236}">
                  <a16:creationId xmlns:a16="http://schemas.microsoft.com/office/drawing/2014/main" id="{167ADE68-FB50-4D08-8151-F643FB90C0E0}"/>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9" name="二等辺三角形 28">
              <a:extLst>
                <a:ext uri="{FF2B5EF4-FFF2-40B4-BE49-F238E27FC236}">
                  <a16:creationId xmlns:a16="http://schemas.microsoft.com/office/drawing/2014/main" id="{B966399C-342E-4D8C-B102-5FCAB16F421F}"/>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30" name="グループ化 29">
            <a:extLst>
              <a:ext uri="{FF2B5EF4-FFF2-40B4-BE49-F238E27FC236}">
                <a16:creationId xmlns:a16="http://schemas.microsoft.com/office/drawing/2014/main" id="{A5880416-4313-4099-B25B-552005138B75}"/>
              </a:ext>
            </a:extLst>
          </p:cNvPr>
          <p:cNvGrpSpPr/>
          <p:nvPr/>
        </p:nvGrpSpPr>
        <p:grpSpPr>
          <a:xfrm>
            <a:off x="5649968" y="2660909"/>
            <a:ext cx="675654" cy="1009270"/>
            <a:chOff x="9275464" y="3118757"/>
            <a:chExt cx="624620" cy="967468"/>
          </a:xfrm>
          <a:solidFill>
            <a:schemeClr val="accent2">
              <a:lumMod val="40000"/>
              <a:lumOff val="60000"/>
            </a:schemeClr>
          </a:solidFill>
        </p:grpSpPr>
        <p:sp>
          <p:nvSpPr>
            <p:cNvPr id="31" name="楕円 30">
              <a:extLst>
                <a:ext uri="{FF2B5EF4-FFF2-40B4-BE49-F238E27FC236}">
                  <a16:creationId xmlns:a16="http://schemas.microsoft.com/office/drawing/2014/main" id="{EA6E9913-BB66-4058-98D9-BB07CF5A5F0D}"/>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2" name="二等辺三角形 31">
              <a:extLst>
                <a:ext uri="{FF2B5EF4-FFF2-40B4-BE49-F238E27FC236}">
                  <a16:creationId xmlns:a16="http://schemas.microsoft.com/office/drawing/2014/main" id="{A5EBBCEA-3183-42C7-9C14-064E44920784}"/>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3" name="吹き出し: 四角形 2">
            <a:extLst>
              <a:ext uri="{FF2B5EF4-FFF2-40B4-BE49-F238E27FC236}">
                <a16:creationId xmlns:a16="http://schemas.microsoft.com/office/drawing/2014/main" id="{E229C96C-5CAE-42E2-A63B-B02BA4D4AD43}"/>
              </a:ext>
            </a:extLst>
          </p:cNvPr>
          <p:cNvSpPr/>
          <p:nvPr/>
        </p:nvSpPr>
        <p:spPr>
          <a:xfrm>
            <a:off x="2794264" y="2356163"/>
            <a:ext cx="784696" cy="369985"/>
          </a:xfrm>
          <a:prstGeom prst="wedgeRectCallout">
            <a:avLst>
              <a:gd name="adj1" fmla="val -49654"/>
              <a:gd name="adj2" fmla="val 791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45" name="直線コネクタ 44">
            <a:extLst>
              <a:ext uri="{FF2B5EF4-FFF2-40B4-BE49-F238E27FC236}">
                <a16:creationId xmlns:a16="http://schemas.microsoft.com/office/drawing/2014/main" id="{F4BB426A-5602-47E1-AC0C-B1F66443EF42}"/>
              </a:ext>
            </a:extLst>
          </p:cNvPr>
          <p:cNvCxnSpPr>
            <a:cxnSpLocks/>
          </p:cNvCxnSpPr>
          <p:nvPr/>
        </p:nvCxnSpPr>
        <p:spPr>
          <a:xfrm flipH="1">
            <a:off x="4515762" y="3599412"/>
            <a:ext cx="2758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CAE533DF-BF3D-4D0D-A325-6528BA969E91}"/>
              </a:ext>
            </a:extLst>
          </p:cNvPr>
          <p:cNvCxnSpPr>
            <a:cxnSpLocks/>
          </p:cNvCxnSpPr>
          <p:nvPr/>
        </p:nvCxnSpPr>
        <p:spPr>
          <a:xfrm flipH="1">
            <a:off x="4645530" y="3499905"/>
            <a:ext cx="14606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BB8B74E4-A858-4523-8086-DD886C3F008C}"/>
              </a:ext>
            </a:extLst>
          </p:cNvPr>
          <p:cNvCxnSpPr>
            <a:cxnSpLocks/>
          </p:cNvCxnSpPr>
          <p:nvPr/>
        </p:nvCxnSpPr>
        <p:spPr>
          <a:xfrm flipH="1">
            <a:off x="5561471" y="3599412"/>
            <a:ext cx="2758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864C0DD2-A659-499A-B8D2-32A62D4BF524}"/>
              </a:ext>
            </a:extLst>
          </p:cNvPr>
          <p:cNvCxnSpPr>
            <a:cxnSpLocks/>
          </p:cNvCxnSpPr>
          <p:nvPr/>
        </p:nvCxnSpPr>
        <p:spPr>
          <a:xfrm flipH="1">
            <a:off x="5691239" y="3499905"/>
            <a:ext cx="14606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3" name="図 52" descr="時計, テーブル が含まれている画像&#10;&#10;自動的に生成された説明">
            <a:extLst>
              <a:ext uri="{FF2B5EF4-FFF2-40B4-BE49-F238E27FC236}">
                <a16:creationId xmlns:a16="http://schemas.microsoft.com/office/drawing/2014/main" id="{25D766B2-8DF4-4C9A-AF3C-28ADFD7AC34E}"/>
              </a:ext>
            </a:extLst>
          </p:cNvPr>
          <p:cNvPicPr>
            <a:picLocks noChangeAspect="1"/>
          </p:cNvPicPr>
          <p:nvPr/>
        </p:nvPicPr>
        <p:blipFill>
          <a:blip r:embed="rId3"/>
          <a:stretch>
            <a:fillRect/>
          </a:stretch>
        </p:blipFill>
        <p:spPr>
          <a:xfrm>
            <a:off x="6832812" y="2557771"/>
            <a:ext cx="1716187" cy="1098647"/>
          </a:xfrm>
          <a:prstGeom prst="rect">
            <a:avLst/>
          </a:prstGeom>
        </p:spPr>
      </p:pic>
      <p:sp>
        <p:nvSpPr>
          <p:cNvPr id="57" name="吹き出し: 四角形 56">
            <a:extLst>
              <a:ext uri="{FF2B5EF4-FFF2-40B4-BE49-F238E27FC236}">
                <a16:creationId xmlns:a16="http://schemas.microsoft.com/office/drawing/2014/main" id="{7A5E4855-C707-4F19-8DB2-C3345E539184}"/>
              </a:ext>
            </a:extLst>
          </p:cNvPr>
          <p:cNvSpPr/>
          <p:nvPr/>
        </p:nvSpPr>
        <p:spPr>
          <a:xfrm>
            <a:off x="5072921" y="2343202"/>
            <a:ext cx="784696" cy="305427"/>
          </a:xfrm>
          <a:prstGeom prst="wedgeRectCallout">
            <a:avLst>
              <a:gd name="adj1" fmla="val -49654"/>
              <a:gd name="adj2" fmla="val 791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8" name="吹き出し: 四角形 57">
            <a:extLst>
              <a:ext uri="{FF2B5EF4-FFF2-40B4-BE49-F238E27FC236}">
                <a16:creationId xmlns:a16="http://schemas.microsoft.com/office/drawing/2014/main" id="{34ADA167-0647-4C87-8920-90AB7B8FE11A}"/>
              </a:ext>
            </a:extLst>
          </p:cNvPr>
          <p:cNvSpPr/>
          <p:nvPr/>
        </p:nvSpPr>
        <p:spPr>
          <a:xfrm flipH="1">
            <a:off x="5959088" y="2348203"/>
            <a:ext cx="762313" cy="316659"/>
          </a:xfrm>
          <a:prstGeom prst="wedgeRectCallout">
            <a:avLst>
              <a:gd name="adj1" fmla="val 58010"/>
              <a:gd name="adj2" fmla="val 1018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65" name="グループ化 64">
            <a:extLst>
              <a:ext uri="{FF2B5EF4-FFF2-40B4-BE49-F238E27FC236}">
                <a16:creationId xmlns:a16="http://schemas.microsoft.com/office/drawing/2014/main" id="{A8F0CB09-9800-4C55-9DC6-28B3D9EEE35E}"/>
              </a:ext>
            </a:extLst>
          </p:cNvPr>
          <p:cNvGrpSpPr/>
          <p:nvPr/>
        </p:nvGrpSpPr>
        <p:grpSpPr>
          <a:xfrm>
            <a:off x="9123774" y="2660909"/>
            <a:ext cx="675654" cy="1009270"/>
            <a:chOff x="9275464" y="3118757"/>
            <a:chExt cx="624620" cy="967468"/>
          </a:xfrm>
          <a:solidFill>
            <a:srgbClr val="52C0DB"/>
          </a:solidFill>
        </p:grpSpPr>
        <p:sp>
          <p:nvSpPr>
            <p:cNvPr id="66" name="楕円 65">
              <a:extLst>
                <a:ext uri="{FF2B5EF4-FFF2-40B4-BE49-F238E27FC236}">
                  <a16:creationId xmlns:a16="http://schemas.microsoft.com/office/drawing/2014/main" id="{9BF4C29E-AC0C-4784-A8CA-D2F75B1300A6}"/>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7" name="二等辺三角形 66">
              <a:extLst>
                <a:ext uri="{FF2B5EF4-FFF2-40B4-BE49-F238E27FC236}">
                  <a16:creationId xmlns:a16="http://schemas.microsoft.com/office/drawing/2014/main" id="{6D661590-BAB1-46D6-B782-D4088367620E}"/>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grpSp>
        <p:nvGrpSpPr>
          <p:cNvPr id="68" name="グループ化 67">
            <a:extLst>
              <a:ext uri="{FF2B5EF4-FFF2-40B4-BE49-F238E27FC236}">
                <a16:creationId xmlns:a16="http://schemas.microsoft.com/office/drawing/2014/main" id="{C0AA22A6-81EC-420E-8794-194463E9BF1D}"/>
              </a:ext>
            </a:extLst>
          </p:cNvPr>
          <p:cNvGrpSpPr/>
          <p:nvPr/>
        </p:nvGrpSpPr>
        <p:grpSpPr>
          <a:xfrm>
            <a:off x="10038648" y="2660909"/>
            <a:ext cx="675654" cy="1009270"/>
            <a:chOff x="9275464" y="3118757"/>
            <a:chExt cx="624620" cy="967468"/>
          </a:xfrm>
          <a:solidFill>
            <a:schemeClr val="accent2">
              <a:lumMod val="40000"/>
              <a:lumOff val="60000"/>
            </a:schemeClr>
          </a:solidFill>
        </p:grpSpPr>
        <p:sp>
          <p:nvSpPr>
            <p:cNvPr id="69" name="楕円 68">
              <a:extLst>
                <a:ext uri="{FF2B5EF4-FFF2-40B4-BE49-F238E27FC236}">
                  <a16:creationId xmlns:a16="http://schemas.microsoft.com/office/drawing/2014/main" id="{ACA310EA-530D-49D6-8E29-95A366338E96}"/>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0" name="二等辺三角形 69">
              <a:extLst>
                <a:ext uri="{FF2B5EF4-FFF2-40B4-BE49-F238E27FC236}">
                  <a16:creationId xmlns:a16="http://schemas.microsoft.com/office/drawing/2014/main" id="{ADB954D0-D55E-4AA5-B0F2-9F70E3AF5275}"/>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cxnSp>
        <p:nvCxnSpPr>
          <p:cNvPr id="71" name="直線コネクタ 70">
            <a:extLst>
              <a:ext uri="{FF2B5EF4-FFF2-40B4-BE49-F238E27FC236}">
                <a16:creationId xmlns:a16="http://schemas.microsoft.com/office/drawing/2014/main" id="{477F35D2-C66A-4AE5-ADB8-F8479DFAD7DD}"/>
              </a:ext>
            </a:extLst>
          </p:cNvPr>
          <p:cNvCxnSpPr>
            <a:cxnSpLocks/>
          </p:cNvCxnSpPr>
          <p:nvPr/>
        </p:nvCxnSpPr>
        <p:spPr>
          <a:xfrm flipH="1">
            <a:off x="8904442" y="3599412"/>
            <a:ext cx="2758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ECF4AC44-ACAF-4D09-A10B-BCB9F9B54782}"/>
              </a:ext>
            </a:extLst>
          </p:cNvPr>
          <p:cNvCxnSpPr>
            <a:cxnSpLocks/>
          </p:cNvCxnSpPr>
          <p:nvPr/>
        </p:nvCxnSpPr>
        <p:spPr>
          <a:xfrm flipH="1">
            <a:off x="9034210" y="3499905"/>
            <a:ext cx="14606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94D820B5-49FF-405E-9453-F12697BA1055}"/>
              </a:ext>
            </a:extLst>
          </p:cNvPr>
          <p:cNvCxnSpPr>
            <a:cxnSpLocks/>
          </p:cNvCxnSpPr>
          <p:nvPr/>
        </p:nvCxnSpPr>
        <p:spPr>
          <a:xfrm flipH="1">
            <a:off x="9988251" y="3599412"/>
            <a:ext cx="27583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45F4F47-529C-48B7-8940-8FB411C059B6}"/>
              </a:ext>
            </a:extLst>
          </p:cNvPr>
          <p:cNvCxnSpPr>
            <a:cxnSpLocks/>
          </p:cNvCxnSpPr>
          <p:nvPr/>
        </p:nvCxnSpPr>
        <p:spPr>
          <a:xfrm flipH="1">
            <a:off x="10118019" y="3499905"/>
            <a:ext cx="14606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5" name="吹き出し: 四角形 74">
            <a:extLst>
              <a:ext uri="{FF2B5EF4-FFF2-40B4-BE49-F238E27FC236}">
                <a16:creationId xmlns:a16="http://schemas.microsoft.com/office/drawing/2014/main" id="{77BBD400-104D-4A99-9A2B-78B65291DDAF}"/>
              </a:ext>
            </a:extLst>
          </p:cNvPr>
          <p:cNvSpPr/>
          <p:nvPr/>
        </p:nvSpPr>
        <p:spPr>
          <a:xfrm>
            <a:off x="9461601" y="2343202"/>
            <a:ext cx="784696" cy="305427"/>
          </a:xfrm>
          <a:prstGeom prst="wedgeRectCallout">
            <a:avLst>
              <a:gd name="adj1" fmla="val -49654"/>
              <a:gd name="adj2" fmla="val 791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6" name="吹き出し: 四角形 75">
            <a:extLst>
              <a:ext uri="{FF2B5EF4-FFF2-40B4-BE49-F238E27FC236}">
                <a16:creationId xmlns:a16="http://schemas.microsoft.com/office/drawing/2014/main" id="{55232872-1692-42B6-B370-13177AF6FAEF}"/>
              </a:ext>
            </a:extLst>
          </p:cNvPr>
          <p:cNvSpPr/>
          <p:nvPr/>
        </p:nvSpPr>
        <p:spPr>
          <a:xfrm flipH="1">
            <a:off x="10347768" y="2348203"/>
            <a:ext cx="762313" cy="316659"/>
          </a:xfrm>
          <a:prstGeom prst="wedgeRectCallout">
            <a:avLst>
              <a:gd name="adj1" fmla="val 58010"/>
              <a:gd name="adj2" fmla="val 1018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7" name="二等辺三角形 76">
            <a:extLst>
              <a:ext uri="{FF2B5EF4-FFF2-40B4-BE49-F238E27FC236}">
                <a16:creationId xmlns:a16="http://schemas.microsoft.com/office/drawing/2014/main" id="{807DF8CB-63A7-4BF5-BE76-5FD76696FF9B}"/>
              </a:ext>
            </a:extLst>
          </p:cNvPr>
          <p:cNvSpPr/>
          <p:nvPr/>
        </p:nvSpPr>
        <p:spPr>
          <a:xfrm rot="10800000">
            <a:off x="2812047" y="4999123"/>
            <a:ext cx="471638" cy="22138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8" name="テキスト ボックス 77">
            <a:extLst>
              <a:ext uri="{FF2B5EF4-FFF2-40B4-BE49-F238E27FC236}">
                <a16:creationId xmlns:a16="http://schemas.microsoft.com/office/drawing/2014/main" id="{83C67E0B-8DFA-4331-A43E-B7A7607C3FF9}"/>
              </a:ext>
            </a:extLst>
          </p:cNvPr>
          <p:cNvSpPr txBox="1"/>
          <p:nvPr/>
        </p:nvSpPr>
        <p:spPr>
          <a:xfrm>
            <a:off x="1419932" y="5370701"/>
            <a:ext cx="3255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3DBAD7"/>
                </a:solidFill>
                <a:effectLst/>
                <a:uLnTx/>
                <a:uFillTx/>
                <a:latin typeface="游ゴシック" panose="020F0502020204030204"/>
                <a:ea typeface="游ゴシック" panose="020B0400000000000000" pitchFamily="50" charset="-128"/>
                <a:cs typeface="+mn-cs"/>
              </a:rPr>
              <a:t>輪が広がる</a:t>
            </a:r>
          </a:p>
        </p:txBody>
      </p:sp>
      <p:sp>
        <p:nvSpPr>
          <p:cNvPr id="80" name="テキスト ボックス 79">
            <a:extLst>
              <a:ext uri="{FF2B5EF4-FFF2-40B4-BE49-F238E27FC236}">
                <a16:creationId xmlns:a16="http://schemas.microsoft.com/office/drawing/2014/main" id="{6B692824-1EAD-4071-9B44-4AA56C1529B3}"/>
              </a:ext>
            </a:extLst>
          </p:cNvPr>
          <p:cNvSpPr txBox="1"/>
          <p:nvPr/>
        </p:nvSpPr>
        <p:spPr>
          <a:xfrm>
            <a:off x="4248800" y="5370701"/>
            <a:ext cx="2323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3DBAD7"/>
                </a:solidFill>
                <a:effectLst/>
                <a:uLnTx/>
                <a:uFillTx/>
                <a:latin typeface="游ゴシック" panose="020F0502020204030204"/>
                <a:ea typeface="游ゴシック" panose="020B0400000000000000" pitchFamily="50" charset="-128"/>
                <a:cs typeface="+mn-cs"/>
              </a:rPr>
              <a:t>歩いて健康</a:t>
            </a:r>
          </a:p>
        </p:txBody>
      </p:sp>
      <p:sp>
        <p:nvSpPr>
          <p:cNvPr id="86" name="テキスト ボックス 85">
            <a:extLst>
              <a:ext uri="{FF2B5EF4-FFF2-40B4-BE49-F238E27FC236}">
                <a16:creationId xmlns:a16="http://schemas.microsoft.com/office/drawing/2014/main" id="{191B5235-75E0-4083-92E7-5E6E714A3963}"/>
              </a:ext>
            </a:extLst>
          </p:cNvPr>
          <p:cNvSpPr txBox="1"/>
          <p:nvPr/>
        </p:nvSpPr>
        <p:spPr>
          <a:xfrm>
            <a:off x="6497893" y="5370701"/>
            <a:ext cx="2323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3DBAD7"/>
                </a:solidFill>
                <a:effectLst/>
                <a:uLnTx/>
                <a:uFillTx/>
                <a:latin typeface="游ゴシック" panose="020F0502020204030204"/>
                <a:ea typeface="游ゴシック" panose="020B0400000000000000" pitchFamily="50" charset="-128"/>
                <a:cs typeface="+mn-cs"/>
              </a:rPr>
              <a:t>驚き</a:t>
            </a:r>
            <a:r>
              <a:rPr kumimoji="1" lang="en-US" altLang="ja-JP" sz="2800" b="1" i="0" u="none" strike="noStrike" kern="1200" cap="none" spc="0" normalizeH="0" baseline="0" noProof="0" dirty="0">
                <a:ln>
                  <a:noFill/>
                </a:ln>
                <a:solidFill>
                  <a:srgbClr val="3DBAD7"/>
                </a:solidFill>
                <a:effectLst/>
                <a:uLnTx/>
                <a:uFillTx/>
                <a:latin typeface="游ゴシック"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srgbClr val="3DBAD7"/>
                </a:solidFill>
                <a:effectLst/>
                <a:uLnTx/>
                <a:uFillTx/>
                <a:latin typeface="游ゴシック" panose="020F0502020204030204"/>
                <a:ea typeface="游ゴシック" panose="020B0400000000000000" pitchFamily="50" charset="-128"/>
                <a:cs typeface="+mn-cs"/>
              </a:rPr>
              <a:t>笑い</a:t>
            </a:r>
          </a:p>
        </p:txBody>
      </p:sp>
      <p:sp>
        <p:nvSpPr>
          <p:cNvPr id="87" name="テキスト ボックス 86">
            <a:extLst>
              <a:ext uri="{FF2B5EF4-FFF2-40B4-BE49-F238E27FC236}">
                <a16:creationId xmlns:a16="http://schemas.microsoft.com/office/drawing/2014/main" id="{F4319CDB-CA45-4915-B2D9-DAFE104B2A2B}"/>
              </a:ext>
            </a:extLst>
          </p:cNvPr>
          <p:cNvSpPr txBox="1"/>
          <p:nvPr/>
        </p:nvSpPr>
        <p:spPr>
          <a:xfrm>
            <a:off x="515596" y="4086234"/>
            <a:ext cx="12554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行動</a:t>
            </a:r>
          </a:p>
        </p:txBody>
      </p:sp>
      <p:sp>
        <p:nvSpPr>
          <p:cNvPr id="88" name="テキスト ボックス 87">
            <a:extLst>
              <a:ext uri="{FF2B5EF4-FFF2-40B4-BE49-F238E27FC236}">
                <a16:creationId xmlns:a16="http://schemas.microsoft.com/office/drawing/2014/main" id="{FE419F6C-9881-4A8B-A265-57FA61A8BBAE}"/>
              </a:ext>
            </a:extLst>
          </p:cNvPr>
          <p:cNvSpPr txBox="1"/>
          <p:nvPr/>
        </p:nvSpPr>
        <p:spPr>
          <a:xfrm>
            <a:off x="515596" y="5401478"/>
            <a:ext cx="12554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結果</a:t>
            </a:r>
          </a:p>
        </p:txBody>
      </p:sp>
      <p:sp>
        <p:nvSpPr>
          <p:cNvPr id="89" name="テキスト ボックス 88">
            <a:extLst>
              <a:ext uri="{FF2B5EF4-FFF2-40B4-BE49-F238E27FC236}">
                <a16:creationId xmlns:a16="http://schemas.microsoft.com/office/drawing/2014/main" id="{2DE5466A-1259-40D3-B5F9-7686CE94ECA0}"/>
              </a:ext>
            </a:extLst>
          </p:cNvPr>
          <p:cNvSpPr txBox="1"/>
          <p:nvPr/>
        </p:nvSpPr>
        <p:spPr>
          <a:xfrm>
            <a:off x="8826303" y="5370701"/>
            <a:ext cx="2323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3DBAD7"/>
                </a:solidFill>
                <a:effectLst/>
                <a:uLnTx/>
                <a:uFillTx/>
                <a:latin typeface="游ゴシック" panose="020F0502020204030204"/>
                <a:ea typeface="游ゴシック" panose="020B0400000000000000" pitchFamily="50" charset="-128"/>
                <a:cs typeface="+mn-cs"/>
              </a:rPr>
              <a:t>リフレッシュ</a:t>
            </a:r>
          </a:p>
        </p:txBody>
      </p:sp>
      <p:sp>
        <p:nvSpPr>
          <p:cNvPr id="90" name="二等辺三角形 89">
            <a:extLst>
              <a:ext uri="{FF2B5EF4-FFF2-40B4-BE49-F238E27FC236}">
                <a16:creationId xmlns:a16="http://schemas.microsoft.com/office/drawing/2014/main" id="{FFD84C0F-71F9-45E9-8A6E-EE23781D3C94}"/>
              </a:ext>
            </a:extLst>
          </p:cNvPr>
          <p:cNvSpPr/>
          <p:nvPr/>
        </p:nvSpPr>
        <p:spPr>
          <a:xfrm rot="10800000">
            <a:off x="5174928" y="4999123"/>
            <a:ext cx="471638" cy="22138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1" name="二等辺三角形 90">
            <a:extLst>
              <a:ext uri="{FF2B5EF4-FFF2-40B4-BE49-F238E27FC236}">
                <a16:creationId xmlns:a16="http://schemas.microsoft.com/office/drawing/2014/main" id="{5A6808D0-09EF-4051-8C52-6B0A89E8B69A}"/>
              </a:ext>
            </a:extLst>
          </p:cNvPr>
          <p:cNvSpPr/>
          <p:nvPr/>
        </p:nvSpPr>
        <p:spPr>
          <a:xfrm rot="10800000">
            <a:off x="7301989" y="4999123"/>
            <a:ext cx="471638" cy="22138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2" name="二等辺三角形 91">
            <a:extLst>
              <a:ext uri="{FF2B5EF4-FFF2-40B4-BE49-F238E27FC236}">
                <a16:creationId xmlns:a16="http://schemas.microsoft.com/office/drawing/2014/main" id="{9027B12C-0FAE-49F9-AF98-BF49BEE87459}"/>
              </a:ext>
            </a:extLst>
          </p:cNvPr>
          <p:cNvSpPr/>
          <p:nvPr/>
        </p:nvSpPr>
        <p:spPr>
          <a:xfrm rot="10800000">
            <a:off x="9710154" y="4999123"/>
            <a:ext cx="471638" cy="22138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3" name="四角形: 角を丸くする 92">
            <a:extLst>
              <a:ext uri="{FF2B5EF4-FFF2-40B4-BE49-F238E27FC236}">
                <a16:creationId xmlns:a16="http://schemas.microsoft.com/office/drawing/2014/main" id="{87BB6BB4-1BB6-4C58-8FAA-15989329EEA3}"/>
              </a:ext>
            </a:extLst>
          </p:cNvPr>
          <p:cNvSpPr/>
          <p:nvPr/>
        </p:nvSpPr>
        <p:spPr>
          <a:xfrm>
            <a:off x="1630685" y="1190534"/>
            <a:ext cx="9419118" cy="670630"/>
          </a:xfrm>
          <a:prstGeom prst="roundRect">
            <a:avLst/>
          </a:prstGeom>
          <a:solidFill>
            <a:srgbClr val="3DB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心身の健康</a:t>
            </a:r>
            <a:r>
              <a:rPr kumimoji="1" lang="en-US" altLang="ja-JP"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　</a:t>
            </a:r>
            <a:r>
              <a:rPr kumimoji="1" lang="en-US" altLang="ja-JP"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創造性向上</a:t>
            </a:r>
            <a:r>
              <a:rPr kumimoji="1" lang="en-US" altLang="ja-JP"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endParaRPr kumimoji="1" lang="ja-JP" altLang="en-US"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4" name="矢印: 五方向 53">
            <a:extLst>
              <a:ext uri="{FF2B5EF4-FFF2-40B4-BE49-F238E27FC236}">
                <a16:creationId xmlns:a16="http://schemas.microsoft.com/office/drawing/2014/main" id="{D27AD5B4-077A-473D-B375-642DF755B753}"/>
              </a:ext>
            </a:extLst>
          </p:cNvPr>
          <p:cNvSpPr/>
          <p:nvPr/>
        </p:nvSpPr>
        <p:spPr>
          <a:xfrm>
            <a:off x="1928407" y="5936188"/>
            <a:ext cx="9138971" cy="443956"/>
          </a:xfrm>
          <a:prstGeom prst="homePlate">
            <a:avLst>
              <a:gd name="adj" fmla="val 28739"/>
            </a:avLst>
          </a:prstGeom>
          <a:solidFill>
            <a:srgbClr val="3DB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終始　雑談</a:t>
            </a:r>
          </a:p>
        </p:txBody>
      </p:sp>
    </p:spTree>
    <p:extLst>
      <p:ext uri="{BB962C8B-B14F-4D97-AF65-F5344CB8AC3E}">
        <p14:creationId xmlns:p14="http://schemas.microsoft.com/office/powerpoint/2010/main" val="3242556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720B35A3-B3B1-4C86-9029-6BBF574A1479}"/>
              </a:ext>
            </a:extLst>
          </p:cNvPr>
          <p:cNvPicPr>
            <a:picLocks noChangeAspect="1"/>
          </p:cNvPicPr>
          <p:nvPr/>
        </p:nvPicPr>
        <p:blipFill>
          <a:blip r:embed="rId2"/>
          <a:stretch>
            <a:fillRect/>
          </a:stretch>
        </p:blipFill>
        <p:spPr>
          <a:xfrm>
            <a:off x="0" y="0"/>
            <a:ext cx="12192002" cy="6858000"/>
          </a:xfrm>
          <a:prstGeom prst="rect">
            <a:avLst/>
          </a:prstGeom>
        </p:spPr>
      </p:pic>
      <p:pic>
        <p:nvPicPr>
          <p:cNvPr id="4" name="図 3">
            <a:extLst>
              <a:ext uri="{FF2B5EF4-FFF2-40B4-BE49-F238E27FC236}">
                <a16:creationId xmlns:a16="http://schemas.microsoft.com/office/drawing/2014/main" id="{B9B42D7B-6544-4651-9031-464D7A6E701D}"/>
              </a:ext>
            </a:extLst>
          </p:cNvPr>
          <p:cNvPicPr>
            <a:picLocks noChangeAspect="1"/>
          </p:cNvPicPr>
          <p:nvPr/>
        </p:nvPicPr>
        <p:blipFill>
          <a:blip r:embed="rId3">
            <a:alphaModFix amt="50000"/>
            <a:extLst>
              <a:ext uri="{28A0092B-C50C-407E-A947-70E740481C1C}">
                <a14:useLocalDpi xmlns:a14="http://schemas.microsoft.com/office/drawing/2010/main"/>
              </a:ext>
            </a:extLst>
          </a:blip>
          <a:stretch>
            <a:fillRect/>
          </a:stretch>
        </p:blipFill>
        <p:spPr>
          <a:xfrm>
            <a:off x="1415395" y="1236123"/>
            <a:ext cx="9340891" cy="5245269"/>
          </a:xfrm>
          <a:prstGeom prst="rect">
            <a:avLst/>
          </a:prstGeom>
          <a:ln>
            <a:noFill/>
          </a:ln>
          <a:effectLst>
            <a:softEdge rad="112500"/>
          </a:effectLst>
        </p:spPr>
      </p:pic>
      <p:sp>
        <p:nvSpPr>
          <p:cNvPr id="6" name="テキスト ボックス 5">
            <a:extLst>
              <a:ext uri="{FF2B5EF4-FFF2-40B4-BE49-F238E27FC236}">
                <a16:creationId xmlns:a16="http://schemas.microsoft.com/office/drawing/2014/main" id="{80163CCE-083A-4FCA-AE00-0E1C34CBECBF}"/>
              </a:ext>
            </a:extLst>
          </p:cNvPr>
          <p:cNvSpPr txBox="1"/>
          <p:nvPr/>
        </p:nvSpPr>
        <p:spPr>
          <a:xfrm>
            <a:off x="1142198" y="522897"/>
            <a:ext cx="99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利用者の声</a:t>
            </a:r>
          </a:p>
        </p:txBody>
      </p:sp>
      <p:cxnSp>
        <p:nvCxnSpPr>
          <p:cNvPr id="3" name="直線コネクタ 2">
            <a:extLst>
              <a:ext uri="{FF2B5EF4-FFF2-40B4-BE49-F238E27FC236}">
                <a16:creationId xmlns:a16="http://schemas.microsoft.com/office/drawing/2014/main" id="{C0A07DE3-9BC7-4E51-866D-9541BD3F3672}"/>
              </a:ext>
            </a:extLst>
          </p:cNvPr>
          <p:cNvCxnSpPr>
            <a:cxnSpLocks/>
          </p:cNvCxnSpPr>
          <p:nvPr/>
        </p:nvCxnSpPr>
        <p:spPr>
          <a:xfrm>
            <a:off x="1635760" y="2122297"/>
            <a:ext cx="8920480" cy="0"/>
          </a:xfrm>
          <a:prstGeom prst="line">
            <a:avLst/>
          </a:prstGeom>
          <a:ln w="130175" cap="rnd">
            <a:solidFill>
              <a:srgbClr val="FFFF00"/>
            </a:solidFill>
            <a:round/>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F18B5535-5D6D-4C0C-8A79-D4D960828F2E}"/>
              </a:ext>
            </a:extLst>
          </p:cNvPr>
          <p:cNvCxnSpPr>
            <a:cxnSpLocks/>
          </p:cNvCxnSpPr>
          <p:nvPr/>
        </p:nvCxnSpPr>
        <p:spPr>
          <a:xfrm>
            <a:off x="1635760" y="3417697"/>
            <a:ext cx="8920480" cy="0"/>
          </a:xfrm>
          <a:prstGeom prst="line">
            <a:avLst/>
          </a:prstGeom>
          <a:ln w="130175" cap="rnd">
            <a:solidFill>
              <a:srgbClr val="FFFF00"/>
            </a:solidFill>
            <a:round/>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5F895CFF-F58D-4C2A-9CA3-7B746B01BAD6}"/>
              </a:ext>
            </a:extLst>
          </p:cNvPr>
          <p:cNvCxnSpPr>
            <a:cxnSpLocks/>
          </p:cNvCxnSpPr>
          <p:nvPr/>
        </p:nvCxnSpPr>
        <p:spPr>
          <a:xfrm>
            <a:off x="1635760" y="4641977"/>
            <a:ext cx="8920480" cy="0"/>
          </a:xfrm>
          <a:prstGeom prst="line">
            <a:avLst/>
          </a:prstGeom>
          <a:ln w="130175" cap="rnd">
            <a:solidFill>
              <a:srgbClr val="FFFF00"/>
            </a:solidFill>
            <a:round/>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86A49660-B58E-46AB-A13F-9FD379B8444A}"/>
              </a:ext>
            </a:extLst>
          </p:cNvPr>
          <p:cNvCxnSpPr>
            <a:cxnSpLocks/>
          </p:cNvCxnSpPr>
          <p:nvPr/>
        </p:nvCxnSpPr>
        <p:spPr>
          <a:xfrm>
            <a:off x="2041237" y="5896737"/>
            <a:ext cx="8109527" cy="0"/>
          </a:xfrm>
          <a:prstGeom prst="line">
            <a:avLst/>
          </a:prstGeom>
          <a:ln w="130175"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6A28DB15-8F23-4B9B-9736-83E820D85169}"/>
              </a:ext>
            </a:extLst>
          </p:cNvPr>
          <p:cNvSpPr txBox="1"/>
          <p:nvPr/>
        </p:nvSpPr>
        <p:spPr>
          <a:xfrm>
            <a:off x="689811" y="1608642"/>
            <a:ext cx="10812378" cy="584775"/>
          </a:xfrm>
          <a:prstGeom prst="rect">
            <a:avLst/>
          </a:prstGeom>
          <a:solidFill>
            <a:schemeClr val="bg1">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28A5C2"/>
                </a:solidFill>
                <a:effectLst/>
                <a:uLnTx/>
                <a:uFillTx/>
                <a:latin typeface="游ゴシック" panose="020F0502020204030204"/>
                <a:ea typeface="游ゴシック" panose="020B0400000000000000" pitchFamily="50" charset="-128"/>
                <a:cs typeface="+mn-cs"/>
              </a:rPr>
              <a:t>「ちょっと行かない？って、気軽に誘いやすい！」</a:t>
            </a:r>
          </a:p>
        </p:txBody>
      </p:sp>
      <p:sp>
        <p:nvSpPr>
          <p:cNvPr id="12" name="テキスト ボックス 11">
            <a:extLst>
              <a:ext uri="{FF2B5EF4-FFF2-40B4-BE49-F238E27FC236}">
                <a16:creationId xmlns:a16="http://schemas.microsoft.com/office/drawing/2014/main" id="{C47640B8-A4D6-4F60-BB65-6FE7589E1068}"/>
              </a:ext>
            </a:extLst>
          </p:cNvPr>
          <p:cNvSpPr txBox="1"/>
          <p:nvPr/>
        </p:nvSpPr>
        <p:spPr>
          <a:xfrm>
            <a:off x="689811" y="2877169"/>
            <a:ext cx="10812378" cy="584775"/>
          </a:xfrm>
          <a:prstGeom prst="rect">
            <a:avLst/>
          </a:prstGeom>
          <a:solidFill>
            <a:schemeClr val="bg1">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28A5C2"/>
                </a:solidFill>
                <a:effectLst/>
                <a:uLnTx/>
                <a:uFillTx/>
                <a:latin typeface="游ゴシック" panose="020F0502020204030204"/>
                <a:ea typeface="游ゴシック" panose="020B0400000000000000" pitchFamily="50" charset="-128"/>
                <a:cs typeface="+mn-cs"/>
              </a:rPr>
              <a:t>「普段会話しない人と、話すきっかけになった。」</a:t>
            </a:r>
          </a:p>
        </p:txBody>
      </p:sp>
      <p:sp>
        <p:nvSpPr>
          <p:cNvPr id="13" name="テキスト ボックス 12">
            <a:extLst>
              <a:ext uri="{FF2B5EF4-FFF2-40B4-BE49-F238E27FC236}">
                <a16:creationId xmlns:a16="http://schemas.microsoft.com/office/drawing/2014/main" id="{10768429-39D4-42FF-9B83-DF0D4CBC5091}"/>
              </a:ext>
            </a:extLst>
          </p:cNvPr>
          <p:cNvSpPr txBox="1"/>
          <p:nvPr/>
        </p:nvSpPr>
        <p:spPr>
          <a:xfrm>
            <a:off x="689811" y="4145696"/>
            <a:ext cx="10812378" cy="584775"/>
          </a:xfrm>
          <a:prstGeom prst="rect">
            <a:avLst/>
          </a:prstGeom>
          <a:solidFill>
            <a:schemeClr val="bg1">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28A5C2"/>
                </a:solidFill>
                <a:effectLst/>
                <a:uLnTx/>
                <a:uFillTx/>
                <a:latin typeface="游ゴシック" panose="020F0502020204030204"/>
                <a:ea typeface="游ゴシック" panose="020B0400000000000000" pitchFamily="50" charset="-128"/>
                <a:cs typeface="+mn-cs"/>
              </a:rPr>
              <a:t>「自販機の前であんなに盛り上がったの初めて。」</a:t>
            </a:r>
          </a:p>
        </p:txBody>
      </p:sp>
      <p:sp>
        <p:nvSpPr>
          <p:cNvPr id="14" name="テキスト ボックス 13">
            <a:extLst>
              <a:ext uri="{FF2B5EF4-FFF2-40B4-BE49-F238E27FC236}">
                <a16:creationId xmlns:a16="http://schemas.microsoft.com/office/drawing/2014/main" id="{341569AA-73C3-43D3-80EF-9D4B29BBC0AD}"/>
              </a:ext>
            </a:extLst>
          </p:cNvPr>
          <p:cNvSpPr txBox="1"/>
          <p:nvPr/>
        </p:nvSpPr>
        <p:spPr>
          <a:xfrm>
            <a:off x="689811" y="5414223"/>
            <a:ext cx="10812378" cy="584775"/>
          </a:xfrm>
          <a:prstGeom prst="rect">
            <a:avLst/>
          </a:prstGeom>
          <a:solidFill>
            <a:schemeClr val="bg1">
              <a:alpha val="7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28A5C2"/>
                </a:solidFill>
                <a:effectLst/>
                <a:uLnTx/>
                <a:uFillTx/>
                <a:latin typeface="游ゴシック" panose="020F0502020204030204"/>
                <a:ea typeface="游ゴシック" panose="020B0400000000000000" pitchFamily="50" charset="-128"/>
                <a:cs typeface="+mn-cs"/>
              </a:rPr>
              <a:t>「家族に、オフィスを初めて自慢した！」</a:t>
            </a:r>
          </a:p>
        </p:txBody>
      </p:sp>
    </p:spTree>
    <p:extLst>
      <p:ext uri="{BB962C8B-B14F-4D97-AF65-F5344CB8AC3E}">
        <p14:creationId xmlns:p14="http://schemas.microsoft.com/office/powerpoint/2010/main" val="435248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F8F1E0D9-C9DF-47AA-926E-4278BFD6297D}"/>
              </a:ext>
            </a:extLst>
          </p:cNvPr>
          <p:cNvPicPr>
            <a:picLocks noChangeAspect="1"/>
          </p:cNvPicPr>
          <p:nvPr/>
        </p:nvPicPr>
        <p:blipFill>
          <a:blip r:embed="rId2"/>
          <a:stretch>
            <a:fillRect/>
          </a:stretch>
        </p:blipFill>
        <p:spPr>
          <a:xfrm>
            <a:off x="0" y="0"/>
            <a:ext cx="12192002" cy="6858000"/>
          </a:xfrm>
          <a:prstGeom prst="rect">
            <a:avLst/>
          </a:prstGeom>
        </p:spPr>
      </p:pic>
      <p:sp>
        <p:nvSpPr>
          <p:cNvPr id="6" name="テキスト ボックス 5">
            <a:extLst>
              <a:ext uri="{FF2B5EF4-FFF2-40B4-BE49-F238E27FC236}">
                <a16:creationId xmlns:a16="http://schemas.microsoft.com/office/drawing/2014/main" id="{80163CCE-083A-4FCA-AE00-0E1C34CBECBF}"/>
              </a:ext>
            </a:extLst>
          </p:cNvPr>
          <p:cNvSpPr txBox="1"/>
          <p:nvPr/>
        </p:nvSpPr>
        <p:spPr>
          <a:xfrm>
            <a:off x="1142198" y="522897"/>
            <a:ext cx="99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本サービスの費用関連について</a:t>
            </a:r>
          </a:p>
        </p:txBody>
      </p:sp>
      <p:sp>
        <p:nvSpPr>
          <p:cNvPr id="18" name="テキスト ボックス 17">
            <a:extLst>
              <a:ext uri="{FF2B5EF4-FFF2-40B4-BE49-F238E27FC236}">
                <a16:creationId xmlns:a16="http://schemas.microsoft.com/office/drawing/2014/main" id="{FF369AB1-1CBD-4FF2-A972-3FB3BA1B62D1}"/>
              </a:ext>
            </a:extLst>
          </p:cNvPr>
          <p:cNvSpPr txBox="1"/>
          <p:nvPr/>
        </p:nvSpPr>
        <p:spPr>
          <a:xfrm>
            <a:off x="1327892" y="1358993"/>
            <a:ext cx="10254508" cy="443198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□初期費・月額費等は一切かかりません。</a:t>
            </a:r>
            <a:endPar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□社長のおごりモードの飲料代のみ</a:t>
            </a:r>
            <a:endPar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　売価</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本数で法人様負担となります（月次で請求書を送付）</a:t>
            </a:r>
            <a:endPar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　</a:t>
            </a:r>
            <a:r>
              <a:rPr kumimoji="1" lang="en-US" altLang="ja-JP" sz="16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売価は別途ご相談</a:t>
            </a:r>
            <a:endPar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□カスタマイズ可能範囲</a:t>
            </a:r>
            <a:endPar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　①対象時間</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曜日</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0"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おごりモード起動対象の時間・曜日</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　</a:t>
            </a:r>
            <a:endPar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　②</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1</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人＠上限数</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日</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1</a:t>
            </a:r>
            <a:r>
              <a:rPr kumimoji="1" lang="ja-JP" altLang="en-US" sz="2400" b="0"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人当たりの無料になる上限数</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　③同ペア＠上限回数</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日・週</a:t>
            </a: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400" b="0"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同じペアで無料になる上限数</a:t>
            </a:r>
          </a:p>
        </p:txBody>
      </p:sp>
      <p:sp>
        <p:nvSpPr>
          <p:cNvPr id="36" name="テキスト ボックス 35">
            <a:extLst>
              <a:ext uri="{FF2B5EF4-FFF2-40B4-BE49-F238E27FC236}">
                <a16:creationId xmlns:a16="http://schemas.microsoft.com/office/drawing/2014/main" id="{91C66FA2-7A05-4B49-8225-88A38FDE1A70}"/>
              </a:ext>
            </a:extLst>
          </p:cNvPr>
          <p:cNvSpPr txBox="1"/>
          <p:nvPr/>
        </p:nvSpPr>
        <p:spPr>
          <a:xfrm>
            <a:off x="1688510" y="6006806"/>
            <a:ext cx="81291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社員証別の利用実績は確認できません。</a:t>
            </a:r>
            <a:endParaRPr kumimoji="1" lang="ja-JP" altLang="en-US" sz="16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DBD1D210-3E98-46CD-A4DA-4748A80BCC1D}"/>
              </a:ext>
            </a:extLst>
          </p:cNvPr>
          <p:cNvSpPr txBox="1"/>
          <p:nvPr/>
        </p:nvSpPr>
        <p:spPr>
          <a:xfrm>
            <a:off x="1971539" y="4927775"/>
            <a:ext cx="812917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月間制御はできません</a:t>
            </a:r>
            <a:endParaRPr kumimoji="1" lang="ja-JP" altLang="en-US" sz="9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7D9EF749-ED7E-4E04-B4CB-C37A911983F1}"/>
              </a:ext>
            </a:extLst>
          </p:cNvPr>
          <p:cNvSpPr txBox="1"/>
          <p:nvPr/>
        </p:nvSpPr>
        <p:spPr>
          <a:xfrm>
            <a:off x="4116506" y="3468304"/>
            <a:ext cx="49736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契約後の変更リードタイム＝２ヵ月</a:t>
            </a:r>
            <a:endParaRPr kumimoji="1" lang="ja-JP" altLang="en-US" sz="105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57266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55874256-1C05-40B4-B3E9-751B93C66407}"/>
              </a:ext>
            </a:extLst>
          </p:cNvPr>
          <p:cNvPicPr>
            <a:picLocks noChangeAspect="1"/>
          </p:cNvPicPr>
          <p:nvPr/>
        </p:nvPicPr>
        <p:blipFill>
          <a:blip r:embed="rId2"/>
          <a:stretch>
            <a:fillRect/>
          </a:stretch>
        </p:blipFill>
        <p:spPr>
          <a:xfrm>
            <a:off x="0" y="0"/>
            <a:ext cx="12192000" cy="6857999"/>
          </a:xfrm>
          <a:prstGeom prst="rect">
            <a:avLst/>
          </a:prstGeom>
        </p:spPr>
      </p:pic>
      <p:sp>
        <p:nvSpPr>
          <p:cNvPr id="4" name="テキスト ボックス 3">
            <a:extLst>
              <a:ext uri="{FF2B5EF4-FFF2-40B4-BE49-F238E27FC236}">
                <a16:creationId xmlns:a16="http://schemas.microsoft.com/office/drawing/2014/main" id="{7780055A-5918-46AF-AD6A-CC289A563DB8}"/>
              </a:ext>
            </a:extLst>
          </p:cNvPr>
          <p:cNvSpPr txBox="1"/>
          <p:nvPr/>
        </p:nvSpPr>
        <p:spPr>
          <a:xfrm>
            <a:off x="1142198" y="523606"/>
            <a:ext cx="99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本サービスの導入条件について</a:t>
            </a:r>
          </a:p>
        </p:txBody>
      </p:sp>
      <p:sp>
        <p:nvSpPr>
          <p:cNvPr id="2" name="正方形/長方形 1">
            <a:extLst>
              <a:ext uri="{FF2B5EF4-FFF2-40B4-BE49-F238E27FC236}">
                <a16:creationId xmlns:a16="http://schemas.microsoft.com/office/drawing/2014/main" id="{4AB117DA-DE2E-42FB-B279-5BCB524DB45E}"/>
              </a:ext>
            </a:extLst>
          </p:cNvPr>
          <p:cNvSpPr/>
          <p:nvPr/>
        </p:nvSpPr>
        <p:spPr>
          <a:xfrm>
            <a:off x="760396" y="1262359"/>
            <a:ext cx="10806102" cy="5116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対象自販機</a:t>
            </a:r>
            <a:r>
              <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導入基準：通常自販機と同様（約</a:t>
            </a:r>
            <a:r>
              <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500</a:t>
            </a: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本</a:t>
            </a:r>
            <a:r>
              <a:rPr kumimoji="1" lang="ja-JP" altLang="en-US"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以上</a:t>
            </a:r>
            <a:r>
              <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月）</a:t>
            </a: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新規設置もしくは交換が必要となります</a:t>
            </a: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サントリービバレッジソリューション社（直営）指定管理</a:t>
            </a: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全国   </a:t>
            </a:r>
            <a:r>
              <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一部対象外のエリアが御座います。</a:t>
            </a: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ご契約</a:t>
            </a:r>
            <a:r>
              <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通常の自販機の設置契約　：　原則３年契約・短期設置不可</a:t>
            </a: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社長のおごり自販機契約　：　最低６ヵ月</a:t>
            </a: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自販機のリベート（手数料）はゼロとなります。</a:t>
            </a: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1" lang="en-US" altLang="ja-JP" sz="2000" b="0"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社員証</a:t>
            </a:r>
            <a:r>
              <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Felica</a:t>
            </a: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のみ対応</a:t>
            </a: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対応可能なカードがない場合は専用</a:t>
            </a:r>
            <a:r>
              <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Felica</a:t>
            </a: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のご紹介可能</a:t>
            </a: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grpSp>
        <p:nvGrpSpPr>
          <p:cNvPr id="7" name="グループ化 6">
            <a:extLst>
              <a:ext uri="{FF2B5EF4-FFF2-40B4-BE49-F238E27FC236}">
                <a16:creationId xmlns:a16="http://schemas.microsoft.com/office/drawing/2014/main" id="{DBEAB338-3502-4555-A5BB-E19A88E29B63}"/>
              </a:ext>
            </a:extLst>
          </p:cNvPr>
          <p:cNvGrpSpPr/>
          <p:nvPr/>
        </p:nvGrpSpPr>
        <p:grpSpPr>
          <a:xfrm>
            <a:off x="8870908" y="1899707"/>
            <a:ext cx="3188368" cy="4296177"/>
            <a:chOff x="448300" y="1990724"/>
            <a:chExt cx="3188368" cy="4296177"/>
          </a:xfrm>
        </p:grpSpPr>
        <p:sp>
          <p:nvSpPr>
            <p:cNvPr id="8" name="テキスト ボックス 7">
              <a:extLst>
                <a:ext uri="{FF2B5EF4-FFF2-40B4-BE49-F238E27FC236}">
                  <a16:creationId xmlns:a16="http://schemas.microsoft.com/office/drawing/2014/main" id="{1D93318C-9858-4643-B87E-AD7F162BAEAB}"/>
                </a:ext>
              </a:extLst>
            </p:cNvPr>
            <p:cNvSpPr txBox="1"/>
            <p:nvPr/>
          </p:nvSpPr>
          <p:spPr>
            <a:xfrm>
              <a:off x="556650" y="5085189"/>
              <a:ext cx="25361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①</a:t>
              </a:r>
              <a:r>
                <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W1185mm</a:t>
              </a:r>
              <a:r>
                <a:rPr kumimoji="1" lang="ja-JP" altLang="en-US"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D731</a:t>
              </a:r>
              <a:r>
                <a:rPr kumimoji="1" lang="ja-JP" altLang="en-US"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H1830mm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②</a:t>
              </a:r>
              <a:r>
                <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W1321mm</a:t>
              </a:r>
              <a:r>
                <a:rPr kumimoji="1" lang="ja-JP" altLang="en-US"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D731</a:t>
              </a:r>
              <a:r>
                <a:rPr kumimoji="1" lang="ja-JP" altLang="en-US"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H1830mm</a:t>
              </a:r>
            </a:p>
          </p:txBody>
        </p:sp>
        <p:grpSp>
          <p:nvGrpSpPr>
            <p:cNvPr id="9" name="グループ化 8">
              <a:extLst>
                <a:ext uri="{FF2B5EF4-FFF2-40B4-BE49-F238E27FC236}">
                  <a16:creationId xmlns:a16="http://schemas.microsoft.com/office/drawing/2014/main" id="{0350C70A-EC18-49EC-8FF1-819B8B4BA4DF}"/>
                </a:ext>
              </a:extLst>
            </p:cNvPr>
            <p:cNvGrpSpPr/>
            <p:nvPr/>
          </p:nvGrpSpPr>
          <p:grpSpPr>
            <a:xfrm>
              <a:off x="665002" y="1990724"/>
              <a:ext cx="2319421" cy="3015805"/>
              <a:chOff x="772206" y="1465991"/>
              <a:chExt cx="2718561" cy="3926018"/>
            </a:xfrm>
          </p:grpSpPr>
          <p:pic>
            <p:nvPicPr>
              <p:cNvPr id="11" name="図 10">
                <a:extLst>
                  <a:ext uri="{FF2B5EF4-FFF2-40B4-BE49-F238E27FC236}">
                    <a16:creationId xmlns:a16="http://schemas.microsoft.com/office/drawing/2014/main" id="{C8873551-3A41-413C-A3FA-FF39E7886C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2206" y="1465991"/>
                <a:ext cx="2718561" cy="3926018"/>
              </a:xfrm>
              <a:prstGeom prst="rect">
                <a:avLst/>
              </a:prstGeom>
            </p:spPr>
          </p:pic>
          <p:sp>
            <p:nvSpPr>
              <p:cNvPr id="13" name="正方形/長方形 12">
                <a:extLst>
                  <a:ext uri="{FF2B5EF4-FFF2-40B4-BE49-F238E27FC236}">
                    <a16:creationId xmlns:a16="http://schemas.microsoft.com/office/drawing/2014/main" id="{EEC05923-0593-482F-971D-46E89A0337C5}"/>
                  </a:ext>
                </a:extLst>
              </p:cNvPr>
              <p:cNvSpPr/>
              <p:nvPr/>
            </p:nvSpPr>
            <p:spPr>
              <a:xfrm>
                <a:off x="1853648" y="1506922"/>
                <a:ext cx="359511" cy="79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0" name="テキスト ボックス 9">
              <a:extLst>
                <a:ext uri="{FF2B5EF4-FFF2-40B4-BE49-F238E27FC236}">
                  <a16:creationId xmlns:a16="http://schemas.microsoft.com/office/drawing/2014/main" id="{BE7335BD-E89A-41A8-A2B8-EC0A0846442D}"/>
                </a:ext>
              </a:extLst>
            </p:cNvPr>
            <p:cNvSpPr txBox="1"/>
            <p:nvPr/>
          </p:nvSpPr>
          <p:spPr>
            <a:xfrm>
              <a:off x="448300" y="5640570"/>
              <a:ext cx="31883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屋外設置</a:t>
              </a:r>
              <a:r>
                <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NG</a:t>
              </a:r>
              <a:r>
                <a:rPr kumimoji="1" lang="ja-JP" altLang="en-US"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（雨で破損するため）</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色指定は原則できません</a:t>
              </a:r>
              <a:br>
                <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br>
              <a:r>
                <a:rPr kumimoji="1" lang="ja-JP" altLang="en-US"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 （有償でご相談可能な場合があります）</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grpSp>
      <p:sp>
        <p:nvSpPr>
          <p:cNvPr id="15" name="正方形/長方形 14">
            <a:extLst>
              <a:ext uri="{FF2B5EF4-FFF2-40B4-BE49-F238E27FC236}">
                <a16:creationId xmlns:a16="http://schemas.microsoft.com/office/drawing/2014/main" id="{45022C7A-E00F-4EF6-8F8B-83B599568130}"/>
              </a:ext>
            </a:extLst>
          </p:cNvPr>
          <p:cNvSpPr/>
          <p:nvPr/>
        </p:nvSpPr>
        <p:spPr>
          <a:xfrm>
            <a:off x="9284712" y="2949725"/>
            <a:ext cx="1653254" cy="54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B5E39707-1E28-4551-BDAC-43BC3FEB1A4A}"/>
              </a:ext>
            </a:extLst>
          </p:cNvPr>
          <p:cNvSpPr/>
          <p:nvPr/>
        </p:nvSpPr>
        <p:spPr>
          <a:xfrm>
            <a:off x="9284712" y="4054475"/>
            <a:ext cx="1653254" cy="54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49978FD1-9882-4F1E-9E41-37CD9567E071}"/>
              </a:ext>
            </a:extLst>
          </p:cNvPr>
          <p:cNvSpPr/>
          <p:nvPr/>
        </p:nvSpPr>
        <p:spPr>
          <a:xfrm>
            <a:off x="9284712" y="4677637"/>
            <a:ext cx="1653254" cy="54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6F4DDF24-53F9-4EE9-AFB7-E21B7E382FD2}"/>
              </a:ext>
            </a:extLst>
          </p:cNvPr>
          <p:cNvSpPr/>
          <p:nvPr/>
        </p:nvSpPr>
        <p:spPr>
          <a:xfrm>
            <a:off x="9254659" y="3500744"/>
            <a:ext cx="363655" cy="73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68743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44AD336A-C221-4336-903B-5B57FBDC57F0}"/>
              </a:ext>
            </a:extLst>
          </p:cNvPr>
          <p:cNvPicPr>
            <a:picLocks noChangeAspect="1"/>
          </p:cNvPicPr>
          <p:nvPr/>
        </p:nvPicPr>
        <p:blipFill>
          <a:blip r:embed="rId2"/>
          <a:stretch>
            <a:fillRect/>
          </a:stretch>
        </p:blipFill>
        <p:spPr>
          <a:xfrm>
            <a:off x="0" y="0"/>
            <a:ext cx="12192000" cy="6857999"/>
          </a:xfrm>
          <a:prstGeom prst="rect">
            <a:avLst/>
          </a:prstGeom>
        </p:spPr>
      </p:pic>
      <p:sp>
        <p:nvSpPr>
          <p:cNvPr id="26" name="正方形/長方形 25">
            <a:extLst>
              <a:ext uri="{FF2B5EF4-FFF2-40B4-BE49-F238E27FC236}">
                <a16:creationId xmlns:a16="http://schemas.microsoft.com/office/drawing/2014/main" id="{C481286A-5D2C-4601-BD9D-87D72B0A996D}"/>
              </a:ext>
            </a:extLst>
          </p:cNvPr>
          <p:cNvSpPr/>
          <p:nvPr/>
        </p:nvSpPr>
        <p:spPr>
          <a:xfrm>
            <a:off x="324213" y="523606"/>
            <a:ext cx="11517291" cy="5895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7780055A-5918-46AF-AD6A-CC289A563DB8}"/>
              </a:ext>
            </a:extLst>
          </p:cNvPr>
          <p:cNvSpPr txBox="1"/>
          <p:nvPr/>
        </p:nvSpPr>
        <p:spPr>
          <a:xfrm>
            <a:off x="1142198" y="625051"/>
            <a:ext cx="99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今後のステップ</a:t>
            </a:r>
          </a:p>
        </p:txBody>
      </p:sp>
      <p:grpSp>
        <p:nvGrpSpPr>
          <p:cNvPr id="9" name="グループ化 8">
            <a:extLst>
              <a:ext uri="{FF2B5EF4-FFF2-40B4-BE49-F238E27FC236}">
                <a16:creationId xmlns:a16="http://schemas.microsoft.com/office/drawing/2014/main" id="{9C9B019E-3D05-4166-99AC-88CFFD09A65D}"/>
              </a:ext>
            </a:extLst>
          </p:cNvPr>
          <p:cNvGrpSpPr/>
          <p:nvPr/>
        </p:nvGrpSpPr>
        <p:grpSpPr>
          <a:xfrm>
            <a:off x="1929140" y="1636295"/>
            <a:ext cx="8745278" cy="3664073"/>
            <a:chOff x="2560432" y="2034417"/>
            <a:chExt cx="7482693" cy="2818988"/>
          </a:xfrm>
        </p:grpSpPr>
        <p:sp>
          <p:nvSpPr>
            <p:cNvPr id="2" name="矢印: 五方向 1">
              <a:extLst>
                <a:ext uri="{FF2B5EF4-FFF2-40B4-BE49-F238E27FC236}">
                  <a16:creationId xmlns:a16="http://schemas.microsoft.com/office/drawing/2014/main" id="{6FEA7BDF-840C-43E5-A86E-6064FEDB5EB8}"/>
                </a:ext>
              </a:extLst>
            </p:cNvPr>
            <p:cNvSpPr/>
            <p:nvPr/>
          </p:nvSpPr>
          <p:spPr>
            <a:xfrm>
              <a:off x="2560432" y="2562687"/>
              <a:ext cx="1896787" cy="2290718"/>
            </a:xfrm>
            <a:prstGeom prst="homePlate">
              <a:avLst>
                <a:gd name="adj" fmla="val 15865"/>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概要</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ご説明</a:t>
              </a:r>
            </a:p>
          </p:txBody>
        </p:sp>
        <p:sp>
          <p:nvSpPr>
            <p:cNvPr id="12" name="矢印: 五方向 11">
              <a:extLst>
                <a:ext uri="{FF2B5EF4-FFF2-40B4-BE49-F238E27FC236}">
                  <a16:creationId xmlns:a16="http://schemas.microsoft.com/office/drawing/2014/main" id="{4A520942-395F-46D6-9FC3-7C7632780232}"/>
                </a:ext>
              </a:extLst>
            </p:cNvPr>
            <p:cNvSpPr/>
            <p:nvPr/>
          </p:nvSpPr>
          <p:spPr>
            <a:xfrm>
              <a:off x="4459577" y="2552527"/>
              <a:ext cx="555186" cy="2290718"/>
            </a:xfrm>
            <a:prstGeom prst="homePlate">
              <a:avLst>
                <a:gd name="adj" fmla="val 3167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御</a:t>
              </a:r>
              <a:endPar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社</a:t>
              </a:r>
              <a:endPar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内</a:t>
              </a:r>
              <a:endPar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で</a:t>
              </a:r>
              <a:endPar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ご</a:t>
              </a:r>
              <a:endPar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検</a:t>
              </a:r>
              <a:endPar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討</a:t>
              </a:r>
            </a:p>
          </p:txBody>
        </p:sp>
        <p:sp>
          <p:nvSpPr>
            <p:cNvPr id="15" name="矢印: 五方向 14">
              <a:extLst>
                <a:ext uri="{FF2B5EF4-FFF2-40B4-BE49-F238E27FC236}">
                  <a16:creationId xmlns:a16="http://schemas.microsoft.com/office/drawing/2014/main" id="{DDA17A1D-64C2-4D95-BFD3-A853E85E1BE4}"/>
                </a:ext>
              </a:extLst>
            </p:cNvPr>
            <p:cNvSpPr/>
            <p:nvPr/>
          </p:nvSpPr>
          <p:spPr>
            <a:xfrm>
              <a:off x="5014763" y="2562687"/>
              <a:ext cx="1896787" cy="2290718"/>
            </a:xfrm>
            <a:prstGeom prst="homePlate">
              <a:avLst>
                <a:gd name="adj" fmla="val 1739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御社社員証で</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対応可能か</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仕様確認</a:t>
              </a:r>
            </a:p>
          </p:txBody>
        </p:sp>
        <p:sp>
          <p:nvSpPr>
            <p:cNvPr id="29" name="正方形/長方形 28">
              <a:extLst>
                <a:ext uri="{FF2B5EF4-FFF2-40B4-BE49-F238E27FC236}">
                  <a16:creationId xmlns:a16="http://schemas.microsoft.com/office/drawing/2014/main" id="{D462A2E1-31F0-4F73-B84B-5B618A4FC49E}"/>
                </a:ext>
              </a:extLst>
            </p:cNvPr>
            <p:cNvSpPr/>
            <p:nvPr/>
          </p:nvSpPr>
          <p:spPr>
            <a:xfrm>
              <a:off x="9489873" y="2562687"/>
              <a:ext cx="553252" cy="2290718"/>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設置</a:t>
              </a:r>
            </a:p>
          </p:txBody>
        </p:sp>
        <p:sp>
          <p:nvSpPr>
            <p:cNvPr id="22" name="矢印: 五方向 21">
              <a:extLst>
                <a:ext uri="{FF2B5EF4-FFF2-40B4-BE49-F238E27FC236}">
                  <a16:creationId xmlns:a16="http://schemas.microsoft.com/office/drawing/2014/main" id="{ABBB70F5-2FEE-410F-8645-D02425D9D671}"/>
                </a:ext>
              </a:extLst>
            </p:cNvPr>
            <p:cNvSpPr/>
            <p:nvPr/>
          </p:nvSpPr>
          <p:spPr>
            <a:xfrm>
              <a:off x="7593086" y="2562687"/>
              <a:ext cx="1896787" cy="2290718"/>
            </a:xfrm>
            <a:prstGeom prst="homePlate">
              <a:avLst>
                <a:gd name="adj" fmla="val 1739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特注自販機</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製造</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7" name="直線矢印コネクタ 6">
              <a:extLst>
                <a:ext uri="{FF2B5EF4-FFF2-40B4-BE49-F238E27FC236}">
                  <a16:creationId xmlns:a16="http://schemas.microsoft.com/office/drawing/2014/main" id="{4AF07EAB-624B-4116-BCC4-E018ED381AB2}"/>
                </a:ext>
              </a:extLst>
            </p:cNvPr>
            <p:cNvCxnSpPr>
              <a:cxnSpLocks/>
            </p:cNvCxnSpPr>
            <p:nvPr/>
          </p:nvCxnSpPr>
          <p:spPr>
            <a:xfrm>
              <a:off x="5127908" y="2387065"/>
              <a:ext cx="4044968" cy="0"/>
            </a:xfrm>
            <a:prstGeom prst="straightConnector1">
              <a:avLst/>
            </a:prstGeom>
            <a:ln>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AAE3AEE9-AF3D-4E18-8716-9CABB0749EB3}"/>
                </a:ext>
              </a:extLst>
            </p:cNvPr>
            <p:cNvSpPr txBox="1"/>
            <p:nvPr/>
          </p:nvSpPr>
          <p:spPr>
            <a:xfrm>
              <a:off x="6842563" y="2034417"/>
              <a:ext cx="8402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8w~</a:t>
              </a:r>
              <a:endPar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D16C7175-AB09-4A06-94A0-A253A755A8CF}"/>
                </a:ext>
              </a:extLst>
            </p:cNvPr>
            <p:cNvSpPr/>
            <p:nvPr/>
          </p:nvSpPr>
          <p:spPr>
            <a:xfrm>
              <a:off x="6913484" y="2552527"/>
              <a:ext cx="553252" cy="2290718"/>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ご</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契</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約</a:t>
              </a:r>
            </a:p>
          </p:txBody>
        </p:sp>
      </p:grpSp>
      <p:sp>
        <p:nvSpPr>
          <p:cNvPr id="10" name="テキスト ボックス 9">
            <a:extLst>
              <a:ext uri="{FF2B5EF4-FFF2-40B4-BE49-F238E27FC236}">
                <a16:creationId xmlns:a16="http://schemas.microsoft.com/office/drawing/2014/main" id="{8DD3C910-5599-415A-A6B7-10B7C2CFA13A}"/>
              </a:ext>
            </a:extLst>
          </p:cNvPr>
          <p:cNvSpPr txBox="1"/>
          <p:nvPr/>
        </p:nvSpPr>
        <p:spPr>
          <a:xfrm>
            <a:off x="6708808" y="6305518"/>
            <a:ext cx="539121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申し込み状況により、納期は変更となる可能性がございます。</a:t>
            </a:r>
          </a:p>
        </p:txBody>
      </p:sp>
    </p:spTree>
    <p:extLst>
      <p:ext uri="{BB962C8B-B14F-4D97-AF65-F5344CB8AC3E}">
        <p14:creationId xmlns:p14="http://schemas.microsoft.com/office/powerpoint/2010/main" val="142345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70F937-DB25-4216-9F44-B12B8AABB6EF}"/>
              </a:ext>
            </a:extLst>
          </p:cNvPr>
          <p:cNvSpPr>
            <a:spLocks noGrp="1"/>
          </p:cNvSpPr>
          <p:nvPr>
            <p:ph type="title"/>
          </p:nvPr>
        </p:nvSpPr>
        <p:spPr>
          <a:xfrm>
            <a:off x="0" y="2590740"/>
            <a:ext cx="12192000" cy="1325563"/>
          </a:xfrm>
        </p:spPr>
        <p:txBody>
          <a:bodyPr>
            <a:normAutofit/>
          </a:bodyPr>
          <a:lstStyle/>
          <a:p>
            <a:pPr algn="ctr"/>
            <a:r>
              <a:rPr lang="en-US" altLang="ja-JP" sz="4800" dirty="0">
                <a:solidFill>
                  <a:schemeClr val="bg2">
                    <a:lumMod val="50000"/>
                  </a:schemeClr>
                </a:solidFill>
              </a:rPr>
              <a:t>appendix</a:t>
            </a:r>
            <a:endParaRPr kumimoji="1" lang="ja-JP" altLang="en-US" sz="4800" dirty="0">
              <a:solidFill>
                <a:schemeClr val="bg2">
                  <a:lumMod val="50000"/>
                </a:schemeClr>
              </a:solidFill>
            </a:endParaRPr>
          </a:p>
        </p:txBody>
      </p:sp>
    </p:spTree>
    <p:extLst>
      <p:ext uri="{BB962C8B-B14F-4D97-AF65-F5344CB8AC3E}">
        <p14:creationId xmlns:p14="http://schemas.microsoft.com/office/powerpoint/2010/main" val="1648664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BBAC1E65-6BAB-492B-AAD8-85C03DA02EE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3"/>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32" name="図 31">
            <a:extLst>
              <a:ext uri="{FF2B5EF4-FFF2-40B4-BE49-F238E27FC236}">
                <a16:creationId xmlns:a16="http://schemas.microsoft.com/office/drawing/2014/main" id="{C013DF7D-6BC0-4ACB-BDAF-0BB454B825F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6" name="図 25">
            <a:extLst>
              <a:ext uri="{FF2B5EF4-FFF2-40B4-BE49-F238E27FC236}">
                <a16:creationId xmlns:a16="http://schemas.microsoft.com/office/drawing/2014/main" id="{B5457089-F204-4199-94A3-F3D7843B71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22" name="図 21">
            <a:extLst>
              <a:ext uri="{FF2B5EF4-FFF2-40B4-BE49-F238E27FC236}">
                <a16:creationId xmlns:a16="http://schemas.microsoft.com/office/drawing/2014/main" id="{71416D87-4D7E-48E6-A16C-841217F005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pic>
        <p:nvPicPr>
          <p:cNvPr id="11" name="Picture 2" descr="再生 背景透過の画像85点｜完全無料画像検索のプリ画像💓byGMO">
            <a:hlinkClick r:id="rId6"/>
            <a:extLst>
              <a:ext uri="{FF2B5EF4-FFF2-40B4-BE49-F238E27FC236}">
                <a16:creationId xmlns:a16="http://schemas.microsoft.com/office/drawing/2014/main" id="{693B063F-9EA5-4CC3-B88A-C20699BE3B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38" y="2698703"/>
            <a:ext cx="1611604" cy="159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60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D41F6069-F2A9-4DDC-B7D8-B7AC59BAA7CD}"/>
              </a:ext>
            </a:extLst>
          </p:cNvPr>
          <p:cNvPicPr>
            <a:picLocks noChangeAspect="1"/>
          </p:cNvPicPr>
          <p:nvPr/>
        </p:nvPicPr>
        <p:blipFill>
          <a:blip r:embed="rId2"/>
          <a:stretch>
            <a:fillRect/>
          </a:stretch>
        </p:blipFill>
        <p:spPr>
          <a:xfrm>
            <a:off x="0" y="0"/>
            <a:ext cx="12192000" cy="6857999"/>
          </a:xfrm>
          <a:prstGeom prst="rect">
            <a:avLst/>
          </a:prstGeom>
        </p:spPr>
      </p:pic>
      <p:pic>
        <p:nvPicPr>
          <p:cNvPr id="9" name="図 8">
            <a:extLst>
              <a:ext uri="{FF2B5EF4-FFF2-40B4-BE49-F238E27FC236}">
                <a16:creationId xmlns:a16="http://schemas.microsoft.com/office/drawing/2014/main" id="{F8A147DB-1022-44CB-8676-546F8F088C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65523" y="3835990"/>
            <a:ext cx="4034669" cy="1816319"/>
          </a:xfrm>
          <a:prstGeom prst="rect">
            <a:avLst/>
          </a:prstGeom>
        </p:spPr>
      </p:pic>
      <p:pic>
        <p:nvPicPr>
          <p:cNvPr id="1026" name="Picture 2" descr="仲間を誘って、ひと息つこう。他愛のない、おしゃべりが、いい仕事のキッカケに。">
            <a:extLst>
              <a:ext uri="{FF2B5EF4-FFF2-40B4-BE49-F238E27FC236}">
                <a16:creationId xmlns:a16="http://schemas.microsoft.com/office/drawing/2014/main" id="{E11E285B-984A-499D-BFDE-C9C3184540D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87548" y="2492068"/>
            <a:ext cx="3531588" cy="1270085"/>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6A432E7F-8A31-4EA7-A631-E2DC316FC4C9}"/>
              </a:ext>
            </a:extLst>
          </p:cNvPr>
          <p:cNvSpPr/>
          <p:nvPr/>
        </p:nvSpPr>
        <p:spPr>
          <a:xfrm>
            <a:off x="4786746" y="6089829"/>
            <a:ext cx="297965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Courier New" panose="02070309020205020404" pitchFamily="49" charset="0"/>
              </a:rPr>
              <a:t>※</a:t>
            </a:r>
            <a:r>
              <a:rPr kumimoji="1" lang="ja-JP" altLang="en-US" sz="14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Courier New" panose="02070309020205020404" pitchFamily="49" charset="0"/>
              </a:rPr>
              <a:t>飲料代は設置先様 法人負担</a:t>
            </a:r>
            <a:endParaRPr kumimoji="1" lang="ja-JP" altLang="en-US" sz="14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a:extLst>
              <a:ext uri="{FF2B5EF4-FFF2-40B4-BE49-F238E27FC236}">
                <a16:creationId xmlns:a16="http://schemas.microsoft.com/office/drawing/2014/main" id="{9BC96D74-DB26-4F75-82B0-888B24CB9EFF}"/>
              </a:ext>
            </a:extLst>
          </p:cNvPr>
          <p:cNvSpPr/>
          <p:nvPr/>
        </p:nvSpPr>
        <p:spPr>
          <a:xfrm>
            <a:off x="1065654" y="5898143"/>
            <a:ext cx="29796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Courier New" panose="02070309020205020404" pitchFamily="49" charset="0"/>
              </a:rPr>
              <a:t>通常通りの購入方法も利用可能</a:t>
            </a:r>
            <a:endParaRPr kumimoji="1" lang="ja-JP" altLang="en-US" sz="14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mn-cs"/>
            </a:endParaRPr>
          </a:p>
        </p:txBody>
      </p:sp>
      <p:grpSp>
        <p:nvGrpSpPr>
          <p:cNvPr id="19" name="グループ化 18">
            <a:extLst>
              <a:ext uri="{FF2B5EF4-FFF2-40B4-BE49-F238E27FC236}">
                <a16:creationId xmlns:a16="http://schemas.microsoft.com/office/drawing/2014/main" id="{C58A3667-1C7B-4727-833B-66D7A87AD75E}"/>
              </a:ext>
            </a:extLst>
          </p:cNvPr>
          <p:cNvGrpSpPr/>
          <p:nvPr/>
        </p:nvGrpSpPr>
        <p:grpSpPr>
          <a:xfrm>
            <a:off x="975084" y="2113899"/>
            <a:ext cx="2471111" cy="3568662"/>
            <a:chOff x="930238" y="1282567"/>
            <a:chExt cx="3318979" cy="4793113"/>
          </a:xfrm>
        </p:grpSpPr>
        <p:pic>
          <p:nvPicPr>
            <p:cNvPr id="20" name="図 19">
              <a:extLst>
                <a:ext uri="{FF2B5EF4-FFF2-40B4-BE49-F238E27FC236}">
                  <a16:creationId xmlns:a16="http://schemas.microsoft.com/office/drawing/2014/main" id="{72579A36-BB16-4C69-977E-1B02C1A8FF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0238" y="1282567"/>
              <a:ext cx="3318979" cy="4793113"/>
            </a:xfrm>
            <a:prstGeom prst="rect">
              <a:avLst/>
            </a:prstGeom>
          </p:spPr>
        </p:pic>
        <p:sp>
          <p:nvSpPr>
            <p:cNvPr id="21" name="正方形/長方形 20">
              <a:extLst>
                <a:ext uri="{FF2B5EF4-FFF2-40B4-BE49-F238E27FC236}">
                  <a16:creationId xmlns:a16="http://schemas.microsoft.com/office/drawing/2014/main" id="{2C8C441C-7383-492F-8053-13CEAEED2E99}"/>
                </a:ext>
              </a:extLst>
            </p:cNvPr>
            <p:cNvSpPr/>
            <p:nvPr/>
          </p:nvSpPr>
          <p:spPr>
            <a:xfrm>
              <a:off x="2273808" y="1359408"/>
              <a:ext cx="438912" cy="97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cxnSp>
        <p:nvCxnSpPr>
          <p:cNvPr id="23" name="直線コネクタ 22">
            <a:extLst>
              <a:ext uri="{FF2B5EF4-FFF2-40B4-BE49-F238E27FC236}">
                <a16:creationId xmlns:a16="http://schemas.microsoft.com/office/drawing/2014/main" id="{F8530A15-A38C-4D51-BE62-4DAAD05E260C}"/>
              </a:ext>
            </a:extLst>
          </p:cNvPr>
          <p:cNvCxnSpPr>
            <a:cxnSpLocks/>
          </p:cNvCxnSpPr>
          <p:nvPr/>
        </p:nvCxnSpPr>
        <p:spPr>
          <a:xfrm>
            <a:off x="3076317" y="1677800"/>
            <a:ext cx="5884702" cy="0"/>
          </a:xfrm>
          <a:prstGeom prst="line">
            <a:avLst/>
          </a:prstGeom>
          <a:ln w="155575"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3CFE3000-33B4-40E7-BC15-384AF651C2C7}"/>
              </a:ext>
            </a:extLst>
          </p:cNvPr>
          <p:cNvSpPr txBox="1"/>
          <p:nvPr/>
        </p:nvSpPr>
        <p:spPr>
          <a:xfrm>
            <a:off x="0" y="434034"/>
            <a:ext cx="12192000"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新しい福利厚生</a:t>
            </a:r>
            <a:endParaRPr kumimoji="1" lang="en-US" altLang="ja-JP" sz="1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2</a:t>
            </a:r>
            <a:r>
              <a:rPr kumimoji="1" lang="ja-JP" altLang="en-US" sz="40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人なら 社長のおごり！</a:t>
            </a:r>
          </a:p>
        </p:txBody>
      </p:sp>
      <p:pic>
        <p:nvPicPr>
          <p:cNvPr id="30" name="図 29">
            <a:extLst>
              <a:ext uri="{FF2B5EF4-FFF2-40B4-BE49-F238E27FC236}">
                <a16:creationId xmlns:a16="http://schemas.microsoft.com/office/drawing/2014/main" id="{BB676EF3-96BD-4468-A181-1E4D3DA7D69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9165032" y="3004601"/>
            <a:ext cx="1666202" cy="2898639"/>
          </a:xfrm>
          <a:prstGeom prst="rect">
            <a:avLst/>
          </a:prstGeom>
          <a:ln>
            <a:noFill/>
          </a:ln>
          <a:effectLst>
            <a:softEdge rad="112500"/>
          </a:effectLst>
        </p:spPr>
      </p:pic>
      <p:sp>
        <p:nvSpPr>
          <p:cNvPr id="6" name="四角形: 角を丸くする 5">
            <a:extLst>
              <a:ext uri="{FF2B5EF4-FFF2-40B4-BE49-F238E27FC236}">
                <a16:creationId xmlns:a16="http://schemas.microsoft.com/office/drawing/2014/main" id="{4B25C112-3DA1-4B12-BED1-371E5B24BCA0}"/>
              </a:ext>
            </a:extLst>
          </p:cNvPr>
          <p:cNvSpPr/>
          <p:nvPr/>
        </p:nvSpPr>
        <p:spPr>
          <a:xfrm>
            <a:off x="8801608" y="2730395"/>
            <a:ext cx="1981200" cy="782320"/>
          </a:xfrm>
          <a:prstGeom prst="roundRect">
            <a:avLst/>
          </a:prstGeom>
          <a:solidFill>
            <a:srgbClr val="5AC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二等辺三角形 6">
            <a:extLst>
              <a:ext uri="{FF2B5EF4-FFF2-40B4-BE49-F238E27FC236}">
                <a16:creationId xmlns:a16="http://schemas.microsoft.com/office/drawing/2014/main" id="{BD86C24F-D693-4BD6-9151-AABB5F1D4825}"/>
              </a:ext>
            </a:extLst>
          </p:cNvPr>
          <p:cNvSpPr/>
          <p:nvPr/>
        </p:nvSpPr>
        <p:spPr>
          <a:xfrm rot="9000000">
            <a:off x="8950330" y="3200206"/>
            <a:ext cx="508123" cy="619437"/>
          </a:xfrm>
          <a:prstGeom prst="triangle">
            <a:avLst/>
          </a:prstGeom>
          <a:solidFill>
            <a:srgbClr val="5AC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652770E4-EFD6-4D6C-8E94-69D06A2BEC44}"/>
              </a:ext>
            </a:extLst>
          </p:cNvPr>
          <p:cNvSpPr txBox="1"/>
          <p:nvPr/>
        </p:nvSpPr>
        <p:spPr>
          <a:xfrm>
            <a:off x="8874251" y="2798389"/>
            <a:ext cx="1835914"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社員証がない場合、</a:t>
            </a:r>
            <a:br>
              <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b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専用カード</a:t>
            </a:r>
            <a:r>
              <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有償</a:t>
            </a:r>
            <a:r>
              <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も</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ご用意しております</a:t>
            </a:r>
          </a:p>
        </p:txBody>
      </p:sp>
      <p:sp>
        <p:nvSpPr>
          <p:cNvPr id="33" name="正方形/長方形 32">
            <a:extLst>
              <a:ext uri="{FF2B5EF4-FFF2-40B4-BE49-F238E27FC236}">
                <a16:creationId xmlns:a16="http://schemas.microsoft.com/office/drawing/2014/main" id="{AAFF8A7D-CF31-41F1-8E56-CC5897612DFB}"/>
              </a:ext>
            </a:extLst>
          </p:cNvPr>
          <p:cNvSpPr/>
          <p:nvPr/>
        </p:nvSpPr>
        <p:spPr>
          <a:xfrm>
            <a:off x="975084" y="5700850"/>
            <a:ext cx="2471111"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Courier New" panose="02070309020205020404" pitchFamily="49" charset="0"/>
              </a:rPr>
              <a:t>W1181mm</a:t>
            </a:r>
            <a:r>
              <a:rPr kumimoji="1" lang="ja-JP" altLang="en-US" sz="11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Courier New" panose="02070309020205020404" pitchFamily="49" charset="0"/>
              </a:rPr>
              <a:t>・</a:t>
            </a:r>
            <a:r>
              <a:rPr kumimoji="1" lang="en-US" altLang="ja-JP" sz="11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Courier New" panose="02070309020205020404" pitchFamily="49" charset="0"/>
              </a:rPr>
              <a:t>D731</a:t>
            </a:r>
            <a:r>
              <a:rPr kumimoji="1" lang="ja-JP" altLang="en-US" sz="11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Courier New" panose="02070309020205020404" pitchFamily="49" charset="0"/>
              </a:rPr>
              <a:t>・</a:t>
            </a:r>
            <a:r>
              <a:rPr kumimoji="1" lang="en-US" altLang="ja-JP" sz="1100" b="0" i="0" u="none" strike="noStrike" kern="1200" cap="none" spc="0" normalizeH="0" baseline="0" noProof="0" dirty="0">
                <a:ln>
                  <a:noFill/>
                </a:ln>
                <a:solidFill>
                  <a:prstClr val="white">
                    <a:lumMod val="50000"/>
                  </a:prstClr>
                </a:solidFill>
                <a:effectLst/>
                <a:uLnTx/>
                <a:uFillTx/>
                <a:latin typeface="Meiryo UI" panose="020B0604030504040204" pitchFamily="50" charset="-128"/>
                <a:ea typeface="Meiryo UI" panose="020B0604030504040204" pitchFamily="50" charset="-128"/>
                <a:cs typeface="Courier New" panose="02070309020205020404" pitchFamily="49" charset="0"/>
              </a:rPr>
              <a:t>H1830mm</a:t>
            </a:r>
          </a:p>
        </p:txBody>
      </p:sp>
      <p:sp>
        <p:nvSpPr>
          <p:cNvPr id="25" name="正方形/長方形 24">
            <a:extLst>
              <a:ext uri="{FF2B5EF4-FFF2-40B4-BE49-F238E27FC236}">
                <a16:creationId xmlns:a16="http://schemas.microsoft.com/office/drawing/2014/main" id="{FE37D127-6832-4AF9-8FD9-3CAAB08335AB}"/>
              </a:ext>
            </a:extLst>
          </p:cNvPr>
          <p:cNvSpPr/>
          <p:nvPr/>
        </p:nvSpPr>
        <p:spPr>
          <a:xfrm>
            <a:off x="352310" y="364945"/>
            <a:ext cx="17250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hlinkClick r:id="rId7"/>
              </a:rPr>
              <a:t>Movie(Youtube)</a:t>
            </a: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正方形/長方形 1">
            <a:extLst>
              <a:ext uri="{FF2B5EF4-FFF2-40B4-BE49-F238E27FC236}">
                <a16:creationId xmlns:a16="http://schemas.microsoft.com/office/drawing/2014/main" id="{5EFDC2FC-306A-4A4B-AE49-8EE9003E332D}"/>
              </a:ext>
            </a:extLst>
          </p:cNvPr>
          <p:cNvSpPr/>
          <p:nvPr/>
        </p:nvSpPr>
        <p:spPr>
          <a:xfrm>
            <a:off x="1161112" y="4007187"/>
            <a:ext cx="401119" cy="65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2962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44AD336A-C221-4336-903B-5B57FBDC57F0}"/>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図 2">
            <a:extLst>
              <a:ext uri="{FF2B5EF4-FFF2-40B4-BE49-F238E27FC236}">
                <a16:creationId xmlns:a16="http://schemas.microsoft.com/office/drawing/2014/main" id="{CC346081-7DDD-C661-183C-7C67D23C4551}"/>
              </a:ext>
            </a:extLst>
          </p:cNvPr>
          <p:cNvPicPr>
            <a:picLocks noChangeAspect="1"/>
          </p:cNvPicPr>
          <p:nvPr/>
        </p:nvPicPr>
        <p:blipFill>
          <a:blip r:embed="rId3"/>
          <a:stretch>
            <a:fillRect/>
          </a:stretch>
        </p:blipFill>
        <p:spPr>
          <a:xfrm>
            <a:off x="345688" y="1992143"/>
            <a:ext cx="4217467" cy="2277765"/>
          </a:xfrm>
          <a:prstGeom prst="rect">
            <a:avLst/>
          </a:prstGeom>
        </p:spPr>
      </p:pic>
      <p:pic>
        <p:nvPicPr>
          <p:cNvPr id="6" name="図 5">
            <a:extLst>
              <a:ext uri="{FF2B5EF4-FFF2-40B4-BE49-F238E27FC236}">
                <a16:creationId xmlns:a16="http://schemas.microsoft.com/office/drawing/2014/main" id="{AC5707BC-E3DE-4B7B-FDCA-3BB5D0CB1070}"/>
              </a:ext>
            </a:extLst>
          </p:cNvPr>
          <p:cNvPicPr>
            <a:picLocks noChangeAspect="1"/>
          </p:cNvPicPr>
          <p:nvPr/>
        </p:nvPicPr>
        <p:blipFill rotWithShape="1">
          <a:blip r:embed="rId4"/>
          <a:srcRect t="17503" r="29395"/>
          <a:stretch/>
        </p:blipFill>
        <p:spPr>
          <a:xfrm>
            <a:off x="4695606" y="2108874"/>
            <a:ext cx="3406993" cy="2161033"/>
          </a:xfrm>
          <a:prstGeom prst="rect">
            <a:avLst/>
          </a:prstGeom>
        </p:spPr>
      </p:pic>
      <p:pic>
        <p:nvPicPr>
          <p:cNvPr id="8" name="図 7">
            <a:extLst>
              <a:ext uri="{FF2B5EF4-FFF2-40B4-BE49-F238E27FC236}">
                <a16:creationId xmlns:a16="http://schemas.microsoft.com/office/drawing/2014/main" id="{4EF3BF09-6FE4-2F91-9AF3-1CE0A5A02CE9}"/>
              </a:ext>
            </a:extLst>
          </p:cNvPr>
          <p:cNvPicPr>
            <a:picLocks noChangeAspect="1"/>
          </p:cNvPicPr>
          <p:nvPr/>
        </p:nvPicPr>
        <p:blipFill rotWithShape="1">
          <a:blip r:embed="rId5"/>
          <a:srcRect l="11505" t="16502" r="14594"/>
          <a:stretch/>
        </p:blipFill>
        <p:spPr>
          <a:xfrm>
            <a:off x="8026399" y="1891269"/>
            <a:ext cx="3819913" cy="2414423"/>
          </a:xfrm>
          <a:prstGeom prst="rect">
            <a:avLst/>
          </a:prstGeom>
        </p:spPr>
      </p:pic>
      <p:sp>
        <p:nvSpPr>
          <p:cNvPr id="13" name="テキスト ボックス 12">
            <a:extLst>
              <a:ext uri="{FF2B5EF4-FFF2-40B4-BE49-F238E27FC236}">
                <a16:creationId xmlns:a16="http://schemas.microsoft.com/office/drawing/2014/main" id="{5F864845-B8E9-F98F-113F-0DE7BD11965A}"/>
              </a:ext>
            </a:extLst>
          </p:cNvPr>
          <p:cNvSpPr txBox="1"/>
          <p:nvPr/>
        </p:nvSpPr>
        <p:spPr>
          <a:xfrm>
            <a:off x="596900" y="4507706"/>
            <a:ext cx="1124941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確認可能な統計データ　</a:t>
            </a:r>
            <a:r>
              <a:rPr kumimoji="1" lang="en-US" altLang="ja-JP" sz="14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社員証別の利用実績は確認できません。</a:t>
            </a:r>
            <a:br>
              <a:rPr kumimoji="1" lang="en-US"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b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１）本自販機を利用したユニークユーザー数</a:t>
            </a:r>
            <a:r>
              <a:rPr kumimoji="1" lang="en-US"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単月・累計</a:t>
            </a:r>
            <a:r>
              <a:rPr kumimoji="1" lang="en-US"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endPar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２）本自販機でうまれた雑談の数</a:t>
            </a:r>
            <a:r>
              <a:rPr kumimoji="1" lang="en-US"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単月・累計</a:t>
            </a:r>
            <a:r>
              <a:rPr kumimoji="1" lang="en-US"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endPar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３）本自販機で利用しているペアリングのバリエーション</a:t>
            </a:r>
            <a:r>
              <a:rPr kumimoji="1" lang="en-US"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単月・累計</a:t>
            </a:r>
            <a:r>
              <a:rPr kumimoji="1" lang="en-US"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endPar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４）本自販機でうまれた雑談の時間帯別の数</a:t>
            </a:r>
            <a:r>
              <a:rPr kumimoji="1" lang="en-US"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単月</a:t>
            </a:r>
            <a:r>
              <a:rPr kumimoji="1" lang="en-US"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endPar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p:txBody>
      </p:sp>
      <p:cxnSp>
        <p:nvCxnSpPr>
          <p:cNvPr id="17" name="直線コネクタ 16">
            <a:extLst>
              <a:ext uri="{FF2B5EF4-FFF2-40B4-BE49-F238E27FC236}">
                <a16:creationId xmlns:a16="http://schemas.microsoft.com/office/drawing/2014/main" id="{EFC9D794-E598-BA02-D585-6A39122C59DA}"/>
              </a:ext>
            </a:extLst>
          </p:cNvPr>
          <p:cNvCxnSpPr>
            <a:cxnSpLocks/>
          </p:cNvCxnSpPr>
          <p:nvPr/>
        </p:nvCxnSpPr>
        <p:spPr>
          <a:xfrm>
            <a:off x="3501566" y="1541210"/>
            <a:ext cx="5188868" cy="0"/>
          </a:xfrm>
          <a:prstGeom prst="line">
            <a:avLst/>
          </a:prstGeom>
          <a:ln w="155575"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7780055A-5918-46AF-AD6A-CC289A563DB8}"/>
              </a:ext>
            </a:extLst>
          </p:cNvPr>
          <p:cNvSpPr txBox="1"/>
          <p:nvPr/>
        </p:nvSpPr>
        <p:spPr>
          <a:xfrm>
            <a:off x="3502259" y="1066477"/>
            <a:ext cx="5187482"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ダッシュボードのサンプル</a:t>
            </a:r>
          </a:p>
        </p:txBody>
      </p:sp>
      <p:sp>
        <p:nvSpPr>
          <p:cNvPr id="2" name="正方形/長方形 1">
            <a:extLst>
              <a:ext uri="{FF2B5EF4-FFF2-40B4-BE49-F238E27FC236}">
                <a16:creationId xmlns:a16="http://schemas.microsoft.com/office/drawing/2014/main" id="{FD1749B5-5EC2-45E2-8391-DC78C1D3FDAD}"/>
              </a:ext>
            </a:extLst>
          </p:cNvPr>
          <p:cNvSpPr/>
          <p:nvPr/>
        </p:nvSpPr>
        <p:spPr>
          <a:xfrm>
            <a:off x="305048" y="280894"/>
            <a:ext cx="1499128"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hlinkClick r:id="rId6"/>
              </a:rPr>
              <a:t>Power BI(</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hlinkClick r:id="rId6"/>
              </a:rPr>
              <a:t>デモ</a:t>
            </a: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hlinkClick r:id="rId6"/>
              </a:rPr>
              <a:t>URL)</a:t>
            </a:r>
            <a:endPar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AD3A5308-AFC1-4862-977A-A40087EB3687}"/>
              </a:ext>
            </a:extLst>
          </p:cNvPr>
          <p:cNvSpPr txBox="1"/>
          <p:nvPr/>
        </p:nvSpPr>
        <p:spPr>
          <a:xfrm>
            <a:off x="1100239" y="270301"/>
            <a:ext cx="10987202"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ダッシュボードの閲覧</a:t>
            </a:r>
            <a:r>
              <a:rPr kumimoji="1" lang="en-US" altLang="ja-JP" sz="16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URL</a:t>
            </a:r>
            <a:r>
              <a:rPr kumimoji="1" lang="ja-JP" altLang="en-US" sz="16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の発信は最大３名迄</a:t>
            </a:r>
            <a:r>
              <a:rPr kumimoji="1" lang="ja-JP" altLang="en-US" sz="12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（弊社内では事務局以外はアクセス制限済）</a:t>
            </a:r>
            <a:endParaRPr kumimoji="1" lang="ja-JP" altLang="en-US" sz="7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82038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F8F1E0D9-C9DF-47AA-926E-4278BFD6297D}"/>
              </a:ext>
            </a:extLst>
          </p:cNvPr>
          <p:cNvPicPr>
            <a:picLocks noChangeAspect="1"/>
          </p:cNvPicPr>
          <p:nvPr/>
        </p:nvPicPr>
        <p:blipFill>
          <a:blip r:embed="rId2"/>
          <a:stretch>
            <a:fillRect/>
          </a:stretch>
        </p:blipFill>
        <p:spPr>
          <a:xfrm>
            <a:off x="0" y="0"/>
            <a:ext cx="12192002" cy="6858000"/>
          </a:xfrm>
          <a:prstGeom prst="rect">
            <a:avLst/>
          </a:prstGeom>
        </p:spPr>
      </p:pic>
      <p:cxnSp>
        <p:nvCxnSpPr>
          <p:cNvPr id="8" name="直線コネクタ 7">
            <a:extLst>
              <a:ext uri="{FF2B5EF4-FFF2-40B4-BE49-F238E27FC236}">
                <a16:creationId xmlns:a16="http://schemas.microsoft.com/office/drawing/2014/main" id="{7C4AB2E6-F84B-1559-87FC-74E95A2FBD09}"/>
              </a:ext>
            </a:extLst>
          </p:cNvPr>
          <p:cNvCxnSpPr>
            <a:cxnSpLocks/>
          </p:cNvCxnSpPr>
          <p:nvPr/>
        </p:nvCxnSpPr>
        <p:spPr>
          <a:xfrm>
            <a:off x="4293487" y="1074519"/>
            <a:ext cx="3544067" cy="0"/>
          </a:xfrm>
          <a:prstGeom prst="line">
            <a:avLst/>
          </a:prstGeom>
          <a:ln w="155575"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80163CCE-083A-4FCA-AE00-0E1C34CBECBF}"/>
              </a:ext>
            </a:extLst>
          </p:cNvPr>
          <p:cNvSpPr txBox="1"/>
          <p:nvPr/>
        </p:nvSpPr>
        <p:spPr>
          <a:xfrm>
            <a:off x="4264259" y="640326"/>
            <a:ext cx="3528461"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開発中の新機能</a:t>
            </a:r>
          </a:p>
        </p:txBody>
      </p:sp>
      <p:sp>
        <p:nvSpPr>
          <p:cNvPr id="18" name="テキスト ボックス 17">
            <a:extLst>
              <a:ext uri="{FF2B5EF4-FFF2-40B4-BE49-F238E27FC236}">
                <a16:creationId xmlns:a16="http://schemas.microsoft.com/office/drawing/2014/main" id="{FF369AB1-1CBD-4FF2-A972-3FB3BA1B62D1}"/>
              </a:ext>
            </a:extLst>
          </p:cNvPr>
          <p:cNvSpPr txBox="1"/>
          <p:nvPr/>
        </p:nvSpPr>
        <p:spPr>
          <a:xfrm>
            <a:off x="1065998" y="1573973"/>
            <a:ext cx="102545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□カスタマイズ可能範囲拡大 </a:t>
            </a:r>
            <a:r>
              <a:rPr kumimoji="1" lang="en-US" altLang="ja-JP" sz="2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(22</a:t>
            </a:r>
            <a:r>
              <a:rPr kumimoji="1" lang="ja-JP" altLang="en-US" sz="2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年</a:t>
            </a:r>
            <a:r>
              <a:rPr kumimoji="1" lang="en-US" altLang="ja-JP" sz="2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8</a:t>
            </a:r>
            <a:r>
              <a:rPr kumimoji="1" lang="ja-JP" altLang="en-US" sz="2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月設置分～）</a:t>
            </a:r>
            <a:endParaRPr kumimoji="1" lang="en-US" altLang="ja-JP" sz="2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p:txBody>
      </p:sp>
      <p:graphicFrame>
        <p:nvGraphicFramePr>
          <p:cNvPr id="2" name="表 2">
            <a:extLst>
              <a:ext uri="{FF2B5EF4-FFF2-40B4-BE49-F238E27FC236}">
                <a16:creationId xmlns:a16="http://schemas.microsoft.com/office/drawing/2014/main" id="{C3F16C1E-3D92-B31C-568E-8357F34FCE6C}"/>
              </a:ext>
            </a:extLst>
          </p:cNvPr>
          <p:cNvGraphicFramePr>
            <a:graphicFrameLocks noGrp="1"/>
          </p:cNvGraphicFramePr>
          <p:nvPr/>
        </p:nvGraphicFramePr>
        <p:xfrm>
          <a:off x="1552448" y="2169764"/>
          <a:ext cx="9565640" cy="1483360"/>
        </p:xfrm>
        <a:graphic>
          <a:graphicData uri="http://schemas.openxmlformats.org/drawingml/2006/table">
            <a:tbl>
              <a:tblPr firstRow="1" bandRow="1">
                <a:tableStyleId>{F2DE63D5-997A-4646-A377-4702673A728D}</a:tableStyleId>
              </a:tblPr>
              <a:tblGrid>
                <a:gridCol w="2493173">
                  <a:extLst>
                    <a:ext uri="{9D8B030D-6E8A-4147-A177-3AD203B41FA5}">
                      <a16:colId xmlns:a16="http://schemas.microsoft.com/office/drawing/2014/main" val="1043008185"/>
                    </a:ext>
                  </a:extLst>
                </a:gridCol>
                <a:gridCol w="3151379">
                  <a:extLst>
                    <a:ext uri="{9D8B030D-6E8A-4147-A177-3AD203B41FA5}">
                      <a16:colId xmlns:a16="http://schemas.microsoft.com/office/drawing/2014/main" val="3084066725"/>
                    </a:ext>
                  </a:extLst>
                </a:gridCol>
                <a:gridCol w="3921088">
                  <a:extLst>
                    <a:ext uri="{9D8B030D-6E8A-4147-A177-3AD203B41FA5}">
                      <a16:colId xmlns:a16="http://schemas.microsoft.com/office/drawing/2014/main" val="696146396"/>
                    </a:ext>
                  </a:extLst>
                </a:gridCol>
              </a:tblGrid>
              <a:tr h="370840">
                <a:tc>
                  <a:txBody>
                    <a:bodyPr/>
                    <a:lstStyle/>
                    <a:p>
                      <a:endParaRPr kumimoji="1" lang="ja-JP" altLang="en-US" sz="1600" b="1"/>
                    </a:p>
                  </a:txBody>
                  <a:tcPr>
                    <a:lnR w="12700" cap="flat" cmpd="sng" algn="ctr">
                      <a:solidFill>
                        <a:schemeClr val="tx1">
                          <a:lumMod val="50000"/>
                          <a:lumOff val="50000"/>
                        </a:schemeClr>
                      </a:solidFill>
                      <a:prstDash val="solid"/>
                      <a:round/>
                      <a:headEnd type="none" w="med" len="med"/>
                      <a:tailEnd type="none" w="med" len="med"/>
                    </a:lnR>
                    <a:solidFill>
                      <a:srgbClr val="3DBAD7"/>
                    </a:solidFill>
                  </a:tcPr>
                </a:tc>
                <a:tc>
                  <a:txBody>
                    <a:bodyPr/>
                    <a:lstStyle/>
                    <a:p>
                      <a:r>
                        <a:rPr kumimoji="1" lang="en-US" altLang="ja-JP" sz="1600" b="1"/>
                        <a:t>Before</a:t>
                      </a:r>
                      <a:endParaRPr kumimoji="1" lang="ja-JP" altLang="en-US" sz="1600" b="1"/>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solidFill>
                      <a:srgbClr val="3DBAD7"/>
                    </a:solidFill>
                  </a:tcPr>
                </a:tc>
                <a:tc>
                  <a:txBody>
                    <a:bodyPr/>
                    <a:lstStyle/>
                    <a:p>
                      <a:r>
                        <a:rPr kumimoji="1" lang="en-US" altLang="ja-JP" sz="1600" b="1"/>
                        <a:t>After</a:t>
                      </a:r>
                      <a:endParaRPr kumimoji="1" lang="ja-JP" altLang="en-US" sz="1600" b="1"/>
                    </a:p>
                  </a:txBody>
                  <a:tcPr>
                    <a:lnL w="12700" cap="flat" cmpd="sng" algn="ctr">
                      <a:solidFill>
                        <a:schemeClr val="tx1">
                          <a:lumMod val="50000"/>
                          <a:lumOff val="50000"/>
                        </a:schemeClr>
                      </a:solidFill>
                      <a:prstDash val="solid"/>
                      <a:round/>
                      <a:headEnd type="none" w="med" len="med"/>
                      <a:tailEnd type="none" w="med" len="med"/>
                    </a:lnL>
                    <a:solidFill>
                      <a:srgbClr val="3DBAD7"/>
                    </a:solidFill>
                  </a:tcPr>
                </a:tc>
                <a:extLst>
                  <a:ext uri="{0D108BD9-81ED-4DB2-BD59-A6C34878D82A}">
                    <a16:rowId xmlns:a16="http://schemas.microsoft.com/office/drawing/2014/main" val="2573225400"/>
                  </a:ext>
                </a:extLst>
              </a:tr>
              <a:tr h="370840">
                <a:tc>
                  <a:txBody>
                    <a:bodyPr/>
                    <a:lstStyle/>
                    <a:p>
                      <a:r>
                        <a:rPr kumimoji="1" lang="ja-JP" altLang="en-US" sz="1600" b="1">
                          <a:solidFill>
                            <a:schemeClr val="tx1">
                              <a:lumMod val="65000"/>
                              <a:lumOff val="35000"/>
                            </a:schemeClr>
                          </a:solidFill>
                        </a:rPr>
                        <a:t>本数上限の制御単位</a:t>
                      </a:r>
                    </a:p>
                  </a:txBody>
                  <a:tcPr>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600" b="1">
                          <a:solidFill>
                            <a:schemeClr val="tx1">
                              <a:lumMod val="65000"/>
                              <a:lumOff val="35000"/>
                            </a:schemeClr>
                          </a:solidFill>
                        </a:rPr>
                        <a:t>日単位  </a:t>
                      </a:r>
                      <a:r>
                        <a:rPr kumimoji="1" lang="en-US" altLang="ja-JP" sz="1600" b="1">
                          <a:solidFill>
                            <a:schemeClr val="tx1">
                              <a:lumMod val="65000"/>
                              <a:lumOff val="35000"/>
                            </a:schemeClr>
                          </a:solidFill>
                        </a:rPr>
                        <a:t>(</a:t>
                      </a:r>
                      <a:r>
                        <a:rPr kumimoji="1" lang="ja-JP" altLang="en-US" sz="1600" b="1">
                          <a:solidFill>
                            <a:schemeClr val="tx1">
                              <a:lumMod val="65000"/>
                              <a:lumOff val="35000"/>
                            </a:schemeClr>
                          </a:solidFill>
                        </a:rPr>
                        <a:t>例</a:t>
                      </a:r>
                      <a:r>
                        <a:rPr kumimoji="1" lang="en-US" altLang="ja-JP" sz="1600" b="1">
                          <a:solidFill>
                            <a:schemeClr val="tx1">
                              <a:lumMod val="65000"/>
                              <a:lumOff val="35000"/>
                            </a:schemeClr>
                          </a:solidFill>
                        </a:rPr>
                        <a:t>:1</a:t>
                      </a:r>
                      <a:r>
                        <a:rPr kumimoji="1" lang="ja-JP" altLang="en-US" sz="1600" b="1">
                          <a:solidFill>
                            <a:schemeClr val="tx1">
                              <a:lumMod val="65000"/>
                              <a:lumOff val="35000"/>
                            </a:schemeClr>
                          </a:solidFill>
                        </a:rPr>
                        <a:t>日</a:t>
                      </a:r>
                      <a:r>
                        <a:rPr kumimoji="1" lang="en-US" altLang="ja-JP" sz="1600" b="1">
                          <a:solidFill>
                            <a:schemeClr val="tx1">
                              <a:lumMod val="65000"/>
                              <a:lumOff val="35000"/>
                            </a:schemeClr>
                          </a:solidFill>
                        </a:rPr>
                        <a:t>2</a:t>
                      </a:r>
                      <a:r>
                        <a:rPr kumimoji="1" lang="ja-JP" altLang="en-US" sz="1600" b="1">
                          <a:solidFill>
                            <a:schemeClr val="tx1">
                              <a:lumMod val="65000"/>
                              <a:lumOff val="35000"/>
                            </a:schemeClr>
                          </a:solidFill>
                        </a:rPr>
                        <a:t>本まで</a:t>
                      </a:r>
                      <a:r>
                        <a:rPr kumimoji="1" lang="en-US" altLang="ja-JP" sz="1600" b="1">
                          <a:solidFill>
                            <a:schemeClr val="tx1">
                              <a:lumMod val="65000"/>
                              <a:lumOff val="35000"/>
                            </a:schemeClr>
                          </a:solidFill>
                        </a:rPr>
                        <a:t>)</a:t>
                      </a:r>
                      <a:endParaRPr kumimoji="1" lang="ja-JP" altLang="en-US" sz="1600" b="1">
                        <a:solidFill>
                          <a:schemeClr val="tx1">
                            <a:lumMod val="65000"/>
                            <a:lumOff val="35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600" b="1">
                          <a:solidFill>
                            <a:schemeClr val="tx1">
                              <a:lumMod val="65000"/>
                              <a:lumOff val="35000"/>
                            </a:schemeClr>
                          </a:solidFill>
                        </a:rPr>
                        <a:t>日</a:t>
                      </a:r>
                      <a:r>
                        <a:rPr kumimoji="1" lang="en-US" altLang="ja-JP" sz="1600" b="1">
                          <a:solidFill>
                            <a:schemeClr val="tx1">
                              <a:lumMod val="65000"/>
                              <a:lumOff val="35000"/>
                            </a:schemeClr>
                          </a:solidFill>
                        </a:rPr>
                        <a:t>+</a:t>
                      </a:r>
                      <a:r>
                        <a:rPr kumimoji="1" lang="ja-JP" altLang="en-US" sz="1600" b="1">
                          <a:solidFill>
                            <a:schemeClr val="tx1">
                              <a:lumMod val="65000"/>
                              <a:lumOff val="35000"/>
                            </a:schemeClr>
                          </a:solidFill>
                        </a:rPr>
                        <a:t>週単位</a:t>
                      </a:r>
                      <a:r>
                        <a:rPr kumimoji="1" lang="en-US" altLang="ja-JP" sz="1600" b="1">
                          <a:solidFill>
                            <a:schemeClr val="tx1">
                              <a:lumMod val="65000"/>
                              <a:lumOff val="35000"/>
                            </a:schemeClr>
                          </a:solidFill>
                        </a:rPr>
                        <a:t>(</a:t>
                      </a:r>
                      <a:r>
                        <a:rPr kumimoji="1" lang="ja-JP" altLang="en-US" sz="1600" b="1">
                          <a:solidFill>
                            <a:schemeClr val="tx1">
                              <a:lumMod val="65000"/>
                              <a:lumOff val="35000"/>
                            </a:schemeClr>
                          </a:solidFill>
                        </a:rPr>
                        <a:t>例</a:t>
                      </a:r>
                      <a:r>
                        <a:rPr kumimoji="1" lang="en-US" altLang="ja-JP" sz="1600" b="1">
                          <a:solidFill>
                            <a:schemeClr val="tx1">
                              <a:lumMod val="65000"/>
                              <a:lumOff val="35000"/>
                            </a:schemeClr>
                          </a:solidFill>
                        </a:rPr>
                        <a:t>:</a:t>
                      </a:r>
                      <a:r>
                        <a:rPr kumimoji="1" lang="ja-JP" altLang="en-US" sz="1600" b="1">
                          <a:solidFill>
                            <a:schemeClr val="tx1">
                              <a:lumMod val="65000"/>
                              <a:lumOff val="35000"/>
                            </a:schemeClr>
                          </a:solidFill>
                        </a:rPr>
                        <a:t>週</a:t>
                      </a:r>
                      <a:r>
                        <a:rPr kumimoji="1" lang="en-US" altLang="ja-JP" sz="1600" b="1">
                          <a:solidFill>
                            <a:schemeClr val="tx1">
                              <a:lumMod val="65000"/>
                              <a:lumOff val="35000"/>
                            </a:schemeClr>
                          </a:solidFill>
                        </a:rPr>
                        <a:t>5</a:t>
                      </a:r>
                      <a:r>
                        <a:rPr kumimoji="1" lang="ja-JP" altLang="en-US" sz="1600" b="1">
                          <a:solidFill>
                            <a:schemeClr val="tx1">
                              <a:lumMod val="65000"/>
                              <a:lumOff val="35000"/>
                            </a:schemeClr>
                          </a:solidFill>
                        </a:rPr>
                        <a:t>本かつ</a:t>
                      </a:r>
                      <a:r>
                        <a:rPr kumimoji="1" lang="en-US" altLang="ja-JP" sz="1600" b="1">
                          <a:solidFill>
                            <a:schemeClr val="tx1">
                              <a:lumMod val="65000"/>
                              <a:lumOff val="35000"/>
                            </a:schemeClr>
                          </a:solidFill>
                        </a:rPr>
                        <a:t>1</a:t>
                      </a:r>
                      <a:r>
                        <a:rPr kumimoji="1" lang="ja-JP" altLang="en-US" sz="1600" b="1">
                          <a:solidFill>
                            <a:schemeClr val="tx1">
                              <a:lumMod val="65000"/>
                              <a:lumOff val="35000"/>
                            </a:schemeClr>
                          </a:solidFill>
                        </a:rPr>
                        <a:t>日</a:t>
                      </a:r>
                      <a:r>
                        <a:rPr kumimoji="1" lang="en-US" altLang="ja-JP" sz="1600" b="1">
                          <a:solidFill>
                            <a:schemeClr val="tx1">
                              <a:lumMod val="65000"/>
                              <a:lumOff val="35000"/>
                            </a:schemeClr>
                          </a:solidFill>
                        </a:rPr>
                        <a:t>1</a:t>
                      </a:r>
                      <a:r>
                        <a:rPr kumimoji="1" lang="ja-JP" altLang="en-US" sz="1600" b="1">
                          <a:solidFill>
                            <a:schemeClr val="tx1">
                              <a:lumMod val="65000"/>
                              <a:lumOff val="35000"/>
                            </a:schemeClr>
                          </a:solidFill>
                        </a:rPr>
                        <a:t>本まで</a:t>
                      </a:r>
                      <a:r>
                        <a:rPr kumimoji="1" lang="en-US" altLang="ja-JP" sz="1600" b="1">
                          <a:solidFill>
                            <a:schemeClr val="tx1">
                              <a:lumMod val="65000"/>
                              <a:lumOff val="35000"/>
                            </a:schemeClr>
                          </a:solidFill>
                        </a:rPr>
                        <a:t>)</a:t>
                      </a:r>
                      <a:endParaRPr kumimoji="1" lang="ja-JP" altLang="en-US" sz="1600" b="1">
                        <a:solidFill>
                          <a:schemeClr val="tx1">
                            <a:lumMod val="65000"/>
                            <a:lumOff val="35000"/>
                          </a:schemeClr>
                        </a:solidFill>
                      </a:endParaRPr>
                    </a:p>
                  </a:txBody>
                  <a:tcPr>
                    <a:lnL w="12700" cap="flat" cmpd="sng" algn="ctr">
                      <a:solidFill>
                        <a:schemeClr val="tx1">
                          <a:lumMod val="50000"/>
                          <a:lumOff val="50000"/>
                        </a:schemeClr>
                      </a:solidFill>
                      <a:prstDash val="solid"/>
                      <a:round/>
                      <a:headEnd type="none" w="med" len="med"/>
                      <a:tailEnd type="none" w="med" len="med"/>
                    </a:lnL>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846000161"/>
                  </a:ext>
                </a:extLst>
              </a:tr>
              <a:tr h="370840">
                <a:tc>
                  <a:txBody>
                    <a:bodyPr/>
                    <a:lstStyle/>
                    <a:p>
                      <a:r>
                        <a:rPr kumimoji="1" lang="ja-JP" altLang="en-US" sz="1600" b="1">
                          <a:solidFill>
                            <a:schemeClr val="tx1">
                              <a:lumMod val="65000"/>
                              <a:lumOff val="35000"/>
                            </a:schemeClr>
                          </a:solidFill>
                        </a:rPr>
                        <a:t>同ぺア制御の算定範囲</a:t>
                      </a:r>
                    </a:p>
                  </a:txBody>
                  <a:tcP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600" b="1">
                          <a:solidFill>
                            <a:schemeClr val="tx1">
                              <a:lumMod val="65000"/>
                              <a:lumOff val="35000"/>
                            </a:schemeClr>
                          </a:solidFill>
                        </a:rPr>
                        <a:t>日単位  </a:t>
                      </a:r>
                      <a:r>
                        <a:rPr kumimoji="1" lang="en-US" altLang="ja-JP" sz="1600" b="1">
                          <a:solidFill>
                            <a:schemeClr val="tx1">
                              <a:lumMod val="65000"/>
                              <a:lumOff val="35000"/>
                            </a:schemeClr>
                          </a:solidFill>
                        </a:rPr>
                        <a:t>(</a:t>
                      </a:r>
                      <a:r>
                        <a:rPr kumimoji="1" lang="ja-JP" altLang="en-US" sz="1600" b="1">
                          <a:solidFill>
                            <a:schemeClr val="tx1">
                              <a:lumMod val="65000"/>
                              <a:lumOff val="35000"/>
                            </a:schemeClr>
                          </a:solidFill>
                        </a:rPr>
                        <a:t>例</a:t>
                      </a:r>
                      <a:r>
                        <a:rPr kumimoji="1" lang="en-US" altLang="ja-JP" sz="1600" b="1">
                          <a:solidFill>
                            <a:schemeClr val="tx1">
                              <a:lumMod val="65000"/>
                              <a:lumOff val="35000"/>
                            </a:schemeClr>
                          </a:solidFill>
                        </a:rPr>
                        <a:t>:</a:t>
                      </a:r>
                      <a:r>
                        <a:rPr kumimoji="1" lang="ja-JP" altLang="en-US" sz="1600" b="1">
                          <a:solidFill>
                            <a:schemeClr val="tx1">
                              <a:lumMod val="65000"/>
                              <a:lumOff val="35000"/>
                            </a:schemeClr>
                          </a:solidFill>
                        </a:rPr>
                        <a:t>同ペア</a:t>
                      </a:r>
                      <a:r>
                        <a:rPr kumimoji="1" lang="en-US" altLang="ja-JP" sz="1600" b="1">
                          <a:solidFill>
                            <a:schemeClr val="tx1">
                              <a:lumMod val="65000"/>
                              <a:lumOff val="35000"/>
                            </a:schemeClr>
                          </a:solidFill>
                        </a:rPr>
                        <a:t>1</a:t>
                      </a:r>
                      <a:r>
                        <a:rPr kumimoji="1" lang="ja-JP" altLang="en-US" sz="1600" b="1">
                          <a:solidFill>
                            <a:schemeClr val="tx1">
                              <a:lumMod val="65000"/>
                              <a:lumOff val="35000"/>
                            </a:schemeClr>
                          </a:solidFill>
                        </a:rPr>
                        <a:t>日</a:t>
                      </a:r>
                      <a:r>
                        <a:rPr kumimoji="1" lang="en-US" altLang="ja-JP" sz="1600" b="1">
                          <a:solidFill>
                            <a:schemeClr val="tx1">
                              <a:lumMod val="65000"/>
                              <a:lumOff val="35000"/>
                            </a:schemeClr>
                          </a:solidFill>
                        </a:rPr>
                        <a:t>1</a:t>
                      </a:r>
                      <a:r>
                        <a:rPr kumimoji="1" lang="ja-JP" altLang="en-US" sz="1600" b="1">
                          <a:solidFill>
                            <a:schemeClr val="tx1">
                              <a:lumMod val="65000"/>
                              <a:lumOff val="35000"/>
                            </a:schemeClr>
                          </a:solidFill>
                        </a:rPr>
                        <a:t>本まで</a:t>
                      </a:r>
                      <a:r>
                        <a:rPr kumimoji="1" lang="en-US" altLang="ja-JP" sz="1600" b="1">
                          <a:solidFill>
                            <a:schemeClr val="tx1">
                              <a:lumMod val="65000"/>
                              <a:lumOff val="35000"/>
                            </a:schemeClr>
                          </a:solidFill>
                        </a:rPr>
                        <a:t>)</a:t>
                      </a:r>
                      <a:endParaRPr kumimoji="1" lang="ja-JP" altLang="en-US" sz="1600" b="1">
                        <a:solidFill>
                          <a:schemeClr val="tx1">
                            <a:lumMod val="65000"/>
                            <a:lumOff val="35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a:solidFill>
                            <a:schemeClr val="tx1">
                              <a:lumMod val="65000"/>
                              <a:lumOff val="35000"/>
                            </a:schemeClr>
                          </a:solidFill>
                        </a:rPr>
                        <a:t>日</a:t>
                      </a:r>
                      <a:r>
                        <a:rPr kumimoji="1" lang="en-US" altLang="ja-JP" sz="1600" b="1">
                          <a:solidFill>
                            <a:schemeClr val="tx1">
                              <a:lumMod val="65000"/>
                              <a:lumOff val="35000"/>
                            </a:schemeClr>
                          </a:solidFill>
                        </a:rPr>
                        <a:t>or</a:t>
                      </a:r>
                      <a:r>
                        <a:rPr kumimoji="1" lang="ja-JP" altLang="en-US" sz="1600" b="1">
                          <a:solidFill>
                            <a:schemeClr val="tx1">
                              <a:lumMod val="65000"/>
                              <a:lumOff val="35000"/>
                            </a:schemeClr>
                          </a:solidFill>
                        </a:rPr>
                        <a:t>週単位</a:t>
                      </a:r>
                      <a:r>
                        <a:rPr kumimoji="1" lang="en-US" altLang="ja-JP" sz="1600" b="1">
                          <a:solidFill>
                            <a:schemeClr val="tx1">
                              <a:lumMod val="65000"/>
                              <a:lumOff val="35000"/>
                            </a:schemeClr>
                          </a:solidFill>
                        </a:rPr>
                        <a:t>(</a:t>
                      </a:r>
                      <a:r>
                        <a:rPr kumimoji="1" lang="ja-JP" altLang="en-US" sz="1600" b="1">
                          <a:solidFill>
                            <a:schemeClr val="tx1">
                              <a:lumMod val="65000"/>
                              <a:lumOff val="35000"/>
                            </a:schemeClr>
                          </a:solidFill>
                        </a:rPr>
                        <a:t>例</a:t>
                      </a:r>
                      <a:r>
                        <a:rPr kumimoji="1" lang="en-US" altLang="ja-JP" sz="1600" b="1">
                          <a:solidFill>
                            <a:schemeClr val="tx1">
                              <a:lumMod val="65000"/>
                              <a:lumOff val="35000"/>
                            </a:schemeClr>
                          </a:solidFill>
                        </a:rPr>
                        <a:t>:</a:t>
                      </a:r>
                      <a:r>
                        <a:rPr kumimoji="1" lang="ja-JP" altLang="en-US" sz="1600" b="1">
                          <a:solidFill>
                            <a:schemeClr val="tx1">
                              <a:lumMod val="65000"/>
                              <a:lumOff val="35000"/>
                            </a:schemeClr>
                          </a:solidFill>
                        </a:rPr>
                        <a:t>同ペア同週</a:t>
                      </a:r>
                      <a:r>
                        <a:rPr kumimoji="1" lang="en-US" altLang="ja-JP" sz="1600" b="1">
                          <a:solidFill>
                            <a:schemeClr val="tx1">
                              <a:lumMod val="65000"/>
                              <a:lumOff val="35000"/>
                            </a:schemeClr>
                          </a:solidFill>
                        </a:rPr>
                        <a:t>1</a:t>
                      </a:r>
                      <a:r>
                        <a:rPr kumimoji="1" lang="ja-JP" altLang="en-US" sz="1600" b="1">
                          <a:solidFill>
                            <a:schemeClr val="tx1">
                              <a:lumMod val="65000"/>
                              <a:lumOff val="35000"/>
                            </a:schemeClr>
                          </a:solidFill>
                        </a:rPr>
                        <a:t>本まで</a:t>
                      </a:r>
                      <a:r>
                        <a:rPr kumimoji="1" lang="en-US" altLang="ja-JP" sz="1600" b="1">
                          <a:solidFill>
                            <a:schemeClr val="tx1">
                              <a:lumMod val="65000"/>
                              <a:lumOff val="35000"/>
                            </a:schemeClr>
                          </a:solidFill>
                        </a:rPr>
                        <a:t>)</a:t>
                      </a:r>
                      <a:endParaRPr kumimoji="1" lang="ja-JP" altLang="en-US" sz="1600" b="1">
                        <a:solidFill>
                          <a:schemeClr val="tx1">
                            <a:lumMod val="65000"/>
                            <a:lumOff val="35000"/>
                          </a:schemeClr>
                        </a:solidFill>
                      </a:endParaRPr>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793881507"/>
                  </a:ext>
                </a:extLst>
              </a:tr>
              <a:tr h="370840">
                <a:tc>
                  <a:txBody>
                    <a:bodyPr/>
                    <a:lstStyle/>
                    <a:p>
                      <a:r>
                        <a:rPr kumimoji="1" lang="en-US" altLang="ja-JP" sz="1600" b="1">
                          <a:solidFill>
                            <a:schemeClr val="tx1">
                              <a:lumMod val="65000"/>
                              <a:lumOff val="35000"/>
                            </a:schemeClr>
                          </a:solidFill>
                        </a:rPr>
                        <a:t>NG</a:t>
                      </a:r>
                      <a:r>
                        <a:rPr kumimoji="1" lang="ja-JP" altLang="en-US" sz="1600" b="1">
                          <a:solidFill>
                            <a:schemeClr val="tx1">
                              <a:lumMod val="65000"/>
                              <a:lumOff val="35000"/>
                            </a:schemeClr>
                          </a:solidFill>
                        </a:rPr>
                        <a:t>時間帯設定</a:t>
                      </a:r>
                      <a:r>
                        <a:rPr kumimoji="1" lang="en-US" altLang="ja-JP" sz="1600" b="1">
                          <a:solidFill>
                            <a:schemeClr val="tx1">
                              <a:lumMod val="65000"/>
                              <a:lumOff val="35000"/>
                            </a:schemeClr>
                          </a:solidFill>
                        </a:rPr>
                        <a:t>(</a:t>
                      </a:r>
                      <a:r>
                        <a:rPr kumimoji="1" lang="ja-JP" altLang="en-US" sz="1600" b="1">
                          <a:solidFill>
                            <a:schemeClr val="tx1">
                              <a:lumMod val="65000"/>
                              <a:lumOff val="35000"/>
                            </a:schemeClr>
                          </a:solidFill>
                        </a:rPr>
                        <a:t>中抜き</a:t>
                      </a:r>
                      <a:r>
                        <a:rPr kumimoji="1" lang="en-US" altLang="ja-JP" sz="1600" b="1">
                          <a:solidFill>
                            <a:schemeClr val="tx1">
                              <a:lumMod val="65000"/>
                              <a:lumOff val="35000"/>
                            </a:schemeClr>
                          </a:solidFill>
                        </a:rPr>
                        <a:t>)</a:t>
                      </a:r>
                      <a:endParaRPr kumimoji="1" lang="ja-JP" altLang="en-US" sz="1600" b="1">
                        <a:solidFill>
                          <a:schemeClr val="tx1">
                            <a:lumMod val="65000"/>
                            <a:lumOff val="35000"/>
                          </a:schemeClr>
                        </a:solidFill>
                      </a:endParaRPr>
                    </a:p>
                  </a:txBody>
                  <a:tcP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tcPr>
                </a:tc>
                <a:tc>
                  <a:txBody>
                    <a:bodyPr/>
                    <a:lstStyle/>
                    <a:p>
                      <a:r>
                        <a:rPr kumimoji="1" lang="ja-JP" altLang="en-US" sz="1600" b="1">
                          <a:solidFill>
                            <a:schemeClr val="tx1">
                              <a:lumMod val="65000"/>
                              <a:lumOff val="35000"/>
                            </a:schemeClr>
                          </a:solidFill>
                        </a:rPr>
                        <a:t>不可能</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tcPr>
                </a:tc>
                <a:tc>
                  <a:txBody>
                    <a:bodyPr/>
                    <a:lstStyle/>
                    <a:p>
                      <a:r>
                        <a:rPr kumimoji="1" lang="ja-JP" altLang="en-US" sz="1600" b="1" dirty="0">
                          <a:solidFill>
                            <a:schemeClr val="tx1">
                              <a:lumMod val="65000"/>
                              <a:lumOff val="35000"/>
                            </a:schemeClr>
                          </a:solidFill>
                        </a:rPr>
                        <a:t>可能 </a:t>
                      </a:r>
                      <a:r>
                        <a:rPr kumimoji="1" lang="en-US" altLang="ja-JP" sz="1600" b="1" dirty="0">
                          <a:solidFill>
                            <a:schemeClr val="tx1">
                              <a:lumMod val="65000"/>
                              <a:lumOff val="35000"/>
                            </a:schemeClr>
                          </a:solidFill>
                        </a:rPr>
                        <a:t>(</a:t>
                      </a:r>
                      <a:r>
                        <a:rPr kumimoji="1" lang="ja-JP" altLang="en-US" sz="1600" b="1" dirty="0">
                          <a:solidFill>
                            <a:schemeClr val="tx1">
                              <a:lumMod val="65000"/>
                              <a:lumOff val="35000"/>
                            </a:schemeClr>
                          </a:solidFill>
                        </a:rPr>
                        <a:t>例：</a:t>
                      </a:r>
                      <a:r>
                        <a:rPr kumimoji="1" lang="en-US" altLang="ja-JP" sz="1600" b="1" dirty="0">
                          <a:solidFill>
                            <a:schemeClr val="tx1">
                              <a:lumMod val="65000"/>
                              <a:lumOff val="35000"/>
                            </a:schemeClr>
                          </a:solidFill>
                        </a:rPr>
                        <a:t>12:30-13:00</a:t>
                      </a:r>
                      <a:r>
                        <a:rPr kumimoji="1" lang="ja-JP" altLang="en-US" sz="1600" b="1" dirty="0">
                          <a:solidFill>
                            <a:schemeClr val="tx1">
                              <a:lumMod val="65000"/>
                              <a:lumOff val="35000"/>
                            </a:schemeClr>
                          </a:solidFill>
                        </a:rPr>
                        <a:t>は動作させない</a:t>
                      </a:r>
                      <a:r>
                        <a:rPr kumimoji="1" lang="en-US" altLang="ja-JP" sz="1600" b="1" dirty="0">
                          <a:solidFill>
                            <a:schemeClr val="tx1">
                              <a:lumMod val="65000"/>
                              <a:lumOff val="35000"/>
                            </a:schemeClr>
                          </a:solidFill>
                        </a:rPr>
                        <a:t>)</a:t>
                      </a:r>
                      <a:endParaRPr kumimoji="1" lang="ja-JP" altLang="en-US" sz="1600" b="1" dirty="0">
                        <a:solidFill>
                          <a:schemeClr val="tx1">
                            <a:lumMod val="65000"/>
                            <a:lumOff val="35000"/>
                          </a:schemeClr>
                        </a:solidFill>
                      </a:endParaRPr>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tcPr>
                </a:tc>
                <a:extLst>
                  <a:ext uri="{0D108BD9-81ED-4DB2-BD59-A6C34878D82A}">
                    <a16:rowId xmlns:a16="http://schemas.microsoft.com/office/drawing/2014/main" val="3918466587"/>
                  </a:ext>
                </a:extLst>
              </a:tr>
            </a:tbl>
          </a:graphicData>
        </a:graphic>
      </p:graphicFrame>
      <p:sp>
        <p:nvSpPr>
          <p:cNvPr id="12" name="テキスト ボックス 11">
            <a:extLst>
              <a:ext uri="{FF2B5EF4-FFF2-40B4-BE49-F238E27FC236}">
                <a16:creationId xmlns:a16="http://schemas.microsoft.com/office/drawing/2014/main" id="{80494934-495C-56A6-EDE7-FC338E35FE79}"/>
              </a:ext>
            </a:extLst>
          </p:cNvPr>
          <p:cNvSpPr txBox="1"/>
          <p:nvPr/>
        </p:nvSpPr>
        <p:spPr>
          <a:xfrm>
            <a:off x="1065998" y="4210470"/>
            <a:ext cx="102545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□ダッシュボードの更新頻度・利便性向上 </a:t>
            </a:r>
            <a:r>
              <a:rPr kumimoji="1" lang="en-US" altLang="ja-JP" sz="2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(22</a:t>
            </a:r>
            <a:r>
              <a:rPr kumimoji="1" lang="ja-JP" altLang="en-US" sz="2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年</a:t>
            </a:r>
            <a:r>
              <a:rPr kumimoji="1" lang="en-US" altLang="ja-JP" sz="2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7</a:t>
            </a:r>
            <a:r>
              <a:rPr kumimoji="1" lang="ja-JP" altLang="en-US" sz="2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月</a:t>
            </a:r>
            <a:r>
              <a:rPr kumimoji="1" lang="en-US" altLang="ja-JP" sz="2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p>
        </p:txBody>
      </p:sp>
      <p:graphicFrame>
        <p:nvGraphicFramePr>
          <p:cNvPr id="13" name="表 2">
            <a:extLst>
              <a:ext uri="{FF2B5EF4-FFF2-40B4-BE49-F238E27FC236}">
                <a16:creationId xmlns:a16="http://schemas.microsoft.com/office/drawing/2014/main" id="{5A18FBB8-BEFE-129C-CC93-6A1FB0A72F78}"/>
              </a:ext>
            </a:extLst>
          </p:cNvPr>
          <p:cNvGraphicFramePr>
            <a:graphicFrameLocks noGrp="1"/>
          </p:cNvGraphicFramePr>
          <p:nvPr/>
        </p:nvGraphicFramePr>
        <p:xfrm>
          <a:off x="1552448" y="4842837"/>
          <a:ext cx="9565640" cy="1112520"/>
        </p:xfrm>
        <a:graphic>
          <a:graphicData uri="http://schemas.openxmlformats.org/drawingml/2006/table">
            <a:tbl>
              <a:tblPr firstRow="1" bandRow="1">
                <a:tableStyleId>{F2DE63D5-997A-4646-A377-4702673A728D}</a:tableStyleId>
              </a:tblPr>
              <a:tblGrid>
                <a:gridCol w="2493173">
                  <a:extLst>
                    <a:ext uri="{9D8B030D-6E8A-4147-A177-3AD203B41FA5}">
                      <a16:colId xmlns:a16="http://schemas.microsoft.com/office/drawing/2014/main" val="1043008185"/>
                    </a:ext>
                  </a:extLst>
                </a:gridCol>
                <a:gridCol w="3151379">
                  <a:extLst>
                    <a:ext uri="{9D8B030D-6E8A-4147-A177-3AD203B41FA5}">
                      <a16:colId xmlns:a16="http://schemas.microsoft.com/office/drawing/2014/main" val="3084066725"/>
                    </a:ext>
                  </a:extLst>
                </a:gridCol>
                <a:gridCol w="3921088">
                  <a:extLst>
                    <a:ext uri="{9D8B030D-6E8A-4147-A177-3AD203B41FA5}">
                      <a16:colId xmlns:a16="http://schemas.microsoft.com/office/drawing/2014/main" val="696146396"/>
                    </a:ext>
                  </a:extLst>
                </a:gridCol>
              </a:tblGrid>
              <a:tr h="370840">
                <a:tc>
                  <a:txBody>
                    <a:bodyPr/>
                    <a:lstStyle/>
                    <a:p>
                      <a:endParaRPr kumimoji="1" lang="ja-JP" altLang="en-US" sz="1600" b="1"/>
                    </a:p>
                  </a:txBody>
                  <a:tcPr>
                    <a:lnR w="12700" cap="flat" cmpd="sng" algn="ctr">
                      <a:solidFill>
                        <a:schemeClr val="tx1">
                          <a:lumMod val="50000"/>
                          <a:lumOff val="50000"/>
                        </a:schemeClr>
                      </a:solidFill>
                      <a:prstDash val="solid"/>
                      <a:round/>
                      <a:headEnd type="none" w="med" len="med"/>
                      <a:tailEnd type="none" w="med" len="med"/>
                    </a:lnR>
                    <a:solidFill>
                      <a:srgbClr val="3DBAD7"/>
                    </a:solidFill>
                  </a:tcPr>
                </a:tc>
                <a:tc>
                  <a:txBody>
                    <a:bodyPr/>
                    <a:lstStyle/>
                    <a:p>
                      <a:r>
                        <a:rPr kumimoji="1" lang="en-US" altLang="ja-JP" sz="1600" b="1"/>
                        <a:t>Before</a:t>
                      </a:r>
                      <a:endParaRPr kumimoji="1" lang="ja-JP" altLang="en-US" sz="1600" b="1"/>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solidFill>
                      <a:srgbClr val="3DBAD7"/>
                    </a:solidFill>
                  </a:tcPr>
                </a:tc>
                <a:tc>
                  <a:txBody>
                    <a:bodyPr/>
                    <a:lstStyle/>
                    <a:p>
                      <a:r>
                        <a:rPr kumimoji="1" lang="en-US" altLang="ja-JP" sz="1600" b="1"/>
                        <a:t>After</a:t>
                      </a:r>
                      <a:endParaRPr kumimoji="1" lang="ja-JP" altLang="en-US" sz="1600" b="1"/>
                    </a:p>
                  </a:txBody>
                  <a:tcPr>
                    <a:lnL w="12700" cap="flat" cmpd="sng" algn="ctr">
                      <a:solidFill>
                        <a:schemeClr val="tx1">
                          <a:lumMod val="50000"/>
                          <a:lumOff val="50000"/>
                        </a:schemeClr>
                      </a:solidFill>
                      <a:prstDash val="solid"/>
                      <a:round/>
                      <a:headEnd type="none" w="med" len="med"/>
                      <a:tailEnd type="none" w="med" len="med"/>
                    </a:lnL>
                    <a:solidFill>
                      <a:srgbClr val="3DBAD7"/>
                    </a:solidFill>
                  </a:tcPr>
                </a:tc>
                <a:extLst>
                  <a:ext uri="{0D108BD9-81ED-4DB2-BD59-A6C34878D82A}">
                    <a16:rowId xmlns:a16="http://schemas.microsoft.com/office/drawing/2014/main" val="2573225400"/>
                  </a:ext>
                </a:extLst>
              </a:tr>
              <a:tr h="370840">
                <a:tc>
                  <a:txBody>
                    <a:bodyPr/>
                    <a:lstStyle/>
                    <a:p>
                      <a:r>
                        <a:rPr kumimoji="1" lang="ja-JP" altLang="en-US" sz="1600" b="1">
                          <a:solidFill>
                            <a:schemeClr val="tx1">
                              <a:lumMod val="65000"/>
                              <a:lumOff val="35000"/>
                            </a:schemeClr>
                          </a:solidFill>
                        </a:rPr>
                        <a:t>更新タイミング</a:t>
                      </a:r>
                    </a:p>
                  </a:txBody>
                  <a:tcPr>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600" b="1">
                          <a:solidFill>
                            <a:schemeClr val="tx1">
                              <a:lumMod val="65000"/>
                              <a:lumOff val="35000"/>
                            </a:schemeClr>
                          </a:solidFill>
                        </a:rPr>
                        <a:t>毎月</a:t>
                      </a:r>
                      <a:r>
                        <a:rPr kumimoji="1" lang="en-US" altLang="ja-JP" sz="1600" b="1">
                          <a:solidFill>
                            <a:schemeClr val="tx1">
                              <a:lumMod val="65000"/>
                              <a:lumOff val="35000"/>
                            </a:schemeClr>
                          </a:solidFill>
                        </a:rPr>
                        <a:t>15</a:t>
                      </a:r>
                      <a:r>
                        <a:rPr kumimoji="1" lang="ja-JP" altLang="en-US" sz="1600" b="1">
                          <a:solidFill>
                            <a:schemeClr val="tx1">
                              <a:lumMod val="65000"/>
                              <a:lumOff val="35000"/>
                            </a:schemeClr>
                          </a:solidFill>
                        </a:rPr>
                        <a:t>日ごろ</a:t>
                      </a:r>
                      <a:r>
                        <a:rPr kumimoji="1" lang="en-US" altLang="ja-JP" sz="1600" b="1">
                          <a:solidFill>
                            <a:schemeClr val="tx1">
                              <a:lumMod val="65000"/>
                              <a:lumOff val="35000"/>
                            </a:schemeClr>
                          </a:solidFill>
                        </a:rPr>
                        <a:t>(</a:t>
                      </a:r>
                      <a:r>
                        <a:rPr kumimoji="1" lang="ja-JP" altLang="en-US" sz="1600" b="1">
                          <a:solidFill>
                            <a:schemeClr val="tx1">
                              <a:lumMod val="65000"/>
                              <a:lumOff val="35000"/>
                            </a:schemeClr>
                          </a:solidFill>
                        </a:rPr>
                        <a:t>月</a:t>
                      </a:r>
                      <a:r>
                        <a:rPr kumimoji="1" lang="en-US" altLang="ja-JP" sz="1600" b="1">
                          <a:solidFill>
                            <a:schemeClr val="tx1">
                              <a:lumMod val="65000"/>
                              <a:lumOff val="35000"/>
                            </a:schemeClr>
                          </a:solidFill>
                        </a:rPr>
                        <a:t>1</a:t>
                      </a:r>
                      <a:r>
                        <a:rPr kumimoji="1" lang="ja-JP" altLang="en-US" sz="1600" b="1">
                          <a:solidFill>
                            <a:schemeClr val="tx1">
                              <a:lumMod val="65000"/>
                              <a:lumOff val="35000"/>
                            </a:schemeClr>
                          </a:solidFill>
                        </a:rPr>
                        <a:t>回</a:t>
                      </a:r>
                      <a:r>
                        <a:rPr kumimoji="1" lang="en-US" altLang="ja-JP" sz="1600" b="1">
                          <a:solidFill>
                            <a:schemeClr val="tx1">
                              <a:lumMod val="65000"/>
                              <a:lumOff val="35000"/>
                            </a:schemeClr>
                          </a:solidFill>
                        </a:rPr>
                        <a:t>)</a:t>
                      </a:r>
                      <a:endParaRPr kumimoji="1" lang="ja-JP" altLang="en-US" sz="1600" b="1">
                        <a:solidFill>
                          <a:schemeClr val="tx1">
                            <a:lumMod val="65000"/>
                            <a:lumOff val="35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600" b="1">
                          <a:solidFill>
                            <a:schemeClr val="tx1">
                              <a:lumMod val="65000"/>
                              <a:lumOff val="35000"/>
                            </a:schemeClr>
                          </a:solidFill>
                        </a:rPr>
                        <a:t>月</a:t>
                      </a:r>
                      <a:r>
                        <a:rPr kumimoji="1" lang="en-US" altLang="ja-JP" sz="1600" b="1">
                          <a:solidFill>
                            <a:schemeClr val="tx1">
                              <a:lumMod val="65000"/>
                              <a:lumOff val="35000"/>
                            </a:schemeClr>
                          </a:solidFill>
                        </a:rPr>
                        <a:t>2</a:t>
                      </a:r>
                      <a:r>
                        <a:rPr kumimoji="1" lang="ja-JP" altLang="en-US" sz="1600" b="1">
                          <a:solidFill>
                            <a:schemeClr val="tx1">
                              <a:lumMod val="65000"/>
                              <a:lumOff val="35000"/>
                            </a:schemeClr>
                          </a:solidFill>
                        </a:rPr>
                        <a:t>回以上</a:t>
                      </a:r>
                      <a:r>
                        <a:rPr kumimoji="1" lang="en-US" altLang="ja-JP" sz="1050" b="1">
                          <a:solidFill>
                            <a:schemeClr val="tx1">
                              <a:lumMod val="65000"/>
                              <a:lumOff val="35000"/>
                            </a:schemeClr>
                          </a:solidFill>
                        </a:rPr>
                        <a:t>※</a:t>
                      </a:r>
                      <a:r>
                        <a:rPr kumimoji="1" lang="ja-JP" altLang="en-US" sz="1600" b="1">
                          <a:solidFill>
                            <a:schemeClr val="tx1">
                              <a:lumMod val="65000"/>
                              <a:lumOff val="35000"/>
                            </a:schemeClr>
                          </a:solidFill>
                        </a:rPr>
                        <a:t>更新　 </a:t>
                      </a:r>
                      <a:r>
                        <a:rPr kumimoji="1" lang="en-US" altLang="ja-JP" sz="1050" b="1">
                          <a:solidFill>
                            <a:schemeClr val="tx1">
                              <a:lumMod val="65000"/>
                              <a:lumOff val="35000"/>
                            </a:schemeClr>
                          </a:solidFill>
                        </a:rPr>
                        <a:t>※</a:t>
                      </a:r>
                      <a:r>
                        <a:rPr kumimoji="1" lang="ja-JP" altLang="en-US" sz="1050" b="1">
                          <a:solidFill>
                            <a:schemeClr val="tx1">
                              <a:lumMod val="65000"/>
                              <a:lumOff val="35000"/>
                            </a:schemeClr>
                          </a:solidFill>
                        </a:rPr>
                        <a:t>自販機の売上次第で</a:t>
                      </a:r>
                      <a:r>
                        <a:rPr kumimoji="1" lang="en-US" altLang="ja-JP" sz="1050" b="1">
                          <a:solidFill>
                            <a:schemeClr val="tx1">
                              <a:lumMod val="65000"/>
                              <a:lumOff val="35000"/>
                            </a:schemeClr>
                          </a:solidFill>
                        </a:rPr>
                        <a:t>+1~2</a:t>
                      </a:r>
                      <a:r>
                        <a:rPr kumimoji="1" lang="ja-JP" altLang="en-US" sz="1050" b="1">
                          <a:solidFill>
                            <a:schemeClr val="tx1">
                              <a:lumMod val="65000"/>
                              <a:lumOff val="35000"/>
                            </a:schemeClr>
                          </a:solidFill>
                        </a:rPr>
                        <a:t>回</a:t>
                      </a:r>
                      <a:endParaRPr kumimoji="1" lang="ja-JP" altLang="en-US" sz="1600" b="1">
                        <a:solidFill>
                          <a:schemeClr val="tx1">
                            <a:lumMod val="65000"/>
                            <a:lumOff val="35000"/>
                          </a:schemeClr>
                        </a:solidFill>
                      </a:endParaRPr>
                    </a:p>
                  </a:txBody>
                  <a:tcPr>
                    <a:lnL w="12700" cap="flat" cmpd="sng" algn="ctr">
                      <a:solidFill>
                        <a:schemeClr val="tx1">
                          <a:lumMod val="50000"/>
                          <a:lumOff val="50000"/>
                        </a:schemeClr>
                      </a:solidFill>
                      <a:prstDash val="solid"/>
                      <a:round/>
                      <a:headEnd type="none" w="med" len="med"/>
                      <a:tailEnd type="none" w="med" len="med"/>
                    </a:lnL>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846000161"/>
                  </a:ext>
                </a:extLst>
              </a:tr>
              <a:tr h="370840">
                <a:tc>
                  <a:txBody>
                    <a:bodyPr/>
                    <a:lstStyle/>
                    <a:p>
                      <a:r>
                        <a:rPr kumimoji="1" lang="ja-JP" altLang="en-US" sz="1600" b="1">
                          <a:solidFill>
                            <a:schemeClr val="tx1">
                              <a:lumMod val="65000"/>
                              <a:lumOff val="35000"/>
                            </a:schemeClr>
                          </a:solidFill>
                        </a:rPr>
                        <a:t>分析軸の数</a:t>
                      </a:r>
                    </a:p>
                  </a:txBody>
                  <a:tcP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r>
                        <a:rPr kumimoji="1" lang="ja-JP" altLang="en-US" sz="1600" b="1">
                          <a:solidFill>
                            <a:schemeClr val="tx1">
                              <a:lumMod val="65000"/>
                              <a:lumOff val="35000"/>
                            </a:schemeClr>
                          </a:solidFill>
                        </a:rPr>
                        <a:t>利用回数</a:t>
                      </a:r>
                      <a:r>
                        <a:rPr kumimoji="1" lang="en-US" altLang="ja-JP" sz="1600" b="1">
                          <a:solidFill>
                            <a:schemeClr val="tx1">
                              <a:lumMod val="65000"/>
                              <a:lumOff val="35000"/>
                            </a:schemeClr>
                          </a:solidFill>
                        </a:rPr>
                        <a:t>1~5</a:t>
                      </a:r>
                      <a:r>
                        <a:rPr kumimoji="1" lang="ja-JP" altLang="en-US" sz="1600" b="1">
                          <a:solidFill>
                            <a:schemeClr val="tx1">
                              <a:lumMod val="65000"/>
                              <a:lumOff val="35000"/>
                            </a:schemeClr>
                          </a:solidFill>
                        </a:rPr>
                        <a:t>回</a:t>
                      </a:r>
                      <a:r>
                        <a:rPr kumimoji="1" lang="en-US" altLang="ja-JP" sz="1600" b="1">
                          <a:solidFill>
                            <a:schemeClr val="tx1">
                              <a:lumMod val="65000"/>
                              <a:lumOff val="35000"/>
                            </a:schemeClr>
                          </a:solidFill>
                        </a:rPr>
                        <a:t>+</a:t>
                      </a:r>
                      <a:r>
                        <a:rPr kumimoji="1" lang="ja-JP" altLang="en-US" sz="1600" b="1">
                          <a:solidFill>
                            <a:schemeClr val="tx1">
                              <a:lumMod val="65000"/>
                              <a:lumOff val="35000"/>
                            </a:schemeClr>
                          </a:solidFill>
                        </a:rPr>
                        <a:t>それ以上の</a:t>
                      </a:r>
                      <a:r>
                        <a:rPr kumimoji="1" lang="en-US" altLang="ja-JP" sz="1600" b="1">
                          <a:solidFill>
                            <a:schemeClr val="tx1">
                              <a:lumMod val="65000"/>
                              <a:lumOff val="35000"/>
                            </a:schemeClr>
                          </a:solidFill>
                        </a:rPr>
                        <a:t>6</a:t>
                      </a:r>
                      <a:r>
                        <a:rPr kumimoji="1" lang="ja-JP" altLang="en-US" sz="1600" b="1">
                          <a:solidFill>
                            <a:schemeClr val="tx1">
                              <a:lumMod val="65000"/>
                              <a:lumOff val="35000"/>
                            </a:schemeClr>
                          </a:solidFill>
                        </a:rPr>
                        <a:t>軸</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tx1">
                              <a:lumMod val="65000"/>
                              <a:lumOff val="35000"/>
                            </a:schemeClr>
                          </a:solidFill>
                        </a:rPr>
                        <a:t>利用回数</a:t>
                      </a:r>
                      <a:r>
                        <a:rPr kumimoji="1" lang="en-US" altLang="ja-JP" sz="1600" b="1" dirty="0">
                          <a:solidFill>
                            <a:schemeClr val="tx1">
                              <a:lumMod val="65000"/>
                              <a:lumOff val="35000"/>
                            </a:schemeClr>
                          </a:solidFill>
                        </a:rPr>
                        <a:t>1~9</a:t>
                      </a:r>
                      <a:r>
                        <a:rPr kumimoji="1" lang="ja-JP" altLang="en-US" sz="1600" b="1" dirty="0">
                          <a:solidFill>
                            <a:schemeClr val="tx1">
                              <a:lumMod val="65000"/>
                              <a:lumOff val="35000"/>
                            </a:schemeClr>
                          </a:solidFill>
                        </a:rPr>
                        <a:t>回</a:t>
                      </a:r>
                      <a:r>
                        <a:rPr kumimoji="1" lang="en-US" altLang="ja-JP" sz="1600" b="1" dirty="0">
                          <a:solidFill>
                            <a:schemeClr val="tx1">
                              <a:lumMod val="65000"/>
                              <a:lumOff val="35000"/>
                            </a:schemeClr>
                          </a:solidFill>
                        </a:rPr>
                        <a:t>+</a:t>
                      </a:r>
                      <a:r>
                        <a:rPr kumimoji="1" lang="ja-JP" altLang="en-US" sz="1600" b="1" dirty="0">
                          <a:solidFill>
                            <a:schemeClr val="tx1">
                              <a:lumMod val="65000"/>
                              <a:lumOff val="35000"/>
                            </a:schemeClr>
                          </a:solidFill>
                        </a:rPr>
                        <a:t>それ以上の</a:t>
                      </a:r>
                      <a:r>
                        <a:rPr kumimoji="1" lang="en-US" altLang="ja-JP" sz="1600" b="1" dirty="0">
                          <a:solidFill>
                            <a:schemeClr val="tx1">
                              <a:lumMod val="65000"/>
                              <a:lumOff val="35000"/>
                            </a:schemeClr>
                          </a:solidFill>
                        </a:rPr>
                        <a:t>10</a:t>
                      </a:r>
                      <a:r>
                        <a:rPr kumimoji="1" lang="ja-JP" altLang="en-US" sz="1600" b="1" dirty="0">
                          <a:solidFill>
                            <a:schemeClr val="tx1">
                              <a:lumMod val="65000"/>
                              <a:lumOff val="35000"/>
                            </a:schemeClr>
                          </a:solidFill>
                        </a:rPr>
                        <a:t>軸</a:t>
                      </a:r>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793881507"/>
                  </a:ext>
                </a:extLst>
              </a:tr>
            </a:tbl>
          </a:graphicData>
        </a:graphic>
      </p:graphicFrame>
    </p:spTree>
    <p:extLst>
      <p:ext uri="{BB962C8B-B14F-4D97-AF65-F5344CB8AC3E}">
        <p14:creationId xmlns:p14="http://schemas.microsoft.com/office/powerpoint/2010/main" val="3485912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F8F1E0D9-C9DF-47AA-926E-4278BFD6297D}"/>
              </a:ext>
            </a:extLst>
          </p:cNvPr>
          <p:cNvPicPr>
            <a:picLocks noChangeAspect="1"/>
          </p:cNvPicPr>
          <p:nvPr/>
        </p:nvPicPr>
        <p:blipFill>
          <a:blip r:embed="rId2"/>
          <a:stretch>
            <a:fillRect/>
          </a:stretch>
        </p:blipFill>
        <p:spPr>
          <a:xfrm>
            <a:off x="0" y="0"/>
            <a:ext cx="12192002" cy="6858000"/>
          </a:xfrm>
          <a:prstGeom prst="rect">
            <a:avLst/>
          </a:prstGeom>
        </p:spPr>
      </p:pic>
      <p:sp>
        <p:nvSpPr>
          <p:cNvPr id="16" name="テキスト ボックス 15">
            <a:extLst>
              <a:ext uri="{FF2B5EF4-FFF2-40B4-BE49-F238E27FC236}">
                <a16:creationId xmlns:a16="http://schemas.microsoft.com/office/drawing/2014/main" id="{B9FB76F0-2A5C-4D79-98DF-9A9D755C17FC}"/>
              </a:ext>
            </a:extLst>
          </p:cNvPr>
          <p:cNvSpPr txBox="1"/>
          <p:nvPr/>
        </p:nvSpPr>
        <p:spPr>
          <a:xfrm>
            <a:off x="511334" y="4660587"/>
            <a:ext cx="5309552" cy="13157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・最大</a:t>
            </a:r>
            <a:r>
              <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5</a:t>
            </a: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本</a:t>
            </a:r>
            <a:r>
              <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週</a:t>
            </a:r>
            <a:r>
              <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かつ１日最大</a:t>
            </a:r>
            <a:r>
              <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2</a:t>
            </a: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本）</a:t>
            </a:r>
            <a:r>
              <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 </a:t>
            </a:r>
            <a:r>
              <a:rPr kumimoji="1" lang="en-US" altLang="ja-JP" sz="105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※1</a:t>
            </a:r>
            <a:endPar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・同ペアは週次で</a:t>
            </a:r>
            <a:r>
              <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1</a:t>
            </a: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回まで</a:t>
            </a:r>
            <a:endPar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・昼休みは動作しない</a:t>
            </a:r>
            <a:r>
              <a:rPr kumimoji="1" lang="en-US" altLang="ja-JP" sz="105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※2</a:t>
            </a:r>
            <a:endPar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※1:</a:t>
            </a:r>
            <a:r>
              <a:rPr kumimoji="1" lang="ja-JP" altLang="en-US" sz="105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月曜日の</a:t>
            </a:r>
            <a:r>
              <a:rPr kumimoji="1" lang="en-US" altLang="ja-JP" sz="105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5</a:t>
            </a:r>
            <a:r>
              <a:rPr kumimoji="1" lang="ja-JP" altLang="en-US" sz="105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本一斉利用を制御可能</a:t>
            </a:r>
            <a:endParaRPr kumimoji="1" lang="en-US" altLang="ja-JP" sz="105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※2:</a:t>
            </a:r>
            <a:r>
              <a:rPr kumimoji="1" lang="ja-JP" altLang="en-US" sz="105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昼休みの一斉利用を制御可能</a:t>
            </a:r>
          </a:p>
        </p:txBody>
      </p:sp>
      <p:pic>
        <p:nvPicPr>
          <p:cNvPr id="13" name="図 12">
            <a:extLst>
              <a:ext uri="{FF2B5EF4-FFF2-40B4-BE49-F238E27FC236}">
                <a16:creationId xmlns:a16="http://schemas.microsoft.com/office/drawing/2014/main" id="{B5FDCF47-40CB-498A-9C92-9A2E37ADA04B}"/>
              </a:ext>
            </a:extLst>
          </p:cNvPr>
          <p:cNvPicPr>
            <a:picLocks noChangeAspect="1"/>
          </p:cNvPicPr>
          <p:nvPr/>
        </p:nvPicPr>
        <p:blipFill>
          <a:blip r:embed="rId3"/>
          <a:stretch>
            <a:fillRect/>
          </a:stretch>
        </p:blipFill>
        <p:spPr>
          <a:xfrm>
            <a:off x="393223" y="1737249"/>
            <a:ext cx="5545772" cy="2849991"/>
          </a:xfrm>
          <a:prstGeom prst="rect">
            <a:avLst/>
          </a:prstGeom>
        </p:spPr>
      </p:pic>
      <p:sp>
        <p:nvSpPr>
          <p:cNvPr id="24" name="テキスト ボックス 23">
            <a:extLst>
              <a:ext uri="{FF2B5EF4-FFF2-40B4-BE49-F238E27FC236}">
                <a16:creationId xmlns:a16="http://schemas.microsoft.com/office/drawing/2014/main" id="{AE3AF640-2CC5-412E-AEB2-0BA8CBE6EB08}"/>
              </a:ext>
            </a:extLst>
          </p:cNvPr>
          <p:cNvSpPr txBox="1"/>
          <p:nvPr/>
        </p:nvSpPr>
        <p:spPr>
          <a:xfrm>
            <a:off x="6515894" y="4660587"/>
            <a:ext cx="53095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・〇〇休憩だけおごりモードを稼働</a:t>
            </a:r>
            <a:endPar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・最大</a:t>
            </a:r>
            <a:r>
              <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3</a:t>
            </a: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本</a:t>
            </a:r>
            <a:r>
              <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週</a:t>
            </a:r>
            <a:r>
              <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かつ１ブロック最大</a:t>
            </a:r>
            <a:r>
              <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1</a:t>
            </a: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本）</a:t>
            </a:r>
            <a:endPar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・同ペアは週次で</a:t>
            </a:r>
            <a:r>
              <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1</a:t>
            </a:r>
            <a:r>
              <a:rPr kumimoji="1" lang="ja-JP" altLang="en-US"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回まで</a:t>
            </a:r>
            <a:endPar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p:txBody>
      </p:sp>
      <p:pic>
        <p:nvPicPr>
          <p:cNvPr id="17" name="図 16">
            <a:extLst>
              <a:ext uri="{FF2B5EF4-FFF2-40B4-BE49-F238E27FC236}">
                <a16:creationId xmlns:a16="http://schemas.microsoft.com/office/drawing/2014/main" id="{AC912CE4-C756-414F-B9F8-150F17D1E17E}"/>
              </a:ext>
            </a:extLst>
          </p:cNvPr>
          <p:cNvPicPr>
            <a:picLocks noChangeAspect="1"/>
          </p:cNvPicPr>
          <p:nvPr/>
        </p:nvPicPr>
        <p:blipFill>
          <a:blip r:embed="rId4"/>
          <a:stretch>
            <a:fillRect/>
          </a:stretch>
        </p:blipFill>
        <p:spPr>
          <a:xfrm>
            <a:off x="6279675" y="1797131"/>
            <a:ext cx="5429250" cy="2790109"/>
          </a:xfrm>
          <a:prstGeom prst="rect">
            <a:avLst/>
          </a:prstGeom>
        </p:spPr>
      </p:pic>
      <p:cxnSp>
        <p:nvCxnSpPr>
          <p:cNvPr id="25" name="直線コネクタ 24">
            <a:extLst>
              <a:ext uri="{FF2B5EF4-FFF2-40B4-BE49-F238E27FC236}">
                <a16:creationId xmlns:a16="http://schemas.microsoft.com/office/drawing/2014/main" id="{ADF842A0-2FE7-450C-9AFF-24EE1254C41C}"/>
              </a:ext>
            </a:extLst>
          </p:cNvPr>
          <p:cNvCxnSpPr/>
          <p:nvPr/>
        </p:nvCxnSpPr>
        <p:spPr>
          <a:xfrm>
            <a:off x="6004560" y="1744980"/>
            <a:ext cx="0" cy="4008120"/>
          </a:xfrm>
          <a:prstGeom prst="line">
            <a:avLst/>
          </a:prstGeom>
          <a:ln w="19050">
            <a:solidFill>
              <a:srgbClr val="5AC2DB"/>
            </a:solidFill>
          </a:ln>
        </p:spPr>
        <p:style>
          <a:lnRef idx="1">
            <a:schemeClr val="accent1"/>
          </a:lnRef>
          <a:fillRef idx="0">
            <a:schemeClr val="accent1"/>
          </a:fillRef>
          <a:effectRef idx="0">
            <a:schemeClr val="accent1"/>
          </a:effectRef>
          <a:fontRef idx="minor">
            <a:schemeClr val="tx1"/>
          </a:fontRef>
        </p:style>
      </p:cxnSp>
      <p:pic>
        <p:nvPicPr>
          <p:cNvPr id="2050" name="Picture 2" descr="clip_image001">
            <a:extLst>
              <a:ext uri="{FF2B5EF4-FFF2-40B4-BE49-F238E27FC236}">
                <a16:creationId xmlns:a16="http://schemas.microsoft.com/office/drawing/2014/main" id="{6CD6DA46-4D2B-4BCD-A610-84A7895BD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1450" cy="21907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線コネクタ 10">
            <a:extLst>
              <a:ext uri="{FF2B5EF4-FFF2-40B4-BE49-F238E27FC236}">
                <a16:creationId xmlns:a16="http://schemas.microsoft.com/office/drawing/2014/main" id="{438B4608-6E58-4C81-80B4-83F9C1F56851}"/>
              </a:ext>
            </a:extLst>
          </p:cNvPr>
          <p:cNvCxnSpPr>
            <a:cxnSpLocks/>
          </p:cNvCxnSpPr>
          <p:nvPr/>
        </p:nvCxnSpPr>
        <p:spPr>
          <a:xfrm>
            <a:off x="4551500" y="983198"/>
            <a:ext cx="2928980" cy="0"/>
          </a:xfrm>
          <a:prstGeom prst="line">
            <a:avLst/>
          </a:prstGeom>
          <a:ln w="155575"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80163CCE-083A-4FCA-AE00-0E1C34CBECBF}"/>
              </a:ext>
            </a:extLst>
          </p:cNvPr>
          <p:cNvSpPr txBox="1"/>
          <p:nvPr/>
        </p:nvSpPr>
        <p:spPr>
          <a:xfrm>
            <a:off x="4391734" y="522897"/>
            <a:ext cx="3094522"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実際の設定例</a:t>
            </a:r>
          </a:p>
        </p:txBody>
      </p:sp>
    </p:spTree>
    <p:extLst>
      <p:ext uri="{BB962C8B-B14F-4D97-AF65-F5344CB8AC3E}">
        <p14:creationId xmlns:p14="http://schemas.microsoft.com/office/powerpoint/2010/main" val="4165084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16CF70B-E8CF-4A6F-B95A-B0FB3353E078}"/>
              </a:ext>
            </a:extLst>
          </p:cNvPr>
          <p:cNvPicPr>
            <a:picLocks noChangeAspect="1"/>
          </p:cNvPicPr>
          <p:nvPr/>
        </p:nvPicPr>
        <p:blipFill>
          <a:blip r:embed="rId2"/>
          <a:stretch>
            <a:fillRect/>
          </a:stretch>
        </p:blipFill>
        <p:spPr>
          <a:xfrm>
            <a:off x="0" y="0"/>
            <a:ext cx="12192000" cy="6857999"/>
          </a:xfrm>
          <a:prstGeom prst="rect">
            <a:avLst/>
          </a:prstGeom>
        </p:spPr>
      </p:pic>
      <p:cxnSp>
        <p:nvCxnSpPr>
          <p:cNvPr id="13" name="直線コネクタ 12">
            <a:extLst>
              <a:ext uri="{FF2B5EF4-FFF2-40B4-BE49-F238E27FC236}">
                <a16:creationId xmlns:a16="http://schemas.microsoft.com/office/drawing/2014/main" id="{DF7C4767-C4E4-42FD-B655-615E1AB7EBB2}"/>
              </a:ext>
            </a:extLst>
          </p:cNvPr>
          <p:cNvCxnSpPr>
            <a:cxnSpLocks/>
          </p:cNvCxnSpPr>
          <p:nvPr/>
        </p:nvCxnSpPr>
        <p:spPr>
          <a:xfrm>
            <a:off x="4365877" y="759678"/>
            <a:ext cx="3544066" cy="0"/>
          </a:xfrm>
          <a:prstGeom prst="line">
            <a:avLst/>
          </a:prstGeom>
          <a:ln w="155575"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F6C964CF-99D4-4290-98BF-F4E32956B6F6}"/>
              </a:ext>
            </a:extLst>
          </p:cNvPr>
          <p:cNvSpPr txBox="1"/>
          <p:nvPr/>
        </p:nvSpPr>
        <p:spPr>
          <a:xfrm>
            <a:off x="4282056" y="301810"/>
            <a:ext cx="3627887"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カード判定フロー</a:t>
            </a:r>
            <a:endParaRPr kumimoji="1" lang="ja-JP" altLang="en-US" sz="16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endParaRPr>
          </a:p>
        </p:txBody>
      </p:sp>
      <p:cxnSp>
        <p:nvCxnSpPr>
          <p:cNvPr id="7" name="直線コネクタ 6">
            <a:extLst>
              <a:ext uri="{FF2B5EF4-FFF2-40B4-BE49-F238E27FC236}">
                <a16:creationId xmlns:a16="http://schemas.microsoft.com/office/drawing/2014/main" id="{0A0FF66A-A724-4DD5-82C0-45675E785ADD}"/>
              </a:ext>
            </a:extLst>
          </p:cNvPr>
          <p:cNvCxnSpPr>
            <a:cxnSpLocks/>
          </p:cNvCxnSpPr>
          <p:nvPr/>
        </p:nvCxnSpPr>
        <p:spPr>
          <a:xfrm>
            <a:off x="1938359" y="3688001"/>
            <a:ext cx="871124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F49870DA-3A15-4F73-A7B3-38AC8440C99C}"/>
              </a:ext>
            </a:extLst>
          </p:cNvPr>
          <p:cNvSpPr/>
          <p:nvPr/>
        </p:nvSpPr>
        <p:spPr>
          <a:xfrm>
            <a:off x="1938359" y="1703803"/>
            <a:ext cx="5091994" cy="10527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Felica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社員証・ビル入館証など</a:t>
            </a:r>
          </a:p>
        </p:txBody>
      </p:sp>
      <p:sp>
        <p:nvSpPr>
          <p:cNvPr id="9" name="正方形/長方形 8">
            <a:extLst>
              <a:ext uri="{FF2B5EF4-FFF2-40B4-BE49-F238E27FC236}">
                <a16:creationId xmlns:a16="http://schemas.microsoft.com/office/drawing/2014/main" id="{12C1B829-EA88-41AB-9F8B-0C5E3EEC154C}"/>
              </a:ext>
            </a:extLst>
          </p:cNvPr>
          <p:cNvSpPr/>
          <p:nvPr/>
        </p:nvSpPr>
        <p:spPr>
          <a:xfrm>
            <a:off x="1938359" y="4679472"/>
            <a:ext cx="5091994" cy="8960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マイフェア等</a:t>
            </a:r>
          </a:p>
        </p:txBody>
      </p:sp>
      <p:grpSp>
        <p:nvGrpSpPr>
          <p:cNvPr id="10" name="グループ化 9">
            <a:extLst>
              <a:ext uri="{FF2B5EF4-FFF2-40B4-BE49-F238E27FC236}">
                <a16:creationId xmlns:a16="http://schemas.microsoft.com/office/drawing/2014/main" id="{94AC68D2-24F5-4AB6-834C-E60A001D5808}"/>
              </a:ext>
            </a:extLst>
          </p:cNvPr>
          <p:cNvGrpSpPr/>
          <p:nvPr/>
        </p:nvGrpSpPr>
        <p:grpSpPr>
          <a:xfrm>
            <a:off x="1938359" y="2839429"/>
            <a:ext cx="5091994" cy="1744441"/>
            <a:chOff x="1877862" y="2597577"/>
            <a:chExt cx="5091994" cy="1744441"/>
          </a:xfrm>
        </p:grpSpPr>
        <p:sp>
          <p:nvSpPr>
            <p:cNvPr id="11" name="正方形/長方形 10">
              <a:extLst>
                <a:ext uri="{FF2B5EF4-FFF2-40B4-BE49-F238E27FC236}">
                  <a16:creationId xmlns:a16="http://schemas.microsoft.com/office/drawing/2014/main" id="{09417C3C-71BE-4D58-9382-D58E6A8931F3}"/>
                </a:ext>
              </a:extLst>
            </p:cNvPr>
            <p:cNvSpPr/>
            <p:nvPr/>
          </p:nvSpPr>
          <p:spPr>
            <a:xfrm>
              <a:off x="4017649" y="2597577"/>
              <a:ext cx="2952207" cy="8294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IDm</a:t>
              </a: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以外の</a:t>
              </a: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ユニークコード有り</a:t>
              </a:r>
            </a:p>
          </p:txBody>
        </p:sp>
        <p:sp>
          <p:nvSpPr>
            <p:cNvPr id="12" name="正方形/長方形 11">
              <a:extLst>
                <a:ext uri="{FF2B5EF4-FFF2-40B4-BE49-F238E27FC236}">
                  <a16:creationId xmlns:a16="http://schemas.microsoft.com/office/drawing/2014/main" id="{4EE7787D-A9A6-415A-A8E8-464F903F5597}"/>
                </a:ext>
              </a:extLst>
            </p:cNvPr>
            <p:cNvSpPr/>
            <p:nvPr/>
          </p:nvSpPr>
          <p:spPr>
            <a:xfrm>
              <a:off x="1877862" y="2597577"/>
              <a:ext cx="2005264" cy="17444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Felica</a:t>
              </a:r>
              <a:b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br>
              <a: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Lite-S</a:t>
              </a:r>
              <a:endPar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F0532D7B-833F-4600-81C1-BD2C157E9138}"/>
                </a:ext>
              </a:extLst>
            </p:cNvPr>
            <p:cNvSpPr/>
            <p:nvPr/>
          </p:nvSpPr>
          <p:spPr>
            <a:xfrm>
              <a:off x="4017649" y="3512525"/>
              <a:ext cx="2952207" cy="8294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IDm</a:t>
              </a: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以外の</a:t>
              </a: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ユニークコード無し</a:t>
              </a:r>
              <a:endParaRPr kumimoji="1" lang="en-US" altLang="ja-JP" sz="20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grpSp>
      <p:sp>
        <p:nvSpPr>
          <p:cNvPr id="16" name="正方形/長方形 15">
            <a:extLst>
              <a:ext uri="{FF2B5EF4-FFF2-40B4-BE49-F238E27FC236}">
                <a16:creationId xmlns:a16="http://schemas.microsoft.com/office/drawing/2014/main" id="{F1AC441F-433F-49AD-A323-0B630288C38E}"/>
              </a:ext>
            </a:extLst>
          </p:cNvPr>
          <p:cNvSpPr/>
          <p:nvPr/>
        </p:nvSpPr>
        <p:spPr>
          <a:xfrm>
            <a:off x="7621446" y="1703803"/>
            <a:ext cx="2952207" cy="19566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対応可能</a:t>
            </a:r>
          </a:p>
        </p:txBody>
      </p:sp>
      <p:sp>
        <p:nvSpPr>
          <p:cNvPr id="17" name="正方形/長方形 16">
            <a:extLst>
              <a:ext uri="{FF2B5EF4-FFF2-40B4-BE49-F238E27FC236}">
                <a16:creationId xmlns:a16="http://schemas.microsoft.com/office/drawing/2014/main" id="{EF0A87A3-41AB-405A-A48D-7FE75D0C0483}"/>
              </a:ext>
            </a:extLst>
          </p:cNvPr>
          <p:cNvSpPr/>
          <p:nvPr/>
        </p:nvSpPr>
        <p:spPr>
          <a:xfrm>
            <a:off x="7621446" y="3730428"/>
            <a:ext cx="2952207" cy="28113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b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専用カードご紹介</a:t>
            </a:r>
            <a:endParaRPr kumimoji="1" lang="en-US" altLang="ja-JP"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干渉しない場合は</a:t>
            </a:r>
            <a:br>
              <a:rPr kumimoji="1" lang="en-US" altLang="ja-JP" sz="1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br>
            <a:r>
              <a:rPr kumimoji="1" lang="ja-JP" altLang="en-US" sz="1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シール対応可</a:t>
            </a:r>
            <a:br>
              <a:rPr kumimoji="1" lang="en-US" altLang="ja-JP" sz="1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br>
            <a:endParaRPr kumimoji="1" lang="en-US" altLang="ja-JP" sz="28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294D99F8-1B39-4CBC-A1EF-3A4E6284EA47}"/>
              </a:ext>
            </a:extLst>
          </p:cNvPr>
          <p:cNvSpPr/>
          <p:nvPr/>
        </p:nvSpPr>
        <p:spPr>
          <a:xfrm>
            <a:off x="1938359" y="5645744"/>
            <a:ext cx="5091994" cy="8960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游ゴシック" panose="020F0502020204030204"/>
                <a:ea typeface="游ゴシック" panose="020B0400000000000000" pitchFamily="50" charset="-128"/>
                <a:cs typeface="+mn-cs"/>
              </a:rPr>
              <a:t>カード無し</a:t>
            </a:r>
          </a:p>
        </p:txBody>
      </p:sp>
      <p:sp>
        <p:nvSpPr>
          <p:cNvPr id="19" name="正方形/長方形 18">
            <a:extLst>
              <a:ext uri="{FF2B5EF4-FFF2-40B4-BE49-F238E27FC236}">
                <a16:creationId xmlns:a16="http://schemas.microsoft.com/office/drawing/2014/main" id="{C42ACB7D-7A7E-4B48-95DE-015F956C3463}"/>
              </a:ext>
            </a:extLst>
          </p:cNvPr>
          <p:cNvSpPr/>
          <p:nvPr/>
        </p:nvSpPr>
        <p:spPr>
          <a:xfrm>
            <a:off x="7621446" y="1217547"/>
            <a:ext cx="2952207" cy="445336"/>
          </a:xfrm>
          <a:prstGeom prst="rect">
            <a:avLst/>
          </a:prstGeom>
          <a:solidFill>
            <a:srgbClr val="5AC2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対応</a:t>
            </a:r>
          </a:p>
        </p:txBody>
      </p:sp>
      <p:sp>
        <p:nvSpPr>
          <p:cNvPr id="20" name="正方形/長方形 19">
            <a:extLst>
              <a:ext uri="{FF2B5EF4-FFF2-40B4-BE49-F238E27FC236}">
                <a16:creationId xmlns:a16="http://schemas.microsoft.com/office/drawing/2014/main" id="{60E54133-2E31-458A-B5C3-A8670E167AA0}"/>
              </a:ext>
            </a:extLst>
          </p:cNvPr>
          <p:cNvSpPr/>
          <p:nvPr/>
        </p:nvSpPr>
        <p:spPr>
          <a:xfrm>
            <a:off x="1938359" y="1217547"/>
            <a:ext cx="5091994" cy="445336"/>
          </a:xfrm>
          <a:prstGeom prst="rect">
            <a:avLst/>
          </a:prstGeom>
          <a:solidFill>
            <a:srgbClr val="5AC2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カード仕様</a:t>
            </a:r>
          </a:p>
        </p:txBody>
      </p:sp>
      <p:sp>
        <p:nvSpPr>
          <p:cNvPr id="21" name="二等辺三角形 20">
            <a:extLst>
              <a:ext uri="{FF2B5EF4-FFF2-40B4-BE49-F238E27FC236}">
                <a16:creationId xmlns:a16="http://schemas.microsoft.com/office/drawing/2014/main" id="{83384AC4-E537-40A8-A50F-C73E40EC62CD}"/>
              </a:ext>
            </a:extLst>
          </p:cNvPr>
          <p:cNvSpPr/>
          <p:nvPr/>
        </p:nvSpPr>
        <p:spPr>
          <a:xfrm rot="5400000">
            <a:off x="6950280" y="2433759"/>
            <a:ext cx="749300" cy="25206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二等辺三角形 21">
            <a:extLst>
              <a:ext uri="{FF2B5EF4-FFF2-40B4-BE49-F238E27FC236}">
                <a16:creationId xmlns:a16="http://schemas.microsoft.com/office/drawing/2014/main" id="{2CC5FCDD-059D-40BC-938A-134DF6413BB3}"/>
              </a:ext>
            </a:extLst>
          </p:cNvPr>
          <p:cNvSpPr/>
          <p:nvPr/>
        </p:nvSpPr>
        <p:spPr>
          <a:xfrm rot="5400000">
            <a:off x="6950280" y="4928091"/>
            <a:ext cx="749300" cy="25206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3" name="図 22" descr="グラフィカル ユーザー インターフェイス, アプリケーション&#10;&#10;自動的に生成された説明">
            <a:extLst>
              <a:ext uri="{FF2B5EF4-FFF2-40B4-BE49-F238E27FC236}">
                <a16:creationId xmlns:a16="http://schemas.microsoft.com/office/drawing/2014/main" id="{212510CC-2F83-44CD-AF75-5343F567C11F}"/>
              </a:ext>
            </a:extLst>
          </p:cNvPr>
          <p:cNvPicPr>
            <a:picLocks noChangeAspect="1"/>
          </p:cNvPicPr>
          <p:nvPr/>
        </p:nvPicPr>
        <p:blipFill rotWithShape="1">
          <a:blip r:embed="rId3">
            <a:extLst>
              <a:ext uri="{28A0092B-C50C-407E-A947-70E740481C1C}">
                <a14:useLocalDpi xmlns:a14="http://schemas.microsoft.com/office/drawing/2010/main" val="0"/>
              </a:ext>
            </a:extLst>
          </a:blip>
          <a:srcRect l="15245" t="7367" r="52200" b="62280"/>
          <a:stretch/>
        </p:blipFill>
        <p:spPr>
          <a:xfrm>
            <a:off x="7973647" y="5685532"/>
            <a:ext cx="1123902" cy="705345"/>
          </a:xfrm>
          <a:prstGeom prst="roundRect">
            <a:avLst>
              <a:gd name="adj" fmla="val 5945"/>
            </a:avLst>
          </a:prstGeom>
        </p:spPr>
      </p:pic>
      <p:pic>
        <p:nvPicPr>
          <p:cNvPr id="24" name="図 23">
            <a:extLst>
              <a:ext uri="{FF2B5EF4-FFF2-40B4-BE49-F238E27FC236}">
                <a16:creationId xmlns:a16="http://schemas.microsoft.com/office/drawing/2014/main" id="{5A66EA83-6EB1-456C-821E-40EFE4119084}"/>
              </a:ext>
            </a:extLst>
          </p:cNvPr>
          <p:cNvPicPr>
            <a:picLocks noChangeAspect="1"/>
          </p:cNvPicPr>
          <p:nvPr/>
        </p:nvPicPr>
        <p:blipFill>
          <a:blip r:embed="rId4"/>
          <a:stretch>
            <a:fillRect/>
          </a:stretch>
        </p:blipFill>
        <p:spPr>
          <a:xfrm>
            <a:off x="9341279" y="5784674"/>
            <a:ext cx="988645" cy="507059"/>
          </a:xfrm>
          <a:prstGeom prst="rect">
            <a:avLst/>
          </a:prstGeom>
        </p:spPr>
      </p:pic>
    </p:spTree>
    <p:extLst>
      <p:ext uri="{BB962C8B-B14F-4D97-AF65-F5344CB8AC3E}">
        <p14:creationId xmlns:p14="http://schemas.microsoft.com/office/powerpoint/2010/main" val="4187678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CC2E8A8-607C-4F6A-85E2-21019ADB75D5}"/>
              </a:ext>
            </a:extLst>
          </p:cNvPr>
          <p:cNvPicPr>
            <a:picLocks noChangeAspect="1"/>
          </p:cNvPicPr>
          <p:nvPr/>
        </p:nvPicPr>
        <p:blipFill>
          <a:blip r:embed="rId2"/>
          <a:stretch>
            <a:fillRect/>
          </a:stretch>
        </p:blipFill>
        <p:spPr>
          <a:xfrm>
            <a:off x="0" y="0"/>
            <a:ext cx="12192000" cy="6857999"/>
          </a:xfrm>
          <a:prstGeom prst="rect">
            <a:avLst/>
          </a:prstGeom>
        </p:spPr>
      </p:pic>
      <p:pic>
        <p:nvPicPr>
          <p:cNvPr id="5" name="図 4">
            <a:extLst>
              <a:ext uri="{FF2B5EF4-FFF2-40B4-BE49-F238E27FC236}">
                <a16:creationId xmlns:a16="http://schemas.microsoft.com/office/drawing/2014/main" id="{22AF6274-3021-4CDF-8759-8B322498EA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2665676" y="368470"/>
            <a:ext cx="2985329" cy="5193482"/>
          </a:xfrm>
          <a:prstGeom prst="rect">
            <a:avLst/>
          </a:prstGeom>
          <a:ln>
            <a:noFill/>
          </a:ln>
          <a:effectLst>
            <a:softEdge rad="112500"/>
          </a:effectLst>
        </p:spPr>
      </p:pic>
      <p:sp>
        <p:nvSpPr>
          <p:cNvPr id="2" name="正方形/長方形 1">
            <a:extLst>
              <a:ext uri="{FF2B5EF4-FFF2-40B4-BE49-F238E27FC236}">
                <a16:creationId xmlns:a16="http://schemas.microsoft.com/office/drawing/2014/main" id="{0B33C22A-4D8E-45F5-BB3B-B208DE53FFFD}"/>
              </a:ext>
            </a:extLst>
          </p:cNvPr>
          <p:cNvSpPr/>
          <p:nvPr/>
        </p:nvSpPr>
        <p:spPr>
          <a:xfrm>
            <a:off x="7350667" y="1187057"/>
            <a:ext cx="4139092"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ロット別 </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概算</a:t>
            </a:r>
            <a:r>
              <a:rPr kumimoji="1" lang="ja-JP" altLang="en-US"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金額</a:t>
            </a:r>
            <a:endPar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100 </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枚 </a:t>
            </a:r>
            <a:r>
              <a:rPr kumimoji="1" lang="ja-JP" altLang="en-US"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１枚あたり</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約</a:t>
            </a:r>
            <a:r>
              <a:rPr lang="en-US" altLang="ja-JP" sz="2000" b="1" kern="100" dirty="0">
                <a:solidFill>
                  <a:srgbClr val="E7E6E6">
                    <a:lumMod val="50000"/>
                  </a:srgbClr>
                </a:solidFill>
                <a:latin typeface="游ゴシック" panose="020B0400000000000000" pitchFamily="50" charset="-128"/>
                <a:ea typeface="游ゴシック" panose="020B0400000000000000" pitchFamily="50" charset="-128"/>
                <a:cs typeface="Courier New" panose="02070309020205020404" pitchFamily="49" charset="0"/>
              </a:rPr>
              <a:t>5</a:t>
            </a: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00</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200 </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枚 </a:t>
            </a:r>
            <a:r>
              <a:rPr kumimoji="1" lang="ja-JP" altLang="en-US"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１枚あたり</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約</a:t>
            </a:r>
            <a:r>
              <a:rPr lang="en-US" altLang="ja-JP" sz="2000" b="1" kern="100" dirty="0">
                <a:solidFill>
                  <a:srgbClr val="E7E6E6">
                    <a:lumMod val="50000"/>
                  </a:srgbClr>
                </a:solidFill>
                <a:latin typeface="游ゴシック" panose="020B0400000000000000" pitchFamily="50" charset="-128"/>
                <a:ea typeface="游ゴシック" panose="020B0400000000000000" pitchFamily="50" charset="-128"/>
                <a:cs typeface="Courier New" panose="02070309020205020404" pitchFamily="49" charset="0"/>
              </a:rPr>
              <a:t>383</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300 </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枚 </a:t>
            </a:r>
            <a:r>
              <a:rPr kumimoji="1" lang="ja-JP" altLang="en-US"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１枚あたり</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約</a:t>
            </a:r>
            <a:r>
              <a:rPr lang="en-US" altLang="ja-JP" sz="2000" b="1" kern="100" dirty="0">
                <a:solidFill>
                  <a:srgbClr val="E7E6E6">
                    <a:lumMod val="50000"/>
                  </a:srgbClr>
                </a:solidFill>
                <a:latin typeface="游ゴシック" panose="020B0400000000000000" pitchFamily="50" charset="-128"/>
                <a:ea typeface="游ゴシック" panose="020B0400000000000000" pitchFamily="50" charset="-128"/>
                <a:cs typeface="Courier New" panose="02070309020205020404" pitchFamily="49" charset="0"/>
              </a:rPr>
              <a:t>344</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400 </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枚 </a:t>
            </a:r>
            <a:r>
              <a:rPr kumimoji="1" lang="ja-JP" altLang="en-US"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１枚あたり</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約</a:t>
            </a: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325</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500 </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枚 </a:t>
            </a:r>
            <a:r>
              <a:rPr kumimoji="1" lang="ja-JP" altLang="en-US"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１枚あたり</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約</a:t>
            </a: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313</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※裏面にユニーク</a:t>
            </a: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No</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付</a:t>
            </a:r>
          </a:p>
        </p:txBody>
      </p:sp>
      <p:sp>
        <p:nvSpPr>
          <p:cNvPr id="7" name="正方形/長方形 6">
            <a:extLst>
              <a:ext uri="{FF2B5EF4-FFF2-40B4-BE49-F238E27FC236}">
                <a16:creationId xmlns:a16="http://schemas.microsoft.com/office/drawing/2014/main" id="{D20F9232-2853-428D-BBA7-B7A96701BE47}"/>
              </a:ext>
            </a:extLst>
          </p:cNvPr>
          <p:cNvSpPr/>
          <p:nvPr/>
        </p:nvSpPr>
        <p:spPr>
          <a:xfrm>
            <a:off x="7350667" y="4499038"/>
            <a:ext cx="4139092"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100 </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枚 </a:t>
            </a:r>
            <a:r>
              <a:rPr kumimoji="1" lang="ja-JP" altLang="en-US"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１枚あたり</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約</a:t>
            </a: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380</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200 </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枚 </a:t>
            </a:r>
            <a:r>
              <a:rPr kumimoji="1" lang="ja-JP" altLang="en-US"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１枚あたり</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約</a:t>
            </a: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380</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300 </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枚 </a:t>
            </a:r>
            <a:r>
              <a:rPr kumimoji="1" lang="ja-JP" altLang="en-US"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１枚あたり</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約</a:t>
            </a: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380</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400 </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枚 </a:t>
            </a:r>
            <a:r>
              <a:rPr kumimoji="1" lang="ja-JP" altLang="en-US"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１枚あたり</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約</a:t>
            </a: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380</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500 </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枚 </a:t>
            </a:r>
            <a:r>
              <a:rPr kumimoji="1" lang="ja-JP" altLang="en-US"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１枚あたり</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約</a:t>
            </a: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334</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a:t>
            </a:r>
            <a:r>
              <a:rPr kumimoji="1" lang="ja-JP" altLang="en-US"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表</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面にユニーク</a:t>
            </a:r>
            <a:r>
              <a:rPr kumimoji="1" lang="en-US"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No</a:t>
            </a:r>
            <a:r>
              <a:rPr kumimoji="1" lang="ja-JP" altLang="ja-JP" sz="20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付</a:t>
            </a:r>
          </a:p>
        </p:txBody>
      </p:sp>
      <p:pic>
        <p:nvPicPr>
          <p:cNvPr id="3" name="図 2">
            <a:extLst>
              <a:ext uri="{FF2B5EF4-FFF2-40B4-BE49-F238E27FC236}">
                <a16:creationId xmlns:a16="http://schemas.microsoft.com/office/drawing/2014/main" id="{D0BD5563-1B4C-4C50-A2B8-2CDBA2254BE7}"/>
              </a:ext>
            </a:extLst>
          </p:cNvPr>
          <p:cNvPicPr>
            <a:picLocks noChangeAspect="1"/>
          </p:cNvPicPr>
          <p:nvPr/>
        </p:nvPicPr>
        <p:blipFill>
          <a:blip r:embed="rId4"/>
          <a:stretch>
            <a:fillRect/>
          </a:stretch>
        </p:blipFill>
        <p:spPr>
          <a:xfrm>
            <a:off x="2937729" y="4856541"/>
            <a:ext cx="2564292" cy="1315176"/>
          </a:xfrm>
          <a:prstGeom prst="rect">
            <a:avLst/>
          </a:prstGeom>
        </p:spPr>
      </p:pic>
      <p:pic>
        <p:nvPicPr>
          <p:cNvPr id="8" name="図 7">
            <a:extLst>
              <a:ext uri="{FF2B5EF4-FFF2-40B4-BE49-F238E27FC236}">
                <a16:creationId xmlns:a16="http://schemas.microsoft.com/office/drawing/2014/main" id="{A5650341-208D-4394-BD39-B2D4F2BDFCB8}"/>
              </a:ext>
            </a:extLst>
          </p:cNvPr>
          <p:cNvPicPr>
            <a:picLocks noChangeAspect="1"/>
          </p:cNvPicPr>
          <p:nvPr/>
        </p:nvPicPr>
        <p:blipFill>
          <a:blip r:embed="rId5"/>
          <a:stretch>
            <a:fillRect/>
          </a:stretch>
        </p:blipFill>
        <p:spPr>
          <a:xfrm>
            <a:off x="5569340" y="5386408"/>
            <a:ext cx="1120641" cy="143061"/>
          </a:xfrm>
          <a:prstGeom prst="rect">
            <a:avLst/>
          </a:prstGeom>
        </p:spPr>
      </p:pic>
      <p:sp>
        <p:nvSpPr>
          <p:cNvPr id="6" name="正方形/長方形 5">
            <a:extLst>
              <a:ext uri="{FF2B5EF4-FFF2-40B4-BE49-F238E27FC236}">
                <a16:creationId xmlns:a16="http://schemas.microsoft.com/office/drawing/2014/main" id="{1AFF6C49-E123-40B4-854B-11A7051578D3}"/>
              </a:ext>
            </a:extLst>
          </p:cNvPr>
          <p:cNvSpPr/>
          <p:nvPr/>
        </p:nvSpPr>
        <p:spPr>
          <a:xfrm>
            <a:off x="520123" y="5344803"/>
            <a:ext cx="8771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シール</a:t>
            </a:r>
            <a:endParaRPr kumimoji="1" lang="ja-JP" altLang="ja-JP" sz="18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endParaRPr>
          </a:p>
        </p:txBody>
      </p:sp>
      <p:sp>
        <p:nvSpPr>
          <p:cNvPr id="12" name="正方形/長方形 11">
            <a:extLst>
              <a:ext uri="{FF2B5EF4-FFF2-40B4-BE49-F238E27FC236}">
                <a16:creationId xmlns:a16="http://schemas.microsoft.com/office/drawing/2014/main" id="{6C554675-EC7F-426C-B6ED-5E9F869E2BF2}"/>
              </a:ext>
            </a:extLst>
          </p:cNvPr>
          <p:cNvSpPr/>
          <p:nvPr/>
        </p:nvSpPr>
        <p:spPr>
          <a:xfrm>
            <a:off x="520123" y="2845219"/>
            <a:ext cx="8771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カード</a:t>
            </a:r>
            <a:endParaRPr kumimoji="1" lang="ja-JP" altLang="ja-JP" sz="18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endParaRPr>
          </a:p>
        </p:txBody>
      </p:sp>
      <p:sp>
        <p:nvSpPr>
          <p:cNvPr id="13" name="正方形/長方形 12">
            <a:extLst>
              <a:ext uri="{FF2B5EF4-FFF2-40B4-BE49-F238E27FC236}">
                <a16:creationId xmlns:a16="http://schemas.microsoft.com/office/drawing/2014/main" id="{797E167D-184E-4F5F-B284-3DD34A78F375}"/>
              </a:ext>
            </a:extLst>
          </p:cNvPr>
          <p:cNvSpPr/>
          <p:nvPr/>
        </p:nvSpPr>
        <p:spPr>
          <a:xfrm>
            <a:off x="3435045" y="6146840"/>
            <a:ext cx="15696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rPr>
              <a:t>干渉確認必須</a:t>
            </a:r>
            <a:endParaRPr kumimoji="1" lang="ja-JP" altLang="ja-JP" sz="1800" b="1" i="0" u="none" strike="noStrike" kern="100" cap="none" spc="0" normalizeH="0" baseline="0" noProof="0" dirty="0">
              <a:ln>
                <a:noFill/>
              </a:ln>
              <a:solidFill>
                <a:srgbClr val="E7E6E6">
                  <a:lumMod val="50000"/>
                </a:srgbClr>
              </a:solidFill>
              <a:effectLst/>
              <a:uLnTx/>
              <a:uFillTx/>
              <a:latin typeface="游ゴシック" panose="020B0400000000000000" pitchFamily="50" charset="-128"/>
              <a:ea typeface="游ゴシック" panose="020B0400000000000000" pitchFamily="50" charset="-128"/>
              <a:cs typeface="Courier New" panose="02070309020205020404" pitchFamily="49" charset="0"/>
            </a:endParaRPr>
          </a:p>
        </p:txBody>
      </p:sp>
      <p:grpSp>
        <p:nvGrpSpPr>
          <p:cNvPr id="9" name="グループ化 8">
            <a:extLst>
              <a:ext uri="{FF2B5EF4-FFF2-40B4-BE49-F238E27FC236}">
                <a16:creationId xmlns:a16="http://schemas.microsoft.com/office/drawing/2014/main" id="{893F164A-463C-415E-9C0F-3C858DF0F18A}"/>
              </a:ext>
            </a:extLst>
          </p:cNvPr>
          <p:cNvGrpSpPr/>
          <p:nvPr/>
        </p:nvGrpSpPr>
        <p:grpSpPr>
          <a:xfrm>
            <a:off x="4282056" y="413560"/>
            <a:ext cx="3627887" cy="523220"/>
            <a:chOff x="4282056" y="483054"/>
            <a:chExt cx="3627887" cy="523220"/>
          </a:xfrm>
        </p:grpSpPr>
        <p:cxnSp>
          <p:nvCxnSpPr>
            <p:cNvPr id="14" name="直線コネクタ 13">
              <a:extLst>
                <a:ext uri="{FF2B5EF4-FFF2-40B4-BE49-F238E27FC236}">
                  <a16:creationId xmlns:a16="http://schemas.microsoft.com/office/drawing/2014/main" id="{23BB9811-D314-4B8B-AA70-C76707BE7B6C}"/>
                </a:ext>
              </a:extLst>
            </p:cNvPr>
            <p:cNvCxnSpPr>
              <a:cxnSpLocks/>
            </p:cNvCxnSpPr>
            <p:nvPr/>
          </p:nvCxnSpPr>
          <p:spPr>
            <a:xfrm>
              <a:off x="4365877" y="869802"/>
              <a:ext cx="3544066" cy="0"/>
            </a:xfrm>
            <a:prstGeom prst="line">
              <a:avLst/>
            </a:prstGeom>
            <a:ln w="155575"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191DACC-CDDF-458C-9714-CD9BF0565A48}"/>
                </a:ext>
              </a:extLst>
            </p:cNvPr>
            <p:cNvSpPr txBox="1"/>
            <p:nvPr/>
          </p:nvSpPr>
          <p:spPr>
            <a:xfrm>
              <a:off x="4282056" y="483054"/>
              <a:ext cx="3627887"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専用カード</a:t>
              </a:r>
              <a:r>
                <a:rPr kumimoji="1" lang="en-US" altLang="ja-JP" sz="28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シール</a:t>
              </a:r>
              <a:endParaRPr kumimoji="1" lang="ja-JP" altLang="en-US" sz="14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1108735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007A690-5374-4F29-BD90-431CAD915806}"/>
              </a:ext>
            </a:extLst>
          </p:cNvPr>
          <p:cNvPicPr>
            <a:picLocks noChangeAspect="1"/>
          </p:cNvPicPr>
          <p:nvPr/>
        </p:nvPicPr>
        <p:blipFill>
          <a:blip r:embed="rId2"/>
          <a:stretch>
            <a:fillRect/>
          </a:stretch>
        </p:blipFill>
        <p:spPr>
          <a:xfrm>
            <a:off x="0" y="0"/>
            <a:ext cx="12192000" cy="6857999"/>
          </a:xfrm>
          <a:prstGeom prst="rect">
            <a:avLst/>
          </a:prstGeom>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8A7E25E2-463C-4225-8D45-BBA28C30E4B2}"/>
              </a:ext>
            </a:extLst>
          </p:cNvPr>
          <p:cNvPicPr>
            <a:picLocks noChangeAspect="1"/>
          </p:cNvPicPr>
          <p:nvPr/>
        </p:nvPicPr>
        <p:blipFill rotWithShape="1">
          <a:blip r:embed="rId3">
            <a:extLst>
              <a:ext uri="{28A0092B-C50C-407E-A947-70E740481C1C}">
                <a14:useLocalDpi xmlns:a14="http://schemas.microsoft.com/office/drawing/2010/main" val="0"/>
              </a:ext>
            </a:extLst>
          </a:blip>
          <a:srcRect l="15245" t="7367" r="52200" b="62280"/>
          <a:stretch/>
        </p:blipFill>
        <p:spPr>
          <a:xfrm>
            <a:off x="740071" y="2138679"/>
            <a:ext cx="4694812" cy="2946402"/>
          </a:xfrm>
          <a:prstGeom prst="roundRect">
            <a:avLst>
              <a:gd name="adj" fmla="val 5945"/>
            </a:avLst>
          </a:prstGeom>
        </p:spPr>
      </p:pic>
      <p:pic>
        <p:nvPicPr>
          <p:cNvPr id="6" name="図 5">
            <a:extLst>
              <a:ext uri="{FF2B5EF4-FFF2-40B4-BE49-F238E27FC236}">
                <a16:creationId xmlns:a16="http://schemas.microsoft.com/office/drawing/2014/main" id="{F8AC88F5-D1CA-4662-B4EA-9FC668B2B871}"/>
              </a:ext>
            </a:extLst>
          </p:cNvPr>
          <p:cNvPicPr>
            <a:picLocks noChangeAspect="1"/>
          </p:cNvPicPr>
          <p:nvPr/>
        </p:nvPicPr>
        <p:blipFill>
          <a:blip r:embed="rId4"/>
          <a:stretch>
            <a:fillRect/>
          </a:stretch>
        </p:blipFill>
        <p:spPr>
          <a:xfrm>
            <a:off x="971485" y="2349641"/>
            <a:ext cx="4286848" cy="2524477"/>
          </a:xfrm>
          <a:prstGeom prst="rect">
            <a:avLst/>
          </a:prstGeom>
        </p:spPr>
      </p:pic>
      <p:sp>
        <p:nvSpPr>
          <p:cNvPr id="12" name="テキスト ボックス 11">
            <a:extLst>
              <a:ext uri="{FF2B5EF4-FFF2-40B4-BE49-F238E27FC236}">
                <a16:creationId xmlns:a16="http://schemas.microsoft.com/office/drawing/2014/main" id="{2523F7F0-9D73-7AE1-C640-525F473F1CE4}"/>
              </a:ext>
            </a:extLst>
          </p:cNvPr>
          <p:cNvSpPr txBox="1"/>
          <p:nvPr/>
        </p:nvSpPr>
        <p:spPr>
          <a:xfrm>
            <a:off x="5733673" y="2203717"/>
            <a:ext cx="5904761" cy="2923877"/>
          </a:xfrm>
          <a:prstGeom prst="rect">
            <a:avLst/>
          </a:prstGeom>
          <a:noFill/>
        </p:spPr>
        <p:txBody>
          <a:bodyPr wrap="square">
            <a:spAutoFit/>
          </a:bodyPr>
          <a:lstStyle/>
          <a:p>
            <a:pPr marL="0" marR="0" lvl="0" indent="279400" algn="l" defTabSz="914400" rtl="0" eaLnBrk="1" fontAlgn="auto" latinLnBrk="0" hangingPunct="1">
              <a:lnSpc>
                <a:spcPct val="100000"/>
              </a:lnSpc>
              <a:spcBef>
                <a:spcPts val="0"/>
              </a:spcBef>
              <a:spcAft>
                <a:spcPts val="0"/>
              </a:spcAft>
              <a:buClrTx/>
              <a:buSzTx/>
              <a:buFontTx/>
              <a:buNone/>
              <a:tabLst/>
              <a:defRPr/>
            </a:pPr>
            <a:b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br>
            <a:r>
              <a:rPr kumimoji="1" lang="ja-JP"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本カードタッチ後に</a:t>
            </a: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別の対象</a:t>
            </a:r>
            <a:r>
              <a:rPr kumimoji="1" lang="ja-JP"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カード</a:t>
            </a:r>
            <a:r>
              <a:rPr kumimoji="1" lang="en-US" altLang="ja-JP" sz="11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をタッチ</a:t>
            </a: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で、</a:t>
            </a:r>
            <a:br>
              <a:rPr kumimoji="1" lang="en-US"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br>
            <a:r>
              <a:rPr kumimoji="1" lang="ja-JP"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曜日・時間・本数制限</a:t>
            </a:r>
            <a:r>
              <a:rPr kumimoji="1" lang="ja-JP" altLang="en-US"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なく</a:t>
            </a:r>
            <a:r>
              <a:rPr kumimoji="1" lang="ja-JP"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飲料が排出可能に</a:t>
            </a:r>
            <a:br>
              <a:rPr kumimoji="1" lang="en-US" altLang="ja-JP" sz="20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b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無限カード同士でも動作可</a:t>
            </a: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27940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利用例</a:t>
            </a:r>
            <a:b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b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新入社員に、前月</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MVP</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に、上席者に、</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1on1</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に、</a:t>
            </a: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応接用に、災害時</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通電時</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に・・</a:t>
            </a:r>
            <a:b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br>
            <a:b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b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10</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枚まで無償、デザインは１種のみ）</a:t>
            </a:r>
          </a:p>
        </p:txBody>
      </p:sp>
      <p:cxnSp>
        <p:nvCxnSpPr>
          <p:cNvPr id="9" name="直線コネクタ 8">
            <a:extLst>
              <a:ext uri="{FF2B5EF4-FFF2-40B4-BE49-F238E27FC236}">
                <a16:creationId xmlns:a16="http://schemas.microsoft.com/office/drawing/2014/main" id="{06C85A9E-0C04-EC1E-0834-B5A18AAC969D}"/>
              </a:ext>
            </a:extLst>
          </p:cNvPr>
          <p:cNvCxnSpPr>
            <a:cxnSpLocks/>
          </p:cNvCxnSpPr>
          <p:nvPr/>
        </p:nvCxnSpPr>
        <p:spPr>
          <a:xfrm>
            <a:off x="3501566" y="1008215"/>
            <a:ext cx="5188868" cy="0"/>
          </a:xfrm>
          <a:prstGeom prst="line">
            <a:avLst/>
          </a:prstGeom>
          <a:ln w="155575"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C38E318B-38FF-0D3C-00B1-B49DF2DCCDCE}"/>
              </a:ext>
            </a:extLst>
          </p:cNvPr>
          <p:cNvSpPr txBox="1"/>
          <p:nvPr/>
        </p:nvSpPr>
        <p:spPr>
          <a:xfrm>
            <a:off x="3748594" y="631983"/>
            <a:ext cx="4694812" cy="5232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ご案内</a:t>
            </a:r>
            <a:r>
              <a:rPr kumimoji="1" lang="en-US" altLang="ja-JP" sz="28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無限カードについて</a:t>
            </a:r>
          </a:p>
        </p:txBody>
      </p:sp>
    </p:spTree>
    <p:extLst>
      <p:ext uri="{BB962C8B-B14F-4D97-AF65-F5344CB8AC3E}">
        <p14:creationId xmlns:p14="http://schemas.microsoft.com/office/powerpoint/2010/main" val="662377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007A690-5374-4F29-BD90-431CAD915806}"/>
              </a:ext>
            </a:extLst>
          </p:cNvPr>
          <p:cNvPicPr>
            <a:picLocks noChangeAspect="1"/>
          </p:cNvPicPr>
          <p:nvPr/>
        </p:nvPicPr>
        <p:blipFill>
          <a:blip r:embed="rId2"/>
          <a:stretch>
            <a:fillRect/>
          </a:stretch>
        </p:blipFill>
        <p:spPr>
          <a:xfrm>
            <a:off x="0" y="1"/>
            <a:ext cx="12192000" cy="6857999"/>
          </a:xfrm>
          <a:prstGeom prst="rect">
            <a:avLst/>
          </a:prstGeom>
        </p:spPr>
      </p:pic>
      <p:sp>
        <p:nvSpPr>
          <p:cNvPr id="16" name="矢印: 折線 15">
            <a:extLst>
              <a:ext uri="{FF2B5EF4-FFF2-40B4-BE49-F238E27FC236}">
                <a16:creationId xmlns:a16="http://schemas.microsoft.com/office/drawing/2014/main" id="{D8AD3F33-5BB0-46A9-BEFB-33C3B55CF7FC}"/>
              </a:ext>
            </a:extLst>
          </p:cNvPr>
          <p:cNvSpPr/>
          <p:nvPr/>
        </p:nvSpPr>
        <p:spPr>
          <a:xfrm>
            <a:off x="2237751" y="1996748"/>
            <a:ext cx="2642711" cy="1269368"/>
          </a:xfrm>
          <a:prstGeom prst="bentArrow">
            <a:avLst>
              <a:gd name="adj1" fmla="val 25000"/>
              <a:gd name="adj2" fmla="val 25000"/>
              <a:gd name="adj3" fmla="val 25000"/>
              <a:gd name="adj4" fmla="val 87113"/>
            </a:avLst>
          </a:prstGeom>
          <a:solidFill>
            <a:srgbClr val="A3D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DAE70243-E7E8-414A-A8BB-C1AB4598DA40}"/>
              </a:ext>
            </a:extLst>
          </p:cNvPr>
          <p:cNvPicPr>
            <a:picLocks noChangeAspect="1"/>
          </p:cNvPicPr>
          <p:nvPr/>
        </p:nvPicPr>
        <p:blipFill>
          <a:blip r:embed="rId3"/>
          <a:stretch>
            <a:fillRect/>
          </a:stretch>
        </p:blipFill>
        <p:spPr>
          <a:xfrm>
            <a:off x="6028221" y="1747815"/>
            <a:ext cx="1183018" cy="742075"/>
          </a:xfrm>
          <a:prstGeom prst="rect">
            <a:avLst/>
          </a:prstGeom>
        </p:spPr>
      </p:pic>
      <p:pic>
        <p:nvPicPr>
          <p:cNvPr id="5" name="図 4">
            <a:extLst>
              <a:ext uri="{FF2B5EF4-FFF2-40B4-BE49-F238E27FC236}">
                <a16:creationId xmlns:a16="http://schemas.microsoft.com/office/drawing/2014/main" id="{E6E7D455-6EC3-4145-A71A-3167FC2FF79B}"/>
              </a:ext>
            </a:extLst>
          </p:cNvPr>
          <p:cNvPicPr>
            <a:picLocks noChangeAspect="1"/>
          </p:cNvPicPr>
          <p:nvPr/>
        </p:nvPicPr>
        <p:blipFill rotWithShape="1">
          <a:blip r:embed="rId4"/>
          <a:srcRect r="39535" b="8917"/>
          <a:stretch/>
        </p:blipFill>
        <p:spPr>
          <a:xfrm>
            <a:off x="695801" y="2809799"/>
            <a:ext cx="3046513" cy="2118741"/>
          </a:xfrm>
          <a:prstGeom prst="roundRect">
            <a:avLst>
              <a:gd name="adj" fmla="val 10022"/>
            </a:avLst>
          </a:prstGeom>
          <a:solidFill>
            <a:srgbClr val="7ACEE2"/>
          </a:solidFill>
          <a:ln>
            <a:noFill/>
          </a:ln>
        </p:spPr>
      </p:pic>
      <p:grpSp>
        <p:nvGrpSpPr>
          <p:cNvPr id="8" name="グループ化 7">
            <a:extLst>
              <a:ext uri="{FF2B5EF4-FFF2-40B4-BE49-F238E27FC236}">
                <a16:creationId xmlns:a16="http://schemas.microsoft.com/office/drawing/2014/main" id="{9C8E3323-A284-4577-9CEF-A2C85DA24F1A}"/>
              </a:ext>
            </a:extLst>
          </p:cNvPr>
          <p:cNvGrpSpPr/>
          <p:nvPr/>
        </p:nvGrpSpPr>
        <p:grpSpPr>
          <a:xfrm>
            <a:off x="1934439" y="2836141"/>
            <a:ext cx="1511907" cy="457484"/>
            <a:chOff x="9618798" y="2913223"/>
            <a:chExt cx="2625520" cy="679559"/>
          </a:xfrm>
        </p:grpSpPr>
        <p:pic>
          <p:nvPicPr>
            <p:cNvPr id="1026" name="Picture 2" descr="ファイル:Microsoft Office Teams (2018–present).svg - Wikipedia">
              <a:extLst>
                <a:ext uri="{FF2B5EF4-FFF2-40B4-BE49-F238E27FC236}">
                  <a16:creationId xmlns:a16="http://schemas.microsoft.com/office/drawing/2014/main" id="{E00300C7-9DC2-48C8-8175-63D68DE976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8798" y="2913223"/>
              <a:ext cx="673141" cy="6260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ファイル:Slack icon 2019.svg - Wikipedia">
              <a:extLst>
                <a:ext uri="{FF2B5EF4-FFF2-40B4-BE49-F238E27FC236}">
                  <a16:creationId xmlns:a16="http://schemas.microsoft.com/office/drawing/2014/main" id="{2BBBAA5D-6C71-49BE-93DF-9740F686A8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5982" y="2925876"/>
              <a:ext cx="626044" cy="6260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チャットワークの使い方とは？？">
              <a:extLst>
                <a:ext uri="{FF2B5EF4-FFF2-40B4-BE49-F238E27FC236}">
                  <a16:creationId xmlns:a16="http://schemas.microsoft.com/office/drawing/2014/main" id="{37C7A62E-D209-404A-A05F-2697A75CD5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3522"/>
            <a:stretch/>
          </p:blipFill>
          <p:spPr bwMode="auto">
            <a:xfrm>
              <a:off x="10577944" y="2925876"/>
              <a:ext cx="1666374" cy="6669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グループ化 8">
            <a:extLst>
              <a:ext uri="{FF2B5EF4-FFF2-40B4-BE49-F238E27FC236}">
                <a16:creationId xmlns:a16="http://schemas.microsoft.com/office/drawing/2014/main" id="{391A1ACC-768D-4A2C-833F-B50A2D1549EC}"/>
              </a:ext>
            </a:extLst>
          </p:cNvPr>
          <p:cNvGrpSpPr/>
          <p:nvPr/>
        </p:nvGrpSpPr>
        <p:grpSpPr>
          <a:xfrm>
            <a:off x="4791592" y="4239956"/>
            <a:ext cx="2719370" cy="1576644"/>
            <a:chOff x="4791592" y="4239956"/>
            <a:chExt cx="2719370" cy="1576644"/>
          </a:xfrm>
        </p:grpSpPr>
        <p:pic>
          <p:nvPicPr>
            <p:cNvPr id="1032" name="Picture 8" descr="3,934点のクレジットカード 渡すのストックフォト - Getty Images">
              <a:extLst>
                <a:ext uri="{FF2B5EF4-FFF2-40B4-BE49-F238E27FC236}">
                  <a16:creationId xmlns:a16="http://schemas.microsoft.com/office/drawing/2014/main" id="{D47D2C5A-5075-47A5-80E7-793CFBB095D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5668"/>
            <a:stretch/>
          </p:blipFill>
          <p:spPr bwMode="auto">
            <a:xfrm>
              <a:off x="4791592" y="4239956"/>
              <a:ext cx="2719370" cy="1576644"/>
            </a:xfrm>
            <a:prstGeom prst="roundRect">
              <a:avLst/>
            </a:prstGeom>
            <a:noFill/>
            <a:extLst>
              <a:ext uri="{909E8E84-426E-40DD-AFC4-6F175D3DCCD1}">
                <a14:hiddenFill xmlns:a14="http://schemas.microsoft.com/office/drawing/2010/main">
                  <a:solidFill>
                    <a:srgbClr val="FFFFFF"/>
                  </a:solidFill>
                </a14:hiddenFill>
              </a:ext>
            </a:extLst>
          </p:spPr>
        </p:pic>
        <p:pic>
          <p:nvPicPr>
            <p:cNvPr id="21" name="図 20">
              <a:extLst>
                <a:ext uri="{FF2B5EF4-FFF2-40B4-BE49-F238E27FC236}">
                  <a16:creationId xmlns:a16="http://schemas.microsoft.com/office/drawing/2014/main" id="{95CBBE45-8782-48E0-9536-B9B727BD6A75}"/>
                </a:ext>
              </a:extLst>
            </p:cNvPr>
            <p:cNvPicPr>
              <a:picLocks noChangeAspect="1"/>
            </p:cNvPicPr>
            <p:nvPr/>
          </p:nvPicPr>
          <p:blipFill>
            <a:blip r:embed="rId3"/>
            <a:stretch>
              <a:fillRect/>
            </a:stretch>
          </p:blipFill>
          <p:spPr>
            <a:xfrm rot="4396218">
              <a:off x="5922105" y="4728763"/>
              <a:ext cx="674639" cy="426460"/>
            </a:xfrm>
            <a:prstGeom prst="roundRect">
              <a:avLst/>
            </a:prstGeom>
            <a:solidFill>
              <a:schemeClr val="bg1"/>
            </a:solidFill>
          </p:spPr>
        </p:pic>
      </p:grpSp>
      <p:pic>
        <p:nvPicPr>
          <p:cNvPr id="10" name="図 9">
            <a:extLst>
              <a:ext uri="{FF2B5EF4-FFF2-40B4-BE49-F238E27FC236}">
                <a16:creationId xmlns:a16="http://schemas.microsoft.com/office/drawing/2014/main" id="{427113B2-57DD-48A8-A8F2-400A5524A24B}"/>
              </a:ext>
            </a:extLst>
          </p:cNvPr>
          <p:cNvPicPr>
            <a:picLocks noChangeAspect="1"/>
          </p:cNvPicPr>
          <p:nvPr/>
        </p:nvPicPr>
        <p:blipFill>
          <a:blip r:embed="rId9"/>
          <a:stretch>
            <a:fillRect/>
          </a:stretch>
        </p:blipFill>
        <p:spPr>
          <a:xfrm>
            <a:off x="6311712" y="4941993"/>
            <a:ext cx="258442" cy="296015"/>
          </a:xfrm>
          <a:prstGeom prst="roundRect">
            <a:avLst/>
          </a:prstGeom>
        </p:spPr>
      </p:pic>
      <p:pic>
        <p:nvPicPr>
          <p:cNvPr id="12" name="図 11">
            <a:extLst>
              <a:ext uri="{FF2B5EF4-FFF2-40B4-BE49-F238E27FC236}">
                <a16:creationId xmlns:a16="http://schemas.microsoft.com/office/drawing/2014/main" id="{429ED23C-2B32-4CC2-9A7E-69E32D19225F}"/>
              </a:ext>
            </a:extLst>
          </p:cNvPr>
          <p:cNvPicPr>
            <a:picLocks noChangeAspect="1"/>
          </p:cNvPicPr>
          <p:nvPr/>
        </p:nvPicPr>
        <p:blipFill>
          <a:blip r:embed="rId10"/>
          <a:stretch>
            <a:fillRect/>
          </a:stretch>
        </p:blipFill>
        <p:spPr>
          <a:xfrm rot="20852042">
            <a:off x="6456625" y="4713489"/>
            <a:ext cx="75165" cy="281136"/>
          </a:xfrm>
          <a:prstGeom prst="roundRect">
            <a:avLst/>
          </a:prstGeom>
        </p:spPr>
      </p:pic>
      <p:pic>
        <p:nvPicPr>
          <p:cNvPr id="23" name="図 22">
            <a:extLst>
              <a:ext uri="{FF2B5EF4-FFF2-40B4-BE49-F238E27FC236}">
                <a16:creationId xmlns:a16="http://schemas.microsoft.com/office/drawing/2014/main" id="{712432AE-588E-42FB-9C7B-228B48684B92}"/>
              </a:ext>
            </a:extLst>
          </p:cNvPr>
          <p:cNvPicPr>
            <a:picLocks noChangeAspect="1"/>
          </p:cNvPicPr>
          <p:nvPr/>
        </p:nvPicPr>
        <p:blipFill>
          <a:blip r:embed="rId10"/>
          <a:stretch>
            <a:fillRect/>
          </a:stretch>
        </p:blipFill>
        <p:spPr>
          <a:xfrm rot="20545888">
            <a:off x="5953989" y="4874943"/>
            <a:ext cx="110067" cy="359163"/>
          </a:xfrm>
          <a:prstGeom prst="roundRect">
            <a:avLst/>
          </a:prstGeom>
        </p:spPr>
      </p:pic>
      <p:pic>
        <p:nvPicPr>
          <p:cNvPr id="15" name="図 14">
            <a:extLst>
              <a:ext uri="{FF2B5EF4-FFF2-40B4-BE49-F238E27FC236}">
                <a16:creationId xmlns:a16="http://schemas.microsoft.com/office/drawing/2014/main" id="{6ED0AE81-66CB-4620-BFCA-CB4F16C62398}"/>
              </a:ext>
            </a:extLst>
          </p:cNvPr>
          <p:cNvPicPr>
            <a:picLocks noChangeAspect="1"/>
          </p:cNvPicPr>
          <p:nvPr/>
        </p:nvPicPr>
        <p:blipFill>
          <a:blip r:embed="rId11"/>
          <a:stretch>
            <a:fillRect/>
          </a:stretch>
        </p:blipFill>
        <p:spPr>
          <a:xfrm>
            <a:off x="8345551" y="2978870"/>
            <a:ext cx="2719370" cy="1757201"/>
          </a:xfrm>
          <a:prstGeom prst="rect">
            <a:avLst/>
          </a:prstGeom>
        </p:spPr>
      </p:pic>
      <p:sp>
        <p:nvSpPr>
          <p:cNvPr id="27" name="テキスト ボックス 26">
            <a:extLst>
              <a:ext uri="{FF2B5EF4-FFF2-40B4-BE49-F238E27FC236}">
                <a16:creationId xmlns:a16="http://schemas.microsoft.com/office/drawing/2014/main" id="{32092DF2-209B-46DD-8B44-E3B306FE759A}"/>
              </a:ext>
            </a:extLst>
          </p:cNvPr>
          <p:cNvSpPr txBox="1"/>
          <p:nvPr/>
        </p:nvSpPr>
        <p:spPr>
          <a:xfrm>
            <a:off x="3559106" y="5836822"/>
            <a:ext cx="504258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無限カード渡す</a:t>
            </a:r>
            <a:endParaRPr kumimoji="1" lang="en-US" altLang="ja-JP" sz="24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バトン渡します！</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a:t>
            </a:r>
            <a:endPar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28" name="矢印: 折線 27">
            <a:extLst>
              <a:ext uri="{FF2B5EF4-FFF2-40B4-BE49-F238E27FC236}">
                <a16:creationId xmlns:a16="http://schemas.microsoft.com/office/drawing/2014/main" id="{5A50340D-848E-4F2E-B52B-73A2ABDAA35C}"/>
              </a:ext>
            </a:extLst>
          </p:cNvPr>
          <p:cNvSpPr/>
          <p:nvPr/>
        </p:nvSpPr>
        <p:spPr>
          <a:xfrm rot="5400000">
            <a:off x="8221844" y="1556387"/>
            <a:ext cx="1091554" cy="2183907"/>
          </a:xfrm>
          <a:prstGeom prst="bentArrow">
            <a:avLst>
              <a:gd name="adj1" fmla="val 25000"/>
              <a:gd name="adj2" fmla="val 25000"/>
              <a:gd name="adj3" fmla="val 25000"/>
              <a:gd name="adj4" fmla="val 87113"/>
            </a:avLst>
          </a:prstGeom>
          <a:solidFill>
            <a:srgbClr val="A3D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26" name="グループ化 25">
            <a:extLst>
              <a:ext uri="{FF2B5EF4-FFF2-40B4-BE49-F238E27FC236}">
                <a16:creationId xmlns:a16="http://schemas.microsoft.com/office/drawing/2014/main" id="{7F65F94B-8647-4F85-8DE8-94F07CB2CCBB}"/>
              </a:ext>
            </a:extLst>
          </p:cNvPr>
          <p:cNvGrpSpPr/>
          <p:nvPr/>
        </p:nvGrpSpPr>
        <p:grpSpPr>
          <a:xfrm>
            <a:off x="5292963" y="1516418"/>
            <a:ext cx="675654" cy="1009270"/>
            <a:chOff x="9275464" y="3118757"/>
            <a:chExt cx="624620" cy="967468"/>
          </a:xfrm>
          <a:solidFill>
            <a:srgbClr val="52C0DB"/>
          </a:solidFill>
        </p:grpSpPr>
        <p:sp>
          <p:nvSpPr>
            <p:cNvPr id="30" name="楕円 29">
              <a:extLst>
                <a:ext uri="{FF2B5EF4-FFF2-40B4-BE49-F238E27FC236}">
                  <a16:creationId xmlns:a16="http://schemas.microsoft.com/office/drawing/2014/main" id="{22683314-04FD-4B1B-9229-F5F1D20DCE44}"/>
                </a:ext>
              </a:extLst>
            </p:cNvPr>
            <p:cNvSpPr/>
            <p:nvPr/>
          </p:nvSpPr>
          <p:spPr>
            <a:xfrm>
              <a:off x="9275464" y="3118757"/>
              <a:ext cx="624620" cy="62048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1" name="二等辺三角形 30">
              <a:extLst>
                <a:ext uri="{FF2B5EF4-FFF2-40B4-BE49-F238E27FC236}">
                  <a16:creationId xmlns:a16="http://schemas.microsoft.com/office/drawing/2014/main" id="{176341E2-6FBD-47EB-A884-AC258D57EFF0}"/>
                </a:ext>
              </a:extLst>
            </p:cNvPr>
            <p:cNvSpPr/>
            <p:nvPr/>
          </p:nvSpPr>
          <p:spPr>
            <a:xfrm>
              <a:off x="9275464" y="3392261"/>
              <a:ext cx="624620" cy="69396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32" name="テキスト ボックス 31">
            <a:extLst>
              <a:ext uri="{FF2B5EF4-FFF2-40B4-BE49-F238E27FC236}">
                <a16:creationId xmlns:a16="http://schemas.microsoft.com/office/drawing/2014/main" id="{2BFE63A0-1EF5-44FC-AE3E-693AB231DFB0}"/>
              </a:ext>
            </a:extLst>
          </p:cNvPr>
          <p:cNvSpPr txBox="1"/>
          <p:nvPr/>
        </p:nvSpPr>
        <p:spPr>
          <a:xfrm>
            <a:off x="4416575" y="2673080"/>
            <a:ext cx="363300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誰か誘う！</a:t>
            </a:r>
            <a:endParaRPr kumimoji="1" lang="en-US" altLang="ja-JP" sz="24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（御社独自ルール：〇〇〇）</a:t>
            </a:r>
          </a:p>
        </p:txBody>
      </p:sp>
      <p:sp>
        <p:nvSpPr>
          <p:cNvPr id="34" name="矢印: 折線 33">
            <a:extLst>
              <a:ext uri="{FF2B5EF4-FFF2-40B4-BE49-F238E27FC236}">
                <a16:creationId xmlns:a16="http://schemas.microsoft.com/office/drawing/2014/main" id="{BBC26600-D178-410D-88E6-A3C713C2B9F6}"/>
              </a:ext>
            </a:extLst>
          </p:cNvPr>
          <p:cNvSpPr/>
          <p:nvPr/>
        </p:nvSpPr>
        <p:spPr>
          <a:xfrm flipH="1" flipV="1">
            <a:off x="7598916" y="4745424"/>
            <a:ext cx="2051437" cy="1023124"/>
          </a:xfrm>
          <a:prstGeom prst="bentArrow">
            <a:avLst>
              <a:gd name="adj1" fmla="val 25000"/>
              <a:gd name="adj2" fmla="val 25000"/>
              <a:gd name="adj3" fmla="val 25000"/>
              <a:gd name="adj4" fmla="val 87113"/>
            </a:avLst>
          </a:prstGeom>
          <a:solidFill>
            <a:srgbClr val="A3D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7155805F-9AC9-429B-B4EA-81670D8D92FF}"/>
              </a:ext>
            </a:extLst>
          </p:cNvPr>
          <p:cNvSpPr txBox="1"/>
          <p:nvPr/>
        </p:nvSpPr>
        <p:spPr>
          <a:xfrm>
            <a:off x="7838769" y="4792479"/>
            <a:ext cx="362316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2</a:t>
            </a:r>
            <a:r>
              <a:rPr kumimoji="1" lang="ja-JP" altLang="en-US" sz="24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人でタッチ</a:t>
            </a:r>
            <a:endParaRPr kumimoji="1" lang="en-US" altLang="ja-JP" sz="24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初めまして！～</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（自己紹介＋雑談）</a:t>
            </a:r>
            <a:endParaRPr kumimoji="1" lang="en-US" altLang="ja-JP" sz="16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35" name="矢印: 折線 34">
            <a:extLst>
              <a:ext uri="{FF2B5EF4-FFF2-40B4-BE49-F238E27FC236}">
                <a16:creationId xmlns:a16="http://schemas.microsoft.com/office/drawing/2014/main" id="{D6EE28C5-14E3-42C7-86D4-E8770BDCFEF9}"/>
              </a:ext>
            </a:extLst>
          </p:cNvPr>
          <p:cNvSpPr/>
          <p:nvPr/>
        </p:nvSpPr>
        <p:spPr>
          <a:xfrm rot="16200000">
            <a:off x="2875811" y="3982319"/>
            <a:ext cx="1091554" cy="2183907"/>
          </a:xfrm>
          <a:prstGeom prst="bentArrow">
            <a:avLst>
              <a:gd name="adj1" fmla="val 25000"/>
              <a:gd name="adj2" fmla="val 25000"/>
              <a:gd name="adj3" fmla="val 25000"/>
              <a:gd name="adj4" fmla="val 87113"/>
            </a:avLst>
          </a:prstGeom>
          <a:solidFill>
            <a:srgbClr val="A3DD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4E20263E-C849-4AA4-8BB2-D358DC217BA5}"/>
              </a:ext>
            </a:extLst>
          </p:cNvPr>
          <p:cNvSpPr txBox="1"/>
          <p:nvPr/>
        </p:nvSpPr>
        <p:spPr>
          <a:xfrm>
            <a:off x="-213126" y="5040902"/>
            <a:ext cx="482275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デジタル上でも雑談</a:t>
            </a:r>
            <a:endParaRPr kumimoji="1" lang="en-US" altLang="ja-JP" sz="24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バトン貰いました！●●です！～</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rPr>
              <a:t>（自己紹介＋ネタ投稿）</a:t>
            </a: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B0400000000000000" pitchFamily="50" charset="-128"/>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4D28B9A3-F57E-42EC-BEA0-8F1CE11FE237}"/>
              </a:ext>
            </a:extLst>
          </p:cNvPr>
          <p:cNvSpPr/>
          <p:nvPr/>
        </p:nvSpPr>
        <p:spPr>
          <a:xfrm>
            <a:off x="537275" y="6031331"/>
            <a:ext cx="3400952"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E7E6E6">
                    <a:lumMod val="75000"/>
                  </a:srgbClr>
                </a:solidFill>
                <a:effectLs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srgbClr val="E7E6E6">
                    <a:lumMod val="75000"/>
                  </a:srgbClr>
                </a:solidFill>
                <a:effectLst/>
                <a:uLnTx/>
                <a:uFillTx/>
                <a:latin typeface="游ゴシック" panose="020B0400000000000000" pitchFamily="50" charset="-128"/>
                <a:ea typeface="游ゴシック" panose="020B0400000000000000" pitchFamily="50" charset="-128"/>
                <a:cs typeface="+mn-cs"/>
              </a:rPr>
              <a:t>本運用で無限カードの保持者と保持期間を可視化</a:t>
            </a:r>
            <a:endParaRPr kumimoji="1" lang="ja-JP" altLang="en-US" sz="1000" b="0" i="0" u="none" strike="noStrike" kern="1200" cap="none" spc="0" normalizeH="0" baseline="0" noProof="0" dirty="0">
              <a:ln>
                <a:noFill/>
              </a:ln>
              <a:solidFill>
                <a:srgbClr val="E7E6E6">
                  <a:lumMod val="75000"/>
                </a:srgbClr>
              </a:solidFill>
              <a:effectLst/>
              <a:uLnTx/>
              <a:uFillTx/>
              <a:latin typeface="游ゴシック" panose="020F0502020204030204"/>
              <a:ea typeface="游ゴシック" panose="020B0400000000000000" pitchFamily="50" charset="-128"/>
              <a:cs typeface="+mn-cs"/>
            </a:endParaRPr>
          </a:p>
        </p:txBody>
      </p:sp>
      <p:cxnSp>
        <p:nvCxnSpPr>
          <p:cNvPr id="33" name="直線コネクタ 32">
            <a:extLst>
              <a:ext uri="{FF2B5EF4-FFF2-40B4-BE49-F238E27FC236}">
                <a16:creationId xmlns:a16="http://schemas.microsoft.com/office/drawing/2014/main" id="{042C86F4-C7D6-4DDE-B014-5BB481461937}"/>
              </a:ext>
            </a:extLst>
          </p:cNvPr>
          <p:cNvCxnSpPr>
            <a:cxnSpLocks/>
          </p:cNvCxnSpPr>
          <p:nvPr/>
        </p:nvCxnSpPr>
        <p:spPr>
          <a:xfrm>
            <a:off x="4396309" y="883127"/>
            <a:ext cx="3436243" cy="0"/>
          </a:xfrm>
          <a:prstGeom prst="line">
            <a:avLst/>
          </a:prstGeom>
          <a:ln w="155575"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E3AD50D9-FB16-4BA7-8205-C03DAD1795EB}"/>
              </a:ext>
            </a:extLst>
          </p:cNvPr>
          <p:cNvSpPr txBox="1"/>
          <p:nvPr/>
        </p:nvSpPr>
        <p:spPr>
          <a:xfrm>
            <a:off x="0" y="276389"/>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運用事例①</a:t>
            </a:r>
            <a:endParaRPr kumimoji="1" lang="ja-JP" altLang="en-US" sz="24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endParaRPr>
          </a:p>
        </p:txBody>
      </p:sp>
      <p:sp>
        <p:nvSpPr>
          <p:cNvPr id="37" name="テキスト ボックス 36">
            <a:extLst>
              <a:ext uri="{FF2B5EF4-FFF2-40B4-BE49-F238E27FC236}">
                <a16:creationId xmlns:a16="http://schemas.microsoft.com/office/drawing/2014/main" id="{44277884-F9B0-42F2-BC22-18AD7836C2A1}"/>
              </a:ext>
            </a:extLst>
          </p:cNvPr>
          <p:cNvSpPr txBox="1"/>
          <p:nvPr/>
        </p:nvSpPr>
        <p:spPr>
          <a:xfrm>
            <a:off x="0" y="947606"/>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無限カードのバトンリレー</a:t>
            </a:r>
            <a:endParaRPr kumimoji="1" lang="ja-JP" altLang="en-US" sz="11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23516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007A690-5374-4F29-BD90-431CAD915806}"/>
              </a:ext>
            </a:extLst>
          </p:cNvPr>
          <p:cNvPicPr>
            <a:picLocks noChangeAspect="1"/>
          </p:cNvPicPr>
          <p:nvPr/>
        </p:nvPicPr>
        <p:blipFill>
          <a:blip r:embed="rId2"/>
          <a:stretch>
            <a:fillRect/>
          </a:stretch>
        </p:blipFill>
        <p:spPr>
          <a:xfrm>
            <a:off x="0" y="1"/>
            <a:ext cx="12192000" cy="6857999"/>
          </a:xfrm>
          <a:prstGeom prst="rect">
            <a:avLst/>
          </a:prstGeom>
        </p:spPr>
      </p:pic>
      <p:pic>
        <p:nvPicPr>
          <p:cNvPr id="3074" name="Picture 2" descr="23997726333562813757579">
            <a:extLst>
              <a:ext uri="{FF2B5EF4-FFF2-40B4-BE49-F238E27FC236}">
                <a16:creationId xmlns:a16="http://schemas.microsoft.com/office/drawing/2014/main" id="{31890425-F8D1-4914-9CA5-3DA759B6F7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6" t="16928" r="2654" b="4421"/>
          <a:stretch/>
        </p:blipFill>
        <p:spPr bwMode="auto">
          <a:xfrm>
            <a:off x="455311" y="2018051"/>
            <a:ext cx="5974079"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CDF14F88-1F0B-44B5-A8A9-BE9C081E9778}"/>
              </a:ext>
            </a:extLst>
          </p:cNvPr>
          <p:cNvSpPr txBox="1"/>
          <p:nvPr/>
        </p:nvSpPr>
        <p:spPr>
          <a:xfrm>
            <a:off x="502144" y="5958279"/>
            <a:ext cx="40373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KOKUYO</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様　　</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お客様でご制作</a:t>
            </a:r>
          </a:p>
        </p:txBody>
      </p:sp>
      <p:sp>
        <p:nvSpPr>
          <p:cNvPr id="33" name="テキスト ボックス 32">
            <a:extLst>
              <a:ext uri="{FF2B5EF4-FFF2-40B4-BE49-F238E27FC236}">
                <a16:creationId xmlns:a16="http://schemas.microsoft.com/office/drawing/2014/main" id="{979F3C11-A43A-492A-B76D-061CED7F5530}"/>
              </a:ext>
            </a:extLst>
          </p:cNvPr>
          <p:cNvSpPr txBox="1"/>
          <p:nvPr/>
        </p:nvSpPr>
        <p:spPr>
          <a:xfrm>
            <a:off x="6599695" y="2018051"/>
            <a:ext cx="524686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社内有志が発案</a:t>
            </a: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若手が勇気を出して声掛けしてみたら・・</a:t>
            </a: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今日はもうピっとしちゃった・ごめんね・・</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声掛け</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OK</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（未利用）の方は、着席のときに、</a:t>
            </a: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POP</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を席に置くことをルール化し課題解決！</a:t>
            </a:r>
          </a:p>
        </p:txBody>
      </p:sp>
      <p:cxnSp>
        <p:nvCxnSpPr>
          <p:cNvPr id="42" name="直線コネクタ 41">
            <a:extLst>
              <a:ext uri="{FF2B5EF4-FFF2-40B4-BE49-F238E27FC236}">
                <a16:creationId xmlns:a16="http://schemas.microsoft.com/office/drawing/2014/main" id="{F9A4DB76-F29E-4DFA-8FD6-B554F5BE0085}"/>
              </a:ext>
            </a:extLst>
          </p:cNvPr>
          <p:cNvCxnSpPr>
            <a:cxnSpLocks/>
          </p:cNvCxnSpPr>
          <p:nvPr/>
        </p:nvCxnSpPr>
        <p:spPr>
          <a:xfrm>
            <a:off x="4396309" y="883127"/>
            <a:ext cx="3436243" cy="0"/>
          </a:xfrm>
          <a:prstGeom prst="line">
            <a:avLst/>
          </a:prstGeom>
          <a:ln w="155575"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2745AACC-2FB1-40AC-9E4D-BFE737F43599}"/>
              </a:ext>
            </a:extLst>
          </p:cNvPr>
          <p:cNvSpPr txBox="1"/>
          <p:nvPr/>
        </p:nvSpPr>
        <p:spPr>
          <a:xfrm>
            <a:off x="0" y="276389"/>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運用事例②</a:t>
            </a:r>
            <a:endParaRPr kumimoji="1" lang="ja-JP" altLang="en-US" sz="24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181181EF-A1FA-4751-8E2B-BF7C7542BD23}"/>
              </a:ext>
            </a:extLst>
          </p:cNvPr>
          <p:cNvSpPr txBox="1"/>
          <p:nvPr/>
        </p:nvSpPr>
        <p:spPr>
          <a:xfrm>
            <a:off x="0" y="978086"/>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声掛け</a:t>
            </a:r>
            <a:r>
              <a:rPr kumimoji="1" lang="en-US" altLang="ja-JP" sz="20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OK』POP</a:t>
            </a:r>
            <a:r>
              <a:rPr kumimoji="1" lang="ja-JP" altLang="en-US" sz="20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の制作</a:t>
            </a:r>
            <a:endParaRPr kumimoji="1" lang="ja-JP" altLang="en-US" sz="11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06965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7007A690-5374-4F29-BD90-431CAD915806}"/>
              </a:ext>
            </a:extLst>
          </p:cNvPr>
          <p:cNvPicPr>
            <a:picLocks noChangeAspect="1"/>
          </p:cNvPicPr>
          <p:nvPr/>
        </p:nvPicPr>
        <p:blipFill>
          <a:blip r:embed="rId2"/>
          <a:stretch>
            <a:fillRect/>
          </a:stretch>
        </p:blipFill>
        <p:spPr>
          <a:xfrm>
            <a:off x="0" y="1"/>
            <a:ext cx="12192000" cy="6857999"/>
          </a:xfrm>
          <a:prstGeom prst="rect">
            <a:avLst/>
          </a:prstGeom>
        </p:spPr>
      </p:pic>
      <p:sp>
        <p:nvSpPr>
          <p:cNvPr id="33" name="テキスト ボックス 32">
            <a:extLst>
              <a:ext uri="{FF2B5EF4-FFF2-40B4-BE49-F238E27FC236}">
                <a16:creationId xmlns:a16="http://schemas.microsoft.com/office/drawing/2014/main" id="{979F3C11-A43A-492A-B76D-061CED7F5530}"/>
              </a:ext>
            </a:extLst>
          </p:cNvPr>
          <p:cNvSpPr txBox="1"/>
          <p:nvPr/>
        </p:nvSpPr>
        <p:spPr>
          <a:xfrm>
            <a:off x="6246787" y="1473154"/>
            <a:ext cx="5891873" cy="4001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・他部署の方に業務中に声をかけるのは勇気が・・</a:t>
            </a: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・自販機前で「たまたま」ならチャレンジできそう！</a:t>
            </a: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・２カ月程度、通常運用後</a:t>
            </a:r>
            <a:r>
              <a:rPr kumimoji="1" lang="en-US" altLang="ja-JP" sz="105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に運用ルールを追加</a:t>
            </a: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・「時間スロット別の部署またぎ組合せ」を明示</a:t>
            </a: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　（例：９時代は、部署</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と</a:t>
            </a:r>
            <a:r>
              <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D</a:t>
            </a:r>
            <a:r>
              <a:rPr kumimoji="1" lang="ja-JP" altLang="en-US"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の人）</a:t>
            </a: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設置当初から本運用をした場合、「一部」の方のみが、使うもの、</a:t>
            </a:r>
            <a:br>
              <a:rPr kumimoji="1" lang="en-US" altLang="ja-JP" sz="1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br>
            <a:r>
              <a:rPr kumimoji="1" lang="ja-JP" altLang="en-US" sz="1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　立ち寄る場所という認知になりかねないため、まずは全員が立ち</a:t>
            </a:r>
            <a:br>
              <a:rPr kumimoji="1" lang="en-US" altLang="ja-JP" sz="1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br>
            <a:r>
              <a:rPr kumimoji="1" lang="ja-JP" altLang="en-US" sz="1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　寄る場所という風土と共通認知を醸成するため</a:t>
            </a:r>
            <a:endParaRPr kumimoji="1" lang="en-US" altLang="ja-JP" sz="1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 （意識高い系の方のみが使うものとならないようフォローが必要）</a:t>
            </a:r>
            <a:endParaRPr kumimoji="1" lang="en-US" altLang="ja-JP" sz="14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p:txBody>
      </p:sp>
      <p:cxnSp>
        <p:nvCxnSpPr>
          <p:cNvPr id="42" name="直線コネクタ 41">
            <a:extLst>
              <a:ext uri="{FF2B5EF4-FFF2-40B4-BE49-F238E27FC236}">
                <a16:creationId xmlns:a16="http://schemas.microsoft.com/office/drawing/2014/main" id="{F9A4DB76-F29E-4DFA-8FD6-B554F5BE0085}"/>
              </a:ext>
            </a:extLst>
          </p:cNvPr>
          <p:cNvCxnSpPr>
            <a:cxnSpLocks/>
          </p:cNvCxnSpPr>
          <p:nvPr/>
        </p:nvCxnSpPr>
        <p:spPr>
          <a:xfrm>
            <a:off x="4396309" y="883127"/>
            <a:ext cx="3436243" cy="0"/>
          </a:xfrm>
          <a:prstGeom prst="line">
            <a:avLst/>
          </a:prstGeom>
          <a:ln w="155575" cap="rnd">
            <a:solidFill>
              <a:srgbClr val="FFFF00"/>
            </a:solidFill>
            <a:round/>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2745AACC-2FB1-40AC-9E4D-BFE737F43599}"/>
              </a:ext>
            </a:extLst>
          </p:cNvPr>
          <p:cNvSpPr txBox="1"/>
          <p:nvPr/>
        </p:nvSpPr>
        <p:spPr>
          <a:xfrm>
            <a:off x="0" y="276389"/>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運用事例③</a:t>
            </a:r>
            <a:endParaRPr kumimoji="1" lang="ja-JP" altLang="en-US" sz="24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endParaRPr>
          </a:p>
        </p:txBody>
      </p:sp>
      <p:sp>
        <p:nvSpPr>
          <p:cNvPr id="44" name="テキスト ボックス 43">
            <a:extLst>
              <a:ext uri="{FF2B5EF4-FFF2-40B4-BE49-F238E27FC236}">
                <a16:creationId xmlns:a16="http://schemas.microsoft.com/office/drawing/2014/main" id="{181181EF-A1FA-4751-8E2B-BF7C7542BD23}"/>
              </a:ext>
            </a:extLst>
          </p:cNvPr>
          <p:cNvSpPr txBox="1"/>
          <p:nvPr/>
        </p:nvSpPr>
        <p:spPr>
          <a:xfrm>
            <a:off x="0" y="978086"/>
            <a:ext cx="12192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rPr>
              <a:t>部署またぎの声かけをより行いやすく</a:t>
            </a:r>
            <a:endParaRPr kumimoji="1" lang="ja-JP" altLang="en-US" sz="1100" b="1" i="0" u="none" strike="noStrike" kern="1200" cap="none" spc="0" normalizeH="0" baseline="0" noProof="0" dirty="0">
              <a:ln>
                <a:noFill/>
              </a:ln>
              <a:solidFill>
                <a:srgbClr val="6DCFE2"/>
              </a:solidFill>
              <a:effectLst/>
              <a:uLnTx/>
              <a:uFillTx/>
              <a:latin typeface="游ゴシック" panose="020F0502020204030204"/>
              <a:ea typeface="游ゴシック" panose="020B0400000000000000" pitchFamily="50" charset="-128"/>
              <a:cs typeface="+mn-cs"/>
            </a:endParaRPr>
          </a:p>
        </p:txBody>
      </p:sp>
      <p:pic>
        <p:nvPicPr>
          <p:cNvPr id="1026" name="Picture 2" descr="1818ff1b61e4d29eb651">
            <a:extLst>
              <a:ext uri="{FF2B5EF4-FFF2-40B4-BE49-F238E27FC236}">
                <a16:creationId xmlns:a16="http://schemas.microsoft.com/office/drawing/2014/main" id="{920158E0-87FD-46CB-BDCC-E723FF3FE8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96"/>
          <a:stretch/>
        </p:blipFill>
        <p:spPr bwMode="auto">
          <a:xfrm>
            <a:off x="473352" y="1802678"/>
            <a:ext cx="5728344"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30C7A9A9-4E1F-4EE9-8784-A8ADD21CB9E3}"/>
              </a:ext>
            </a:extLst>
          </p:cNvPr>
          <p:cNvSpPr/>
          <p:nvPr/>
        </p:nvSpPr>
        <p:spPr>
          <a:xfrm>
            <a:off x="468927" y="5951256"/>
            <a:ext cx="372409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機材上での本運用のシステム制御はできません。</a:t>
            </a:r>
            <a:endParaRPr kumimoji="1" lang="en-US" altLang="ja-JP" sz="1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p:txBody>
      </p:sp>
      <p:sp>
        <p:nvSpPr>
          <p:cNvPr id="3" name="二等辺三角形 2">
            <a:extLst>
              <a:ext uri="{FF2B5EF4-FFF2-40B4-BE49-F238E27FC236}">
                <a16:creationId xmlns:a16="http://schemas.microsoft.com/office/drawing/2014/main" id="{B164262E-C1ED-48BE-AD9F-13B2FE6D58E8}"/>
              </a:ext>
            </a:extLst>
          </p:cNvPr>
          <p:cNvSpPr/>
          <p:nvPr/>
        </p:nvSpPr>
        <p:spPr>
          <a:xfrm rot="10800000">
            <a:off x="8206670" y="2567887"/>
            <a:ext cx="1905000" cy="335280"/>
          </a:xfrm>
          <a:prstGeom prst="triangle">
            <a:avLst/>
          </a:prstGeom>
          <a:solidFill>
            <a:srgbClr val="5AC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87742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F8F1E0D9-C9DF-47AA-926E-4278BFD6297D}"/>
              </a:ext>
            </a:extLst>
          </p:cNvPr>
          <p:cNvPicPr>
            <a:picLocks noChangeAspect="1"/>
          </p:cNvPicPr>
          <p:nvPr/>
        </p:nvPicPr>
        <p:blipFill>
          <a:blip r:embed="rId2"/>
          <a:stretch>
            <a:fillRect/>
          </a:stretch>
        </p:blipFill>
        <p:spPr>
          <a:xfrm>
            <a:off x="0" y="0"/>
            <a:ext cx="12192002" cy="6858000"/>
          </a:xfrm>
          <a:prstGeom prst="rect">
            <a:avLst/>
          </a:prstGeom>
        </p:spPr>
      </p:pic>
      <p:sp>
        <p:nvSpPr>
          <p:cNvPr id="6" name="テキスト ボックス 5">
            <a:extLst>
              <a:ext uri="{FF2B5EF4-FFF2-40B4-BE49-F238E27FC236}">
                <a16:creationId xmlns:a16="http://schemas.microsoft.com/office/drawing/2014/main" id="{80163CCE-083A-4FCA-AE00-0E1C34CBECBF}"/>
              </a:ext>
            </a:extLst>
          </p:cNvPr>
          <p:cNvSpPr txBox="1"/>
          <p:nvPr/>
        </p:nvSpPr>
        <p:spPr>
          <a:xfrm>
            <a:off x="1142198" y="522897"/>
            <a:ext cx="99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b="1" dirty="0">
                <a:solidFill>
                  <a:prstClr val="black">
                    <a:lumMod val="65000"/>
                    <a:lumOff val="35000"/>
                  </a:prstClr>
                </a:solidFill>
                <a:latin typeface="游ゴシック" panose="020F0502020204030204"/>
                <a:ea typeface="游ゴシック" panose="020B0400000000000000" pitchFamily="50" charset="-128"/>
              </a:rPr>
              <a:t>サントリー課題</a:t>
            </a:r>
            <a:endParaRPr kumimoji="1" lang="ja-JP" altLang="en-US" sz="3200" b="1" i="0"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FF369AB1-1CBD-4FF2-A972-3FB3BA1B62D1}"/>
              </a:ext>
            </a:extLst>
          </p:cNvPr>
          <p:cNvSpPr txBox="1"/>
          <p:nvPr/>
        </p:nvSpPr>
        <p:spPr>
          <a:xfrm>
            <a:off x="701750" y="1568239"/>
            <a:ext cx="10888657" cy="2523768"/>
          </a:xfrm>
          <a:prstGeom prst="rect">
            <a:avLst/>
          </a:prstGeom>
          <a:noFill/>
        </p:spPr>
        <p:txBody>
          <a:bodyPr wrap="square">
            <a:spAutoFit/>
          </a:bodyPr>
          <a:lstStyle/>
          <a:p>
            <a:r>
              <a:rPr lang="ja-JP" altLang="en-US" sz="2800" b="1" dirty="0">
                <a:solidFill>
                  <a:schemeClr val="tx1">
                    <a:lumMod val="75000"/>
                    <a:lumOff val="25000"/>
                  </a:schemeClr>
                </a:solidFill>
              </a:rPr>
              <a:t>・大企業の「総務部」へのご案内はできているが</a:t>
            </a:r>
            <a:endParaRPr lang="en-US" altLang="ja-JP" sz="2800" b="1" dirty="0">
              <a:solidFill>
                <a:schemeClr val="tx1">
                  <a:lumMod val="75000"/>
                  <a:lumOff val="25000"/>
                </a:schemeClr>
              </a:solidFill>
            </a:endParaRPr>
          </a:p>
          <a:p>
            <a:r>
              <a:rPr lang="ja-JP" altLang="en-US" sz="2800" b="1" dirty="0">
                <a:solidFill>
                  <a:schemeClr val="tx1">
                    <a:lumMod val="75000"/>
                    <a:lumOff val="25000"/>
                  </a:schemeClr>
                </a:solidFill>
              </a:rPr>
              <a:t>・メインターゲットにパイプがなく案内できていない</a:t>
            </a:r>
            <a:endParaRPr lang="en-US" altLang="ja-JP" sz="2800" b="1" dirty="0">
              <a:solidFill>
                <a:schemeClr val="tx1">
                  <a:lumMod val="75000"/>
                  <a:lumOff val="25000"/>
                </a:schemeClr>
              </a:solidFill>
            </a:endParaRPr>
          </a:p>
          <a:p>
            <a:endParaRPr lang="en-US" altLang="ja-JP" b="1" dirty="0">
              <a:solidFill>
                <a:schemeClr val="tx1">
                  <a:lumMod val="75000"/>
                  <a:lumOff val="25000"/>
                </a:schemeClr>
              </a:solidFill>
            </a:endParaRPr>
          </a:p>
          <a:p>
            <a:r>
              <a:rPr kumimoji="1" lang="ja-JP" altLang="en-US" sz="2800" b="1" dirty="0">
                <a:solidFill>
                  <a:schemeClr val="tx1">
                    <a:lumMod val="75000"/>
                    <a:lumOff val="25000"/>
                  </a:schemeClr>
                </a:solidFill>
              </a:rPr>
              <a:t>＞メインターゲット</a:t>
            </a:r>
            <a:endParaRPr kumimoji="1" lang="en-US" altLang="ja-JP" sz="2800" b="1" dirty="0">
              <a:solidFill>
                <a:schemeClr val="tx1">
                  <a:lumMod val="75000"/>
                  <a:lumOff val="25000"/>
                </a:schemeClr>
              </a:solidFill>
            </a:endParaRPr>
          </a:p>
          <a:p>
            <a:r>
              <a:rPr lang="ja-JP" altLang="en-US" sz="2800" b="1" dirty="0">
                <a:solidFill>
                  <a:schemeClr val="tx1">
                    <a:lumMod val="75000"/>
                    <a:lumOff val="25000"/>
                  </a:schemeClr>
                </a:solidFill>
              </a:rPr>
              <a:t>・</a:t>
            </a:r>
            <a:r>
              <a:rPr kumimoji="1" lang="ja-JP" altLang="en-US" sz="2800" b="1" dirty="0">
                <a:solidFill>
                  <a:schemeClr val="tx1">
                    <a:lumMod val="75000"/>
                    <a:lumOff val="25000"/>
                  </a:schemeClr>
                </a:solidFill>
              </a:rPr>
              <a:t>中小企業「総務部」</a:t>
            </a:r>
            <a:endParaRPr kumimoji="1" lang="en-US" altLang="ja-JP" sz="2800" b="1" dirty="0">
              <a:solidFill>
                <a:schemeClr val="tx1">
                  <a:lumMod val="75000"/>
                  <a:lumOff val="25000"/>
                </a:schemeClr>
              </a:solidFill>
            </a:endParaRPr>
          </a:p>
          <a:p>
            <a:r>
              <a:rPr kumimoji="1" lang="ja-JP" altLang="en-US" sz="2800" b="1" dirty="0">
                <a:solidFill>
                  <a:schemeClr val="tx1">
                    <a:lumMod val="75000"/>
                    <a:lumOff val="25000"/>
                  </a:schemeClr>
                </a:solidFill>
              </a:rPr>
              <a:t>・大中小企業「人事部や経営企画」</a:t>
            </a:r>
            <a:endParaRPr kumimoji="1" lang="en-US" altLang="ja-JP" sz="2800" b="1" dirty="0">
              <a:solidFill>
                <a:schemeClr val="tx1">
                  <a:lumMod val="75000"/>
                  <a:lumOff val="25000"/>
                </a:schemeClr>
              </a:solidFill>
            </a:endParaRPr>
          </a:p>
        </p:txBody>
      </p:sp>
      <p:sp>
        <p:nvSpPr>
          <p:cNvPr id="2" name="二等辺三角形 1">
            <a:extLst>
              <a:ext uri="{FF2B5EF4-FFF2-40B4-BE49-F238E27FC236}">
                <a16:creationId xmlns:a16="http://schemas.microsoft.com/office/drawing/2014/main" id="{24F0D0C1-909D-4468-A166-D63173138CD4}"/>
              </a:ext>
            </a:extLst>
          </p:cNvPr>
          <p:cNvSpPr/>
          <p:nvPr/>
        </p:nvSpPr>
        <p:spPr>
          <a:xfrm rot="10800000">
            <a:off x="4912242" y="4579417"/>
            <a:ext cx="3125972" cy="460567"/>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4007125A-4D0E-4072-9F73-B1AAC5947A55}"/>
              </a:ext>
            </a:extLst>
          </p:cNvPr>
          <p:cNvSpPr txBox="1"/>
          <p:nvPr/>
        </p:nvSpPr>
        <p:spPr>
          <a:xfrm>
            <a:off x="3176051" y="5289761"/>
            <a:ext cx="8414356" cy="954107"/>
          </a:xfrm>
          <a:prstGeom prst="rect">
            <a:avLst/>
          </a:prstGeom>
          <a:noFill/>
        </p:spPr>
        <p:txBody>
          <a:bodyPr wrap="square">
            <a:spAutoFit/>
          </a:bodyPr>
          <a:lstStyle/>
          <a:p>
            <a:r>
              <a:rPr lang="ja-JP" altLang="en-US" sz="2800" b="1" dirty="0">
                <a:solidFill>
                  <a:schemeClr val="tx1">
                    <a:lumMod val="75000"/>
                    <a:lumOff val="25000"/>
                  </a:schemeClr>
                </a:solidFill>
              </a:rPr>
              <a:t>⇒御社と連携しもっと多くのお客様の</a:t>
            </a:r>
            <a:endParaRPr lang="en-US" altLang="ja-JP" sz="2800" b="1" dirty="0">
              <a:solidFill>
                <a:schemeClr val="tx1">
                  <a:lumMod val="75000"/>
                  <a:lumOff val="25000"/>
                </a:schemeClr>
              </a:solidFill>
            </a:endParaRPr>
          </a:p>
          <a:p>
            <a:r>
              <a:rPr lang="ja-JP" altLang="en-US" sz="2800" b="1" dirty="0">
                <a:solidFill>
                  <a:schemeClr val="tx1">
                    <a:lumMod val="75000"/>
                    <a:lumOff val="25000"/>
                  </a:schemeClr>
                </a:solidFill>
              </a:rPr>
              <a:t>　オフィスを明るくしていきたい</a:t>
            </a:r>
            <a:endParaRPr lang="en-US" altLang="ja-JP" sz="2800" b="1" dirty="0">
              <a:solidFill>
                <a:schemeClr val="tx1">
                  <a:lumMod val="75000"/>
                  <a:lumOff val="25000"/>
                </a:schemeClr>
              </a:solidFill>
            </a:endParaRPr>
          </a:p>
        </p:txBody>
      </p:sp>
    </p:spTree>
    <p:extLst>
      <p:ext uri="{BB962C8B-B14F-4D97-AF65-F5344CB8AC3E}">
        <p14:creationId xmlns:p14="http://schemas.microsoft.com/office/powerpoint/2010/main" val="547304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daikibo2022_ninteiyoken.pdf - Adobe Acrobat Reader DC (32-bit)">
            <a:extLst>
              <a:ext uri="{FF2B5EF4-FFF2-40B4-BE49-F238E27FC236}">
                <a16:creationId xmlns:a16="http://schemas.microsoft.com/office/drawing/2014/main" id="{EC97A7D0-F6C5-4274-8F2A-84F7341CEE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0699" y="463051"/>
            <a:ext cx="9234345" cy="6034778"/>
          </a:xfrm>
          <a:prstGeom prst="rect">
            <a:avLst/>
          </a:prstGeom>
        </p:spPr>
      </p:pic>
      <p:sp>
        <p:nvSpPr>
          <p:cNvPr id="14" name="正方形/長方形 13">
            <a:extLst>
              <a:ext uri="{FF2B5EF4-FFF2-40B4-BE49-F238E27FC236}">
                <a16:creationId xmlns:a16="http://schemas.microsoft.com/office/drawing/2014/main" id="{979CB556-3DCF-47F7-8DD1-EBE001FB9E0A}"/>
              </a:ext>
            </a:extLst>
          </p:cNvPr>
          <p:cNvSpPr/>
          <p:nvPr/>
        </p:nvSpPr>
        <p:spPr>
          <a:xfrm>
            <a:off x="289930" y="6260762"/>
            <a:ext cx="941688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srgbClr val="F94453"/>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600" b="1" i="0" u="none" strike="noStrike" kern="1200" cap="none" spc="0" normalizeH="0" baseline="0" noProof="0" dirty="0">
                <a:ln>
                  <a:noFill/>
                </a:ln>
                <a:solidFill>
                  <a:srgbClr val="F94453"/>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※最終的には経産省の審査結果次第になる為、</a:t>
            </a:r>
            <a:r>
              <a:rPr kumimoji="1" lang="ja-JP" altLang="en-US" sz="1600" b="1" i="0" u="none" strike="noStrike" kern="1200" cap="none" spc="0" normalizeH="0" baseline="0" noProof="0" dirty="0">
                <a:ln>
                  <a:noFill/>
                </a:ln>
                <a:solidFill>
                  <a:srgbClr val="F94453"/>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認定を保証するものではございません</a:t>
            </a:r>
            <a:endParaRPr kumimoji="1" lang="ja-JP" altLang="en-US" sz="1600" b="1" i="0" u="none" strike="noStrike" kern="1200" cap="none" spc="0" normalizeH="0" baseline="0" noProof="0" dirty="0">
              <a:ln>
                <a:noFill/>
              </a:ln>
              <a:solidFill>
                <a:srgbClr val="F94453"/>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38BD3C13-D295-4ED8-91F5-477ECE285C95}"/>
              </a:ext>
            </a:extLst>
          </p:cNvPr>
          <p:cNvSpPr txBox="1"/>
          <p:nvPr/>
        </p:nvSpPr>
        <p:spPr>
          <a:xfrm>
            <a:off x="0" y="2525"/>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3DBAD7"/>
                </a:solidFill>
                <a:effectLst/>
                <a:uLnTx/>
                <a:uFillTx/>
                <a:latin typeface="游ゴシック" panose="020F0502020204030204"/>
                <a:ea typeface="游ゴシック" panose="020B0400000000000000" pitchFamily="50" charset="-128"/>
                <a:cs typeface="+mn-cs"/>
              </a:rPr>
              <a:t>健康経営優良法人</a:t>
            </a:r>
            <a:r>
              <a:rPr kumimoji="1" lang="en-US" altLang="ja-JP" sz="2800" b="1" i="0" u="none" strike="noStrike" kern="1200" cap="none" spc="0" normalizeH="0" baseline="0" noProof="0" dirty="0">
                <a:ln>
                  <a:noFill/>
                </a:ln>
                <a:solidFill>
                  <a:srgbClr val="3DBAD7"/>
                </a:solidFill>
                <a:effectLst/>
                <a:uLnTx/>
                <a:uFillTx/>
                <a:latin typeface="游ゴシック" panose="020F0502020204030204"/>
                <a:ea typeface="游ゴシック" panose="020B0400000000000000" pitchFamily="50" charset="-128"/>
                <a:cs typeface="+mn-cs"/>
              </a:rPr>
              <a:t>2022</a:t>
            </a:r>
            <a:r>
              <a:rPr kumimoji="1" lang="ja-JP" altLang="en-US" sz="2800" b="1" i="0" u="none" strike="noStrike" kern="1200" cap="none" spc="0" normalizeH="0" baseline="0" noProof="0" dirty="0">
                <a:ln>
                  <a:noFill/>
                </a:ln>
                <a:solidFill>
                  <a:srgbClr val="3DBAD7"/>
                </a:solidFill>
                <a:effectLst/>
                <a:uLnTx/>
                <a:uFillTx/>
                <a:latin typeface="游ゴシック" panose="020F0502020204030204"/>
                <a:ea typeface="游ゴシック" panose="020B0400000000000000" pitchFamily="50" charset="-128"/>
                <a:cs typeface="+mn-cs"/>
              </a:rPr>
              <a:t>認定要件（大企業）　</a:t>
            </a:r>
          </a:p>
        </p:txBody>
      </p:sp>
      <p:sp>
        <p:nvSpPr>
          <p:cNvPr id="8" name="正方形/長方形 7">
            <a:extLst>
              <a:ext uri="{FF2B5EF4-FFF2-40B4-BE49-F238E27FC236}">
                <a16:creationId xmlns:a16="http://schemas.microsoft.com/office/drawing/2014/main" id="{8B5F5841-4A94-4679-B7CB-8CE260AF244E}"/>
              </a:ext>
            </a:extLst>
          </p:cNvPr>
          <p:cNvSpPr/>
          <p:nvPr/>
        </p:nvSpPr>
        <p:spPr>
          <a:xfrm>
            <a:off x="3530070" y="3522339"/>
            <a:ext cx="4013003" cy="249924"/>
          </a:xfrm>
          <a:prstGeom prst="rect">
            <a:avLst/>
          </a:prstGeom>
          <a:noFill/>
          <a:ln w="444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8F3EAFB9-5E9F-41B1-87C8-F51A4B7D7813}"/>
              </a:ext>
            </a:extLst>
          </p:cNvPr>
          <p:cNvSpPr txBox="1"/>
          <p:nvPr/>
        </p:nvSpPr>
        <p:spPr>
          <a:xfrm>
            <a:off x="9810691" y="3488377"/>
            <a:ext cx="1187720"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候補</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0" name="直線矢印コネクタ 9">
            <a:extLst>
              <a:ext uri="{FF2B5EF4-FFF2-40B4-BE49-F238E27FC236}">
                <a16:creationId xmlns:a16="http://schemas.microsoft.com/office/drawing/2014/main" id="{8EACC5B9-8731-4317-9B45-21039E9F8855}"/>
              </a:ext>
            </a:extLst>
          </p:cNvPr>
          <p:cNvCxnSpPr>
            <a:cxnSpLocks/>
            <a:stCxn id="9" idx="1"/>
          </p:cNvCxnSpPr>
          <p:nvPr/>
        </p:nvCxnSpPr>
        <p:spPr>
          <a:xfrm flipH="1">
            <a:off x="7575247" y="3673043"/>
            <a:ext cx="2235444"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762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chusho2022_ninteiyoken.pdf - Adobe Acrobat Reader DC (32-bit)">
            <a:extLst>
              <a:ext uri="{FF2B5EF4-FFF2-40B4-BE49-F238E27FC236}">
                <a16:creationId xmlns:a16="http://schemas.microsoft.com/office/drawing/2014/main" id="{8A7CE8E6-5193-4ABA-A272-A3E4B7A377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1676" y="525744"/>
            <a:ext cx="9137237" cy="5994001"/>
          </a:xfrm>
          <a:prstGeom prst="rect">
            <a:avLst/>
          </a:prstGeom>
        </p:spPr>
      </p:pic>
      <p:sp>
        <p:nvSpPr>
          <p:cNvPr id="14" name="正方形/長方形 13">
            <a:extLst>
              <a:ext uri="{FF2B5EF4-FFF2-40B4-BE49-F238E27FC236}">
                <a16:creationId xmlns:a16="http://schemas.microsoft.com/office/drawing/2014/main" id="{979CB556-3DCF-47F7-8DD1-EBE001FB9E0A}"/>
              </a:ext>
            </a:extLst>
          </p:cNvPr>
          <p:cNvSpPr/>
          <p:nvPr/>
        </p:nvSpPr>
        <p:spPr>
          <a:xfrm>
            <a:off x="289930" y="6260762"/>
            <a:ext cx="941688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srgbClr val="F94453"/>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600" b="1" i="0" u="none" strike="noStrike" kern="1200" cap="none" spc="0" normalizeH="0" baseline="0" noProof="0" dirty="0">
                <a:ln>
                  <a:noFill/>
                </a:ln>
                <a:solidFill>
                  <a:srgbClr val="F94453"/>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※最終的には審査結果次第になる為、</a:t>
            </a:r>
            <a:r>
              <a:rPr kumimoji="1" lang="ja-JP" altLang="en-US" sz="1600" b="1" i="0" u="none" strike="noStrike" kern="1200" cap="none" spc="0" normalizeH="0" baseline="0" noProof="0" dirty="0">
                <a:ln>
                  <a:noFill/>
                </a:ln>
                <a:solidFill>
                  <a:srgbClr val="F94453"/>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認定を保証するものではございません</a:t>
            </a:r>
            <a:endParaRPr kumimoji="1" lang="ja-JP" altLang="en-US" sz="1600" b="1" i="0" u="none" strike="noStrike" kern="1200" cap="none" spc="0" normalizeH="0" baseline="0" noProof="0" dirty="0">
              <a:ln>
                <a:noFill/>
              </a:ln>
              <a:solidFill>
                <a:srgbClr val="F94453"/>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38BD3C13-D295-4ED8-91F5-477ECE285C95}"/>
              </a:ext>
            </a:extLst>
          </p:cNvPr>
          <p:cNvSpPr txBox="1"/>
          <p:nvPr/>
        </p:nvSpPr>
        <p:spPr>
          <a:xfrm>
            <a:off x="0" y="2525"/>
            <a:ext cx="1219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3DBAD7"/>
                </a:solidFill>
                <a:effectLst/>
                <a:uLnTx/>
                <a:uFillTx/>
                <a:latin typeface="游ゴシック" panose="020F0502020204030204"/>
                <a:ea typeface="游ゴシック" panose="020B0400000000000000" pitchFamily="50" charset="-128"/>
                <a:cs typeface="+mn-cs"/>
              </a:rPr>
              <a:t>健康経営優良法人</a:t>
            </a:r>
            <a:r>
              <a:rPr kumimoji="1" lang="en-US" altLang="ja-JP" sz="2800" b="1" i="0" u="none" strike="noStrike" kern="1200" cap="none" spc="0" normalizeH="0" baseline="0" noProof="0" dirty="0">
                <a:ln>
                  <a:noFill/>
                </a:ln>
                <a:solidFill>
                  <a:srgbClr val="3DBAD7"/>
                </a:solidFill>
                <a:effectLst/>
                <a:uLnTx/>
                <a:uFillTx/>
                <a:latin typeface="游ゴシック" panose="020F0502020204030204"/>
                <a:ea typeface="游ゴシック" panose="020B0400000000000000" pitchFamily="50" charset="-128"/>
                <a:cs typeface="+mn-cs"/>
              </a:rPr>
              <a:t>2022</a:t>
            </a:r>
            <a:r>
              <a:rPr kumimoji="1" lang="ja-JP" altLang="en-US" sz="2800" b="1" i="0" u="none" strike="noStrike" kern="1200" cap="none" spc="0" normalizeH="0" baseline="0" noProof="0" dirty="0">
                <a:ln>
                  <a:noFill/>
                </a:ln>
                <a:solidFill>
                  <a:srgbClr val="3DBAD7"/>
                </a:solidFill>
                <a:effectLst/>
                <a:uLnTx/>
                <a:uFillTx/>
                <a:latin typeface="游ゴシック" panose="020F0502020204030204"/>
                <a:ea typeface="游ゴシック" panose="020B0400000000000000" pitchFamily="50" charset="-128"/>
                <a:cs typeface="+mn-cs"/>
              </a:rPr>
              <a:t>認定要件（中小企業）　</a:t>
            </a:r>
          </a:p>
        </p:txBody>
      </p:sp>
      <p:sp>
        <p:nvSpPr>
          <p:cNvPr id="21" name="正方形/長方形 20">
            <a:extLst>
              <a:ext uri="{FF2B5EF4-FFF2-40B4-BE49-F238E27FC236}">
                <a16:creationId xmlns:a16="http://schemas.microsoft.com/office/drawing/2014/main" id="{E94DC6E4-5165-4E51-BAD5-BC381E78E23B}"/>
              </a:ext>
            </a:extLst>
          </p:cNvPr>
          <p:cNvSpPr/>
          <p:nvPr/>
        </p:nvSpPr>
        <p:spPr>
          <a:xfrm>
            <a:off x="4226756" y="2930156"/>
            <a:ext cx="4013003" cy="249924"/>
          </a:xfrm>
          <a:prstGeom prst="rect">
            <a:avLst/>
          </a:prstGeom>
          <a:noFill/>
          <a:ln w="444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394CDB9F-FE8C-4350-BD05-7E7ADF86B4CC}"/>
              </a:ext>
            </a:extLst>
          </p:cNvPr>
          <p:cNvSpPr txBox="1"/>
          <p:nvPr/>
        </p:nvSpPr>
        <p:spPr>
          <a:xfrm>
            <a:off x="10193867" y="2957156"/>
            <a:ext cx="1187720"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候補</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3" name="直線矢印コネクタ 2">
            <a:extLst>
              <a:ext uri="{FF2B5EF4-FFF2-40B4-BE49-F238E27FC236}">
                <a16:creationId xmlns:a16="http://schemas.microsoft.com/office/drawing/2014/main" id="{7CD5BAE3-4C3C-45CC-B6AF-E384BEA70714}"/>
              </a:ext>
            </a:extLst>
          </p:cNvPr>
          <p:cNvCxnSpPr>
            <a:cxnSpLocks/>
          </p:cNvCxnSpPr>
          <p:nvPr/>
        </p:nvCxnSpPr>
        <p:spPr>
          <a:xfrm flipH="1">
            <a:off x="8271933" y="3141822"/>
            <a:ext cx="1921934"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39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F8F1E0D9-C9DF-47AA-926E-4278BFD6297D}"/>
              </a:ext>
            </a:extLst>
          </p:cNvPr>
          <p:cNvPicPr>
            <a:picLocks noChangeAspect="1"/>
          </p:cNvPicPr>
          <p:nvPr/>
        </p:nvPicPr>
        <p:blipFill>
          <a:blip r:embed="rId2"/>
          <a:stretch>
            <a:fillRect/>
          </a:stretch>
        </p:blipFill>
        <p:spPr>
          <a:xfrm>
            <a:off x="0" y="0"/>
            <a:ext cx="12192002" cy="6858000"/>
          </a:xfrm>
          <a:prstGeom prst="rect">
            <a:avLst/>
          </a:prstGeom>
        </p:spPr>
      </p:pic>
      <p:sp>
        <p:nvSpPr>
          <p:cNvPr id="6" name="テキスト ボックス 5">
            <a:extLst>
              <a:ext uri="{FF2B5EF4-FFF2-40B4-BE49-F238E27FC236}">
                <a16:creationId xmlns:a16="http://schemas.microsoft.com/office/drawing/2014/main" id="{80163CCE-083A-4FCA-AE00-0E1C34CBECBF}"/>
              </a:ext>
            </a:extLst>
          </p:cNvPr>
          <p:cNvSpPr txBox="1"/>
          <p:nvPr/>
        </p:nvSpPr>
        <p:spPr>
          <a:xfrm>
            <a:off x="1142198" y="522897"/>
            <a:ext cx="99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b="1" dirty="0">
                <a:solidFill>
                  <a:prstClr val="black">
                    <a:lumMod val="65000"/>
                    <a:lumOff val="35000"/>
                  </a:prstClr>
                </a:solidFill>
                <a:latin typeface="游ゴシック" panose="020F0502020204030204"/>
                <a:ea typeface="游ゴシック" panose="020B0400000000000000" pitchFamily="50" charset="-128"/>
              </a:rPr>
              <a:t>依頼事項</a:t>
            </a:r>
            <a:endParaRPr kumimoji="1" lang="ja-JP" altLang="en-US" sz="3200" b="1" i="0"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FF369AB1-1CBD-4FF2-A972-3FB3BA1B62D1}"/>
              </a:ext>
            </a:extLst>
          </p:cNvPr>
          <p:cNvSpPr txBox="1"/>
          <p:nvPr/>
        </p:nvSpPr>
        <p:spPr>
          <a:xfrm>
            <a:off x="701750" y="1485789"/>
            <a:ext cx="10888657" cy="4493538"/>
          </a:xfrm>
          <a:prstGeom prst="rect">
            <a:avLst/>
          </a:prstGeom>
          <a:noFill/>
        </p:spPr>
        <p:txBody>
          <a:bodyPr wrap="square">
            <a:spAutoFit/>
          </a:bodyPr>
          <a:lstStyle/>
          <a:p>
            <a:r>
              <a:rPr lang="ja-JP" altLang="en-US" sz="2800" b="1" dirty="0">
                <a:solidFill>
                  <a:schemeClr val="tx1">
                    <a:lumMod val="75000"/>
                    <a:lumOff val="25000"/>
                  </a:schemeClr>
                </a:solidFill>
              </a:rPr>
              <a:t>▼やって頂きたいこと</a:t>
            </a:r>
            <a:endParaRPr lang="en-US" altLang="ja-JP" sz="2800" b="1" dirty="0">
              <a:solidFill>
                <a:schemeClr val="tx1">
                  <a:lumMod val="75000"/>
                  <a:lumOff val="25000"/>
                </a:schemeClr>
              </a:solidFill>
            </a:endParaRPr>
          </a:p>
          <a:p>
            <a:r>
              <a:rPr lang="ja-JP" altLang="en-US" sz="2800" b="1" dirty="0">
                <a:solidFill>
                  <a:schemeClr val="tx1">
                    <a:lumMod val="75000"/>
                    <a:lumOff val="25000"/>
                  </a:schemeClr>
                </a:solidFill>
              </a:rPr>
              <a:t>　</a:t>
            </a:r>
            <a:r>
              <a:rPr lang="en-US" altLang="ja-JP" sz="2800" b="1" dirty="0">
                <a:solidFill>
                  <a:schemeClr val="tx1">
                    <a:lumMod val="75000"/>
                    <a:lumOff val="25000"/>
                  </a:schemeClr>
                </a:solidFill>
              </a:rPr>
              <a:t>1) 2</a:t>
            </a:r>
            <a:r>
              <a:rPr lang="ja-JP" altLang="en-US" sz="2800" b="1" dirty="0">
                <a:solidFill>
                  <a:schemeClr val="tx1">
                    <a:lumMod val="75000"/>
                    <a:lumOff val="25000"/>
                  </a:schemeClr>
                </a:solidFill>
              </a:rPr>
              <a:t>分動画＋パンフをお見せし、興味を引いて頂く</a:t>
            </a:r>
            <a:endParaRPr lang="en-US" altLang="ja-JP" sz="2800" b="1" dirty="0">
              <a:solidFill>
                <a:schemeClr val="tx1">
                  <a:lumMod val="75000"/>
                  <a:lumOff val="25000"/>
                </a:schemeClr>
              </a:solidFill>
            </a:endParaRPr>
          </a:p>
          <a:p>
            <a:r>
              <a:rPr lang="ja-JP" altLang="en-US" sz="2800" b="1" dirty="0">
                <a:solidFill>
                  <a:schemeClr val="tx1">
                    <a:lumMod val="75000"/>
                    <a:lumOff val="25000"/>
                  </a:schemeClr>
                </a:solidFill>
              </a:rPr>
              <a:t>　　「サントリーさんのお話聞いてみませんか？」</a:t>
            </a:r>
            <a:endParaRPr lang="en-US" altLang="ja-JP" sz="2800" b="1" dirty="0">
              <a:solidFill>
                <a:schemeClr val="tx1">
                  <a:lumMod val="75000"/>
                  <a:lumOff val="25000"/>
                </a:schemeClr>
              </a:solidFill>
            </a:endParaRPr>
          </a:p>
          <a:p>
            <a:r>
              <a:rPr lang="ja-JP" altLang="en-US" sz="2800" b="1" dirty="0">
                <a:solidFill>
                  <a:schemeClr val="tx1">
                    <a:lumMod val="75000"/>
                    <a:lumOff val="25000"/>
                  </a:schemeClr>
                </a:solidFill>
              </a:rPr>
              <a:t>　</a:t>
            </a:r>
            <a:r>
              <a:rPr lang="en-US" altLang="ja-JP" sz="2800" b="1" dirty="0">
                <a:solidFill>
                  <a:schemeClr val="tx1">
                    <a:lumMod val="75000"/>
                    <a:lumOff val="25000"/>
                  </a:schemeClr>
                </a:solidFill>
              </a:rPr>
              <a:t>2) </a:t>
            </a:r>
            <a:r>
              <a:rPr lang="ja-JP" altLang="en-US" sz="2800" b="1" dirty="0">
                <a:solidFill>
                  <a:schemeClr val="tx1">
                    <a:lumMod val="75000"/>
                    <a:lumOff val="25000"/>
                  </a:schemeClr>
                </a:solidFill>
              </a:rPr>
              <a:t>弊社事務局にメールでご連携頂く</a:t>
            </a:r>
            <a:br>
              <a:rPr lang="en-US" altLang="ja-JP" sz="2800" b="1" dirty="0">
                <a:solidFill>
                  <a:schemeClr val="tx1">
                    <a:lumMod val="75000"/>
                    <a:lumOff val="25000"/>
                  </a:schemeClr>
                </a:solidFill>
              </a:rPr>
            </a:br>
            <a:r>
              <a:rPr lang="ja-JP" altLang="en-US" sz="2800" b="1" dirty="0">
                <a:solidFill>
                  <a:schemeClr val="tx1">
                    <a:lumMod val="75000"/>
                    <a:lumOff val="25000"/>
                  </a:schemeClr>
                </a:solidFill>
              </a:rPr>
              <a:t>　　 </a:t>
            </a:r>
            <a:r>
              <a:rPr lang="ja-JP" altLang="en-US" sz="4000" b="1" dirty="0">
                <a:solidFill>
                  <a:schemeClr val="tx1">
                    <a:lumMod val="75000"/>
                    <a:lumOff val="25000"/>
                  </a:schemeClr>
                </a:solidFill>
                <a:hlinkClick r:id="rId3"/>
              </a:rPr>
              <a:t>こちら</a:t>
            </a:r>
            <a:endParaRPr lang="en-US" altLang="ja-JP" sz="2800" b="1" dirty="0">
              <a:solidFill>
                <a:schemeClr val="tx1">
                  <a:lumMod val="75000"/>
                  <a:lumOff val="25000"/>
                </a:schemeClr>
              </a:solidFill>
            </a:endParaRPr>
          </a:p>
          <a:p>
            <a:r>
              <a:rPr lang="ja-JP" altLang="en-US" sz="2800" b="1" dirty="0">
                <a:solidFill>
                  <a:schemeClr val="tx1">
                    <a:lumMod val="75000"/>
                    <a:lumOff val="25000"/>
                  </a:schemeClr>
                </a:solidFill>
              </a:rPr>
              <a:t>　　</a:t>
            </a:r>
            <a:endParaRPr lang="en-US" altLang="ja-JP" sz="2800" b="1" dirty="0">
              <a:solidFill>
                <a:schemeClr val="tx1">
                  <a:lumMod val="75000"/>
                  <a:lumOff val="25000"/>
                </a:schemeClr>
              </a:solidFill>
            </a:endParaRPr>
          </a:p>
          <a:p>
            <a:r>
              <a:rPr lang="ja-JP" altLang="en-US" sz="2800" b="1" dirty="0">
                <a:solidFill>
                  <a:schemeClr val="tx1">
                    <a:lumMod val="75000"/>
                    <a:lumOff val="25000"/>
                  </a:schemeClr>
                </a:solidFill>
              </a:rPr>
              <a:t>▼避けて頂きたいこと</a:t>
            </a:r>
            <a:endParaRPr lang="en-US" altLang="ja-JP" sz="2800" b="1" dirty="0">
              <a:solidFill>
                <a:schemeClr val="tx1">
                  <a:lumMod val="75000"/>
                  <a:lumOff val="25000"/>
                </a:schemeClr>
              </a:solidFill>
            </a:endParaRPr>
          </a:p>
          <a:p>
            <a:r>
              <a:rPr lang="ja-JP" altLang="en-US" sz="2800" b="1" dirty="0">
                <a:solidFill>
                  <a:schemeClr val="tx1">
                    <a:lumMod val="75000"/>
                    <a:lumOff val="25000"/>
                  </a:schemeClr>
                </a:solidFill>
              </a:rPr>
              <a:t>　・詳細な</a:t>
            </a:r>
            <a:r>
              <a:rPr lang="en-US" altLang="ja-JP" sz="2800" b="1" dirty="0">
                <a:solidFill>
                  <a:schemeClr val="tx1">
                    <a:lumMod val="75000"/>
                    <a:lumOff val="25000"/>
                  </a:schemeClr>
                </a:solidFill>
              </a:rPr>
              <a:t>QA</a:t>
            </a:r>
          </a:p>
          <a:p>
            <a:r>
              <a:rPr lang="ja-JP" altLang="en-US" sz="2800" b="1" dirty="0">
                <a:solidFill>
                  <a:schemeClr val="tx1">
                    <a:lumMod val="75000"/>
                    <a:lumOff val="25000"/>
                  </a:schemeClr>
                </a:solidFill>
              </a:rPr>
              <a:t>　・数字の回答（例：金額明示など）</a:t>
            </a:r>
            <a:endParaRPr lang="en-US" altLang="ja-JP" sz="2800" b="1" dirty="0">
              <a:solidFill>
                <a:schemeClr val="tx1">
                  <a:lumMod val="75000"/>
                  <a:lumOff val="25000"/>
                </a:schemeClr>
              </a:solidFill>
            </a:endParaRPr>
          </a:p>
          <a:p>
            <a:endParaRPr lang="en-US" altLang="ja-JP" b="1" dirty="0">
              <a:solidFill>
                <a:schemeClr val="tx1">
                  <a:lumMod val="75000"/>
                  <a:lumOff val="25000"/>
                </a:schemeClr>
              </a:solidFill>
            </a:endParaRPr>
          </a:p>
        </p:txBody>
      </p:sp>
    </p:spTree>
    <p:extLst>
      <p:ext uri="{BB962C8B-B14F-4D97-AF65-F5344CB8AC3E}">
        <p14:creationId xmlns:p14="http://schemas.microsoft.com/office/powerpoint/2010/main" val="2915838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0DBCF736-2411-4795-A4A6-00C9F56893E2}"/>
              </a:ext>
            </a:extLst>
          </p:cNvPr>
          <p:cNvGrpSpPr/>
          <p:nvPr/>
        </p:nvGrpSpPr>
        <p:grpSpPr>
          <a:xfrm>
            <a:off x="0" y="0"/>
            <a:ext cx="12192000" cy="6857999"/>
            <a:chOff x="0" y="0"/>
            <a:chExt cx="12192000" cy="6857999"/>
          </a:xfrm>
        </p:grpSpPr>
        <p:pic>
          <p:nvPicPr>
            <p:cNvPr id="23" name="図 22">
              <a:extLst>
                <a:ext uri="{FF2B5EF4-FFF2-40B4-BE49-F238E27FC236}">
                  <a16:creationId xmlns:a16="http://schemas.microsoft.com/office/drawing/2014/main" id="{F639F2FF-1FA2-43BC-873A-84FA5CDBA4AC}"/>
                </a:ext>
              </a:extLst>
            </p:cNvPr>
            <p:cNvPicPr>
              <a:picLocks noChangeAspect="1"/>
            </p:cNvPicPr>
            <p:nvPr/>
          </p:nvPicPr>
          <p:blipFill rotWithShape="1">
            <a:blip r:embed="rId3">
              <a:extLst>
                <a:ext uri="{28A0092B-C50C-407E-A947-70E740481C1C}">
                  <a14:useLocalDpi xmlns:a14="http://schemas.microsoft.com/office/drawing/2010/main" val="0"/>
                </a:ext>
              </a:extLst>
            </a:blip>
            <a:srcRect t="1629" b="1926"/>
            <a:stretch/>
          </p:blipFill>
          <p:spPr>
            <a:xfrm>
              <a:off x="0" y="0"/>
              <a:ext cx="12192000" cy="6857999"/>
            </a:xfrm>
            <a:prstGeom prst="rect">
              <a:avLst/>
            </a:prstGeom>
          </p:spPr>
        </p:pic>
        <p:sp>
          <p:nvSpPr>
            <p:cNvPr id="28" name="正方形/長方形 27">
              <a:extLst>
                <a:ext uri="{FF2B5EF4-FFF2-40B4-BE49-F238E27FC236}">
                  <a16:creationId xmlns:a16="http://schemas.microsoft.com/office/drawing/2014/main" id="{A07AE33D-FBA1-4D30-8B7E-FFF316D22C72}"/>
                </a:ext>
              </a:extLst>
            </p:cNvPr>
            <p:cNvSpPr/>
            <p:nvPr/>
          </p:nvSpPr>
          <p:spPr>
            <a:xfrm>
              <a:off x="324213" y="523606"/>
              <a:ext cx="11517291" cy="5895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a:extLst>
              <a:ext uri="{FF2B5EF4-FFF2-40B4-BE49-F238E27FC236}">
                <a16:creationId xmlns:a16="http://schemas.microsoft.com/office/drawing/2014/main" id="{498A4AD5-2031-4005-9247-87EC3D60C319}"/>
              </a:ext>
            </a:extLst>
          </p:cNvPr>
          <p:cNvGrpSpPr/>
          <p:nvPr/>
        </p:nvGrpSpPr>
        <p:grpSpPr>
          <a:xfrm>
            <a:off x="1955587" y="712253"/>
            <a:ext cx="3633121" cy="2927736"/>
            <a:chOff x="-59255" y="1733558"/>
            <a:chExt cx="5089518" cy="4180965"/>
          </a:xfrm>
        </p:grpSpPr>
        <p:pic>
          <p:nvPicPr>
            <p:cNvPr id="25" name="図 24">
              <a:extLst>
                <a:ext uri="{FF2B5EF4-FFF2-40B4-BE49-F238E27FC236}">
                  <a16:creationId xmlns:a16="http://schemas.microsoft.com/office/drawing/2014/main" id="{D37472AA-8657-4959-94B7-174EBE672A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4493" y="4686076"/>
              <a:ext cx="2219473" cy="1228447"/>
            </a:xfrm>
            <a:prstGeom prst="rect">
              <a:avLst/>
            </a:prstGeom>
          </p:spPr>
        </p:pic>
        <p:pic>
          <p:nvPicPr>
            <p:cNvPr id="26" name="Picture 2" descr="ひるおび！ | ＴＢＳショッピング">
              <a:extLst>
                <a:ext uri="{FF2B5EF4-FFF2-40B4-BE49-F238E27FC236}">
                  <a16:creationId xmlns:a16="http://schemas.microsoft.com/office/drawing/2014/main" id="{EE902FB1-A5C0-46AD-BE5A-AE35BFE6860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068" y="3466300"/>
              <a:ext cx="1906128" cy="9804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news23｜TBSテレビ">
              <a:extLst>
                <a:ext uri="{FF2B5EF4-FFF2-40B4-BE49-F238E27FC236}">
                  <a16:creationId xmlns:a16="http://schemas.microsoft.com/office/drawing/2014/main" id="{E620630D-3097-475B-991A-8CFDB2771572}"/>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23704" t="29833" r="23339" b="24603"/>
            <a:stretch/>
          </p:blipFill>
          <p:spPr bwMode="auto">
            <a:xfrm>
              <a:off x="3169423" y="2622672"/>
              <a:ext cx="1803400" cy="81459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ライブニュースイット - フジテレビ">
              <a:extLst>
                <a:ext uri="{FF2B5EF4-FFF2-40B4-BE49-F238E27FC236}">
                  <a16:creationId xmlns:a16="http://schemas.microsoft.com/office/drawing/2014/main" id="{F2288D7E-1D95-4DCE-9A82-2078F1BC660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95933" y="1816550"/>
              <a:ext cx="1468032" cy="72711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news every.｜日本テレビ">
              <a:extLst>
                <a:ext uri="{FF2B5EF4-FFF2-40B4-BE49-F238E27FC236}">
                  <a16:creationId xmlns:a16="http://schemas.microsoft.com/office/drawing/2014/main" id="{57D35C25-6BDD-491A-ADD1-2FAFB4512A37}"/>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20064" t="15331" r="16867" b="18154"/>
            <a:stretch/>
          </p:blipFill>
          <p:spPr bwMode="auto">
            <a:xfrm>
              <a:off x="1742693" y="1733558"/>
              <a:ext cx="1481180" cy="820117"/>
            </a:xfrm>
            <a:prstGeom prst="rect">
              <a:avLst/>
            </a:prstGeom>
            <a:noFill/>
            <a:extLst>
              <a:ext uri="{909E8E84-426E-40DD-AFC4-6F175D3DCCD1}">
                <a14:hiddenFill xmlns:a14="http://schemas.microsoft.com/office/drawing/2010/main">
                  <a:solidFill>
                    <a:srgbClr val="FFFFFF"/>
                  </a:solidFill>
                </a14:hiddenFill>
              </a:ext>
            </a:extLst>
          </p:spPr>
        </p:pic>
        <p:pic>
          <p:nvPicPr>
            <p:cNvPr id="31" name="図 30">
              <a:extLst>
                <a:ext uri="{FF2B5EF4-FFF2-40B4-BE49-F238E27FC236}">
                  <a16:creationId xmlns:a16="http://schemas.microsoft.com/office/drawing/2014/main" id="{D679A9CC-87A0-4807-B7C2-9932A7E9290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711489" y="2686220"/>
              <a:ext cx="1374895" cy="687497"/>
            </a:xfrm>
            <a:prstGeom prst="rect">
              <a:avLst/>
            </a:prstGeom>
          </p:spPr>
        </p:pic>
        <p:pic>
          <p:nvPicPr>
            <p:cNvPr id="32" name="Picture 2" descr="めざましテレビ | OHK 岡山放送">
              <a:extLst>
                <a:ext uri="{FF2B5EF4-FFF2-40B4-BE49-F238E27FC236}">
                  <a16:creationId xmlns:a16="http://schemas.microsoft.com/office/drawing/2014/main" id="{4FFF3516-CB6B-4400-BC79-49EC990CA430}"/>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9255" y="1774405"/>
              <a:ext cx="1770744" cy="153851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Oha!4 NEWS LIVE 公式 おはよん (@oha4newslive) | Twitter">
              <a:extLst>
                <a:ext uri="{FF2B5EF4-FFF2-40B4-BE49-F238E27FC236}">
                  <a16:creationId xmlns:a16="http://schemas.microsoft.com/office/drawing/2014/main" id="{A4F71564-5693-4679-B5FC-D88EA148358A}"/>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881060" y="3620991"/>
              <a:ext cx="1737688" cy="808306"/>
            </a:xfrm>
            <a:prstGeom prst="rect">
              <a:avLst/>
            </a:prstGeom>
            <a:noFill/>
            <a:extLst>
              <a:ext uri="{909E8E84-426E-40DD-AFC4-6F175D3DCCD1}">
                <a14:hiddenFill xmlns:a14="http://schemas.microsoft.com/office/drawing/2010/main">
                  <a:solidFill>
                    <a:srgbClr val="FFFFFF"/>
                  </a:solidFill>
                </a14:hiddenFill>
              </a:ext>
            </a:extLst>
          </p:spPr>
        </p:pic>
        <p:pic>
          <p:nvPicPr>
            <p:cNvPr id="34" name="図 33">
              <a:extLst>
                <a:ext uri="{FF2B5EF4-FFF2-40B4-BE49-F238E27FC236}">
                  <a16:creationId xmlns:a16="http://schemas.microsoft.com/office/drawing/2014/main" id="{21601BC8-E0D1-4256-9C68-B8F7E97D64C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653560" y="4783061"/>
              <a:ext cx="2110405" cy="1116000"/>
            </a:xfrm>
            <a:prstGeom prst="rect">
              <a:avLst/>
            </a:prstGeom>
          </p:spPr>
        </p:pic>
        <p:pic>
          <p:nvPicPr>
            <p:cNvPr id="35" name="Picture 2" descr="メディア情報〜堀潤モーニングFLAG〜 - 株式会社hanane">
              <a:extLst>
                <a:ext uri="{FF2B5EF4-FFF2-40B4-BE49-F238E27FC236}">
                  <a16:creationId xmlns:a16="http://schemas.microsoft.com/office/drawing/2014/main" id="{9F92A473-B2A8-4492-A532-393434570D9F}"/>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l="29629" t="24893" r="29457" b="24935"/>
            <a:stretch/>
          </p:blipFill>
          <p:spPr bwMode="auto">
            <a:xfrm>
              <a:off x="3751528" y="3494995"/>
              <a:ext cx="1278735" cy="1175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グループ化 35">
            <a:extLst>
              <a:ext uri="{FF2B5EF4-FFF2-40B4-BE49-F238E27FC236}">
                <a16:creationId xmlns:a16="http://schemas.microsoft.com/office/drawing/2014/main" id="{A643D89B-0A1A-4318-B5BE-0C9C7BD12B75}"/>
              </a:ext>
            </a:extLst>
          </p:cNvPr>
          <p:cNvGrpSpPr/>
          <p:nvPr/>
        </p:nvGrpSpPr>
        <p:grpSpPr>
          <a:xfrm>
            <a:off x="7785940" y="1281707"/>
            <a:ext cx="2969036" cy="4123368"/>
            <a:chOff x="6007940" y="1531631"/>
            <a:chExt cx="2969036" cy="4123368"/>
          </a:xfrm>
        </p:grpSpPr>
        <p:pic>
          <p:nvPicPr>
            <p:cNvPr id="37" name="図 36">
              <a:extLst>
                <a:ext uri="{FF2B5EF4-FFF2-40B4-BE49-F238E27FC236}">
                  <a16:creationId xmlns:a16="http://schemas.microsoft.com/office/drawing/2014/main" id="{4FAA2BEE-0280-40CF-81B2-6067AA8CF0E1}"/>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6012160" y="2043129"/>
              <a:ext cx="2964816" cy="3611870"/>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7B3C6747-2BF1-4056-AE8E-6B87746D0401}"/>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6064767" y="3943081"/>
              <a:ext cx="2793840" cy="341011"/>
            </a:xfrm>
            <a:prstGeom prst="rect">
              <a:avLst/>
            </a:prstGeom>
            <a:ln w="38100">
              <a:solidFill>
                <a:srgbClr val="FF0000"/>
              </a:solidFill>
            </a:ln>
          </p:spPr>
        </p:pic>
        <p:pic>
          <p:nvPicPr>
            <p:cNvPr id="39" name="図 38">
              <a:extLst>
                <a:ext uri="{FF2B5EF4-FFF2-40B4-BE49-F238E27FC236}">
                  <a16:creationId xmlns:a16="http://schemas.microsoft.com/office/drawing/2014/main" id="{59632FEB-F9C9-4E72-A36A-82D7022DAC5E}"/>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007940" y="1531631"/>
              <a:ext cx="1427921" cy="508507"/>
            </a:xfrm>
            <a:prstGeom prst="rect">
              <a:avLst/>
            </a:prstGeom>
          </p:spPr>
        </p:pic>
      </p:grpSp>
      <p:pic>
        <p:nvPicPr>
          <p:cNvPr id="40" name="図 39">
            <a:extLst>
              <a:ext uri="{FF2B5EF4-FFF2-40B4-BE49-F238E27FC236}">
                <a16:creationId xmlns:a16="http://schemas.microsoft.com/office/drawing/2014/main" id="{32D0F9FB-7FAC-4F09-9CA8-AE9A6D672DEF}"/>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695602" y="3854043"/>
            <a:ext cx="2094558" cy="2565393"/>
          </a:xfrm>
          <a:prstGeom prst="rect">
            <a:avLst/>
          </a:prstGeom>
        </p:spPr>
      </p:pic>
      <p:pic>
        <p:nvPicPr>
          <p:cNvPr id="41" name="Picture 2" descr="トップページ｜株式会社ジェイ・キャスト">
            <a:extLst>
              <a:ext uri="{FF2B5EF4-FFF2-40B4-BE49-F238E27FC236}">
                <a16:creationId xmlns:a16="http://schemas.microsoft.com/office/drawing/2014/main" id="{F1251608-8A7A-40CD-BFC6-392EE9220EA4}"/>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602439" y="3246875"/>
            <a:ext cx="997244" cy="456781"/>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a:extLst>
              <a:ext uri="{FF2B5EF4-FFF2-40B4-BE49-F238E27FC236}">
                <a16:creationId xmlns:a16="http://schemas.microsoft.com/office/drawing/2014/main" id="{B3EB9895-F5CE-44C1-8073-BAB6C9EF176C}"/>
              </a:ext>
            </a:extLst>
          </p:cNvPr>
          <p:cNvPicPr>
            <a:picLocks noChangeAspect="1"/>
          </p:cNvPicPr>
          <p:nvPr/>
        </p:nvPicPr>
        <p:blipFill>
          <a:blip r:embed="rId19"/>
          <a:stretch>
            <a:fillRect/>
          </a:stretch>
        </p:blipFill>
        <p:spPr>
          <a:xfrm>
            <a:off x="6750366" y="2676686"/>
            <a:ext cx="861287" cy="437212"/>
          </a:xfrm>
          <a:prstGeom prst="rect">
            <a:avLst/>
          </a:prstGeom>
        </p:spPr>
      </p:pic>
      <p:pic>
        <p:nvPicPr>
          <p:cNvPr id="43" name="図 42">
            <a:extLst>
              <a:ext uri="{FF2B5EF4-FFF2-40B4-BE49-F238E27FC236}">
                <a16:creationId xmlns:a16="http://schemas.microsoft.com/office/drawing/2014/main" id="{1B87480D-7E19-4E1D-B853-44C476430390}"/>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750366" y="3351232"/>
            <a:ext cx="903494" cy="372887"/>
          </a:xfrm>
          <a:prstGeom prst="rect">
            <a:avLst/>
          </a:prstGeom>
        </p:spPr>
      </p:pic>
      <p:pic>
        <p:nvPicPr>
          <p:cNvPr id="44" name="図 43">
            <a:extLst>
              <a:ext uri="{FF2B5EF4-FFF2-40B4-BE49-F238E27FC236}">
                <a16:creationId xmlns:a16="http://schemas.microsoft.com/office/drawing/2014/main" id="{3559491C-51F8-4F76-9B6C-09C29A18A3E2}"/>
              </a:ext>
            </a:extLst>
          </p:cNvPr>
          <p:cNvPicPr>
            <a:picLocks noChangeAspect="1"/>
          </p:cNvPicPr>
          <p:nvPr/>
        </p:nvPicPr>
        <p:blipFill>
          <a:blip r:embed="rId21"/>
          <a:stretch>
            <a:fillRect/>
          </a:stretch>
        </p:blipFill>
        <p:spPr>
          <a:xfrm>
            <a:off x="6279668" y="1016410"/>
            <a:ext cx="1176501" cy="315199"/>
          </a:xfrm>
          <a:prstGeom prst="rect">
            <a:avLst/>
          </a:prstGeom>
        </p:spPr>
      </p:pic>
      <p:pic>
        <p:nvPicPr>
          <p:cNvPr id="45" name="図 44">
            <a:extLst>
              <a:ext uri="{FF2B5EF4-FFF2-40B4-BE49-F238E27FC236}">
                <a16:creationId xmlns:a16="http://schemas.microsoft.com/office/drawing/2014/main" id="{E2DEE489-F914-4A2F-84E8-B4358C999F8C}"/>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5809725" y="967404"/>
            <a:ext cx="357015" cy="484603"/>
          </a:xfrm>
          <a:prstGeom prst="rect">
            <a:avLst/>
          </a:prstGeom>
        </p:spPr>
      </p:pic>
      <p:pic>
        <p:nvPicPr>
          <p:cNvPr id="46" name="Picture 2" descr="マイナビニュース、テクノロジーとビジネスの課題解決をつなげるビジネス情報メディア「TECH+」を開設 | Media Innovation">
            <a:extLst>
              <a:ext uri="{FF2B5EF4-FFF2-40B4-BE49-F238E27FC236}">
                <a16:creationId xmlns:a16="http://schemas.microsoft.com/office/drawing/2014/main" id="{317CB7BC-DB71-44A7-A8D9-BE5030F51203}"/>
              </a:ext>
            </a:extLst>
          </p:cNvPr>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t="30376" b="33689"/>
          <a:stretch/>
        </p:blipFill>
        <p:spPr bwMode="auto">
          <a:xfrm>
            <a:off x="5860049" y="1789661"/>
            <a:ext cx="1582923" cy="383681"/>
          </a:xfrm>
          <a:prstGeom prst="rect">
            <a:avLst/>
          </a:prstGeom>
          <a:noFill/>
          <a:extLst>
            <a:ext uri="{909E8E84-426E-40DD-AFC4-6F175D3DCCD1}">
              <a14:hiddenFill xmlns:a14="http://schemas.microsoft.com/office/drawing/2010/main">
                <a:solidFill>
                  <a:srgbClr val="FFFFFF"/>
                </a:solidFill>
              </a14:hiddenFill>
            </a:ext>
          </a:extLst>
        </p:spPr>
      </p:pic>
      <p:pic>
        <p:nvPicPr>
          <p:cNvPr id="47" name="図 46">
            <a:extLst>
              <a:ext uri="{FF2B5EF4-FFF2-40B4-BE49-F238E27FC236}">
                <a16:creationId xmlns:a16="http://schemas.microsoft.com/office/drawing/2014/main" id="{EEE6D841-A586-4FEC-B497-C0E82E01C721}"/>
              </a:ext>
            </a:extLst>
          </p:cNvPr>
          <p:cNvPicPr>
            <a:picLocks noChangeAspect="1"/>
          </p:cNvPicPr>
          <p:nvPr/>
        </p:nvPicPr>
        <p:blipFill>
          <a:blip r:embed="rId24"/>
          <a:stretch>
            <a:fillRect/>
          </a:stretch>
        </p:blipFill>
        <p:spPr>
          <a:xfrm>
            <a:off x="6047721" y="1452007"/>
            <a:ext cx="1207578" cy="289780"/>
          </a:xfrm>
          <a:prstGeom prst="rect">
            <a:avLst/>
          </a:prstGeom>
        </p:spPr>
      </p:pic>
      <p:pic>
        <p:nvPicPr>
          <p:cNvPr id="48" name="Picture 2" descr="時事ドットコム：時事通信社が運営するニュースサイト">
            <a:extLst>
              <a:ext uri="{FF2B5EF4-FFF2-40B4-BE49-F238E27FC236}">
                <a16:creationId xmlns:a16="http://schemas.microsoft.com/office/drawing/2014/main" id="{8239A339-C771-483D-84EE-9797AC5043A9}"/>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5641531" y="2561180"/>
            <a:ext cx="991643" cy="59707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グループ化 48">
            <a:extLst>
              <a:ext uri="{FF2B5EF4-FFF2-40B4-BE49-F238E27FC236}">
                <a16:creationId xmlns:a16="http://schemas.microsoft.com/office/drawing/2014/main" id="{1B385E54-6072-470F-94A7-18117322C8B9}"/>
              </a:ext>
            </a:extLst>
          </p:cNvPr>
          <p:cNvGrpSpPr/>
          <p:nvPr/>
        </p:nvGrpSpPr>
        <p:grpSpPr>
          <a:xfrm>
            <a:off x="1902028" y="3998558"/>
            <a:ext cx="3812642" cy="2244307"/>
            <a:chOff x="3255363" y="1841504"/>
            <a:chExt cx="3812642" cy="2244307"/>
          </a:xfrm>
        </p:grpSpPr>
        <p:pic>
          <p:nvPicPr>
            <p:cNvPr id="50" name="図 49">
              <a:extLst>
                <a:ext uri="{FF2B5EF4-FFF2-40B4-BE49-F238E27FC236}">
                  <a16:creationId xmlns:a16="http://schemas.microsoft.com/office/drawing/2014/main" id="{3588D0C7-B40B-43BC-A4DB-D0FD29FED189}"/>
                </a:ext>
              </a:extLst>
            </p:cNvPr>
            <p:cNvPicPr>
              <a:picLocks noChangeAspect="1"/>
            </p:cNvPicPr>
            <p:nvPr/>
          </p:nvPicPr>
          <p:blipFill>
            <a:blip r:embed="rId26"/>
            <a:stretch>
              <a:fillRect/>
            </a:stretch>
          </p:blipFill>
          <p:spPr>
            <a:xfrm>
              <a:off x="3343339" y="2674456"/>
              <a:ext cx="3651322" cy="450623"/>
            </a:xfrm>
            <a:prstGeom prst="rect">
              <a:avLst/>
            </a:prstGeom>
          </p:spPr>
        </p:pic>
        <p:pic>
          <p:nvPicPr>
            <p:cNvPr id="51" name="Picture 2" descr="日本経済新聞 電子版（日経電子版） (@nikkei) | Twitter">
              <a:extLst>
                <a:ext uri="{FF2B5EF4-FFF2-40B4-BE49-F238E27FC236}">
                  <a16:creationId xmlns:a16="http://schemas.microsoft.com/office/drawing/2014/main" id="{7C61E3B0-E7A1-4E85-8FB2-1598BC53702F}"/>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3444541" y="1858678"/>
              <a:ext cx="719527" cy="84166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読売新聞オンライン：ニュース＆お得サイト">
              <a:extLst>
                <a:ext uri="{FF2B5EF4-FFF2-40B4-BE49-F238E27FC236}">
                  <a16:creationId xmlns:a16="http://schemas.microsoft.com/office/drawing/2014/main" id="{4FA1F486-9BF0-414B-A3B8-8350286BFECF}"/>
                </a:ext>
              </a:extLst>
            </p:cNvPr>
            <p:cNvPicPr>
              <a:picLocks noChangeAspect="1" noChangeArrowheads="1"/>
            </p:cNvPicPr>
            <p:nvPr/>
          </p:nvPicPr>
          <p:blipFill rotWithShape="1">
            <a:blip r:embed="rId28" cstate="email">
              <a:extLst>
                <a:ext uri="{28A0092B-C50C-407E-A947-70E740481C1C}">
                  <a14:useLocalDpi xmlns:a14="http://schemas.microsoft.com/office/drawing/2010/main"/>
                </a:ext>
              </a:extLst>
            </a:blip>
            <a:srcRect l="18291" t="36554" r="15956" b="33595"/>
            <a:stretch/>
          </p:blipFill>
          <p:spPr bwMode="auto">
            <a:xfrm>
              <a:off x="5007253" y="2073093"/>
              <a:ext cx="2060752" cy="575424"/>
            </a:xfrm>
            <a:prstGeom prst="rect">
              <a:avLst/>
            </a:prstGeom>
            <a:noFill/>
            <a:extLst>
              <a:ext uri="{909E8E84-426E-40DD-AFC4-6F175D3DCCD1}">
                <a14:hiddenFill xmlns:a14="http://schemas.microsoft.com/office/drawing/2010/main">
                  <a:solidFill>
                    <a:srgbClr val="FFFFFF"/>
                  </a:solidFill>
                </a14:hiddenFill>
              </a:ext>
            </a:extLst>
          </p:spPr>
        </p:pic>
        <p:pic>
          <p:nvPicPr>
            <p:cNvPr id="53" name="図 52">
              <a:extLst>
                <a:ext uri="{FF2B5EF4-FFF2-40B4-BE49-F238E27FC236}">
                  <a16:creationId xmlns:a16="http://schemas.microsoft.com/office/drawing/2014/main" id="{051419F8-EAFF-404B-A3C4-FF01ACAE0748}"/>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5076435" y="3574127"/>
              <a:ext cx="1282384" cy="511684"/>
            </a:xfrm>
            <a:prstGeom prst="rect">
              <a:avLst/>
            </a:prstGeom>
          </p:spPr>
        </p:pic>
        <p:pic>
          <p:nvPicPr>
            <p:cNvPr id="54" name="Picture 2" descr="共同通信公式 (@kyodo_official) | Twitter">
              <a:extLst>
                <a:ext uri="{FF2B5EF4-FFF2-40B4-BE49-F238E27FC236}">
                  <a16:creationId xmlns:a16="http://schemas.microsoft.com/office/drawing/2014/main" id="{B5A6A1F1-D7B9-4A96-9C2B-710B18AC83F6}"/>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4315798" y="1841504"/>
              <a:ext cx="734209" cy="858839"/>
            </a:xfrm>
            <a:prstGeom prst="rect">
              <a:avLst/>
            </a:prstGeom>
            <a:noFill/>
            <a:extLst>
              <a:ext uri="{909E8E84-426E-40DD-AFC4-6F175D3DCCD1}">
                <a14:hiddenFill xmlns:a14="http://schemas.microsoft.com/office/drawing/2010/main">
                  <a:solidFill>
                    <a:srgbClr val="FFFFFF"/>
                  </a:solidFill>
                </a14:hiddenFill>
              </a:ext>
            </a:extLst>
          </p:spPr>
        </p:pic>
        <p:pic>
          <p:nvPicPr>
            <p:cNvPr id="55" name="図 54">
              <a:extLst>
                <a:ext uri="{FF2B5EF4-FFF2-40B4-BE49-F238E27FC236}">
                  <a16:creationId xmlns:a16="http://schemas.microsoft.com/office/drawing/2014/main" id="{16989D63-5C7A-4204-8481-B72F4E3C4D2D}"/>
                </a:ext>
              </a:extLst>
            </p:cNvPr>
            <p:cNvPicPr>
              <a:picLocks noChangeAspect="1"/>
            </p:cNvPicPr>
            <p:nvPr/>
          </p:nvPicPr>
          <p:blipFill>
            <a:blip r:embed="rId31"/>
            <a:stretch>
              <a:fillRect/>
            </a:stretch>
          </p:blipFill>
          <p:spPr>
            <a:xfrm>
              <a:off x="3444541" y="3182622"/>
              <a:ext cx="1535606" cy="428083"/>
            </a:xfrm>
            <a:prstGeom prst="rect">
              <a:avLst/>
            </a:prstGeom>
          </p:spPr>
        </p:pic>
        <p:pic>
          <p:nvPicPr>
            <p:cNvPr id="56" name="図 55">
              <a:extLst>
                <a:ext uri="{FF2B5EF4-FFF2-40B4-BE49-F238E27FC236}">
                  <a16:creationId xmlns:a16="http://schemas.microsoft.com/office/drawing/2014/main" id="{2CA1C812-1A54-4FA4-8293-D839BA8FC445}"/>
                </a:ext>
              </a:extLst>
            </p:cNvPr>
            <p:cNvPicPr>
              <a:picLocks noChangeAspect="1"/>
            </p:cNvPicPr>
            <p:nvPr/>
          </p:nvPicPr>
          <p:blipFill>
            <a:blip r:embed="rId32"/>
            <a:stretch>
              <a:fillRect/>
            </a:stretch>
          </p:blipFill>
          <p:spPr>
            <a:xfrm>
              <a:off x="5051812" y="3095524"/>
              <a:ext cx="1842410" cy="424500"/>
            </a:xfrm>
            <a:prstGeom prst="rect">
              <a:avLst/>
            </a:prstGeom>
          </p:spPr>
        </p:pic>
        <p:pic>
          <p:nvPicPr>
            <p:cNvPr id="57" name="Picture 2" descr="中部経済新聞 愛知・岐阜・三重・静岡の経済情報">
              <a:extLst>
                <a:ext uri="{FF2B5EF4-FFF2-40B4-BE49-F238E27FC236}">
                  <a16:creationId xmlns:a16="http://schemas.microsoft.com/office/drawing/2014/main" id="{4301518F-34A4-45F7-86BD-214AC06EA528}"/>
                </a:ext>
              </a:extLst>
            </p:cNvPr>
            <p:cNvPicPr>
              <a:picLocks noChangeAspect="1" noChangeArrowheads="1"/>
            </p:cNvPicPr>
            <p:nvPr/>
          </p:nvPicPr>
          <p:blipFill rotWithShape="1">
            <a:blip r:embed="rId33" cstate="email">
              <a:extLst>
                <a:ext uri="{28A0092B-C50C-407E-A947-70E740481C1C}">
                  <a14:useLocalDpi xmlns:a14="http://schemas.microsoft.com/office/drawing/2010/main"/>
                </a:ext>
              </a:extLst>
            </a:blip>
            <a:srcRect t="41414" b="41413"/>
            <a:stretch/>
          </p:blipFill>
          <p:spPr bwMode="auto">
            <a:xfrm>
              <a:off x="3255363" y="3693985"/>
              <a:ext cx="2098463" cy="315745"/>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図 57">
            <a:extLst>
              <a:ext uri="{FF2B5EF4-FFF2-40B4-BE49-F238E27FC236}">
                <a16:creationId xmlns:a16="http://schemas.microsoft.com/office/drawing/2014/main" id="{E4AB479E-1300-4CF0-8B98-A34C91027901}"/>
              </a:ext>
            </a:extLst>
          </p:cNvPr>
          <p:cNvPicPr>
            <a:picLocks noChangeAspect="1"/>
          </p:cNvPicPr>
          <p:nvPr/>
        </p:nvPicPr>
        <p:blipFill>
          <a:blip r:embed="rId34"/>
          <a:stretch>
            <a:fillRect/>
          </a:stretch>
        </p:blipFill>
        <p:spPr>
          <a:xfrm>
            <a:off x="6062804" y="2233177"/>
            <a:ext cx="1177413" cy="355232"/>
          </a:xfrm>
          <a:prstGeom prst="rect">
            <a:avLst/>
          </a:prstGeom>
        </p:spPr>
      </p:pic>
      <p:sp>
        <p:nvSpPr>
          <p:cNvPr id="3" name="正方形/長方形 2">
            <a:extLst>
              <a:ext uri="{FF2B5EF4-FFF2-40B4-BE49-F238E27FC236}">
                <a16:creationId xmlns:a16="http://schemas.microsoft.com/office/drawing/2014/main" id="{2EF122EC-7E38-4C54-8C84-6982B2B507CF}"/>
              </a:ext>
            </a:extLst>
          </p:cNvPr>
          <p:cNvSpPr/>
          <p:nvPr/>
        </p:nvSpPr>
        <p:spPr>
          <a:xfrm>
            <a:off x="289476" y="272784"/>
            <a:ext cx="1142375" cy="412539"/>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t>社内限り</a:t>
            </a:r>
          </a:p>
        </p:txBody>
      </p:sp>
    </p:spTree>
    <p:extLst>
      <p:ext uri="{BB962C8B-B14F-4D97-AF65-F5344CB8AC3E}">
        <p14:creationId xmlns:p14="http://schemas.microsoft.com/office/powerpoint/2010/main" val="4214631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BEAFC6-5FD0-4412-9958-250D1A5BE9CE}"/>
              </a:ext>
            </a:extLst>
          </p:cNvPr>
          <p:cNvPicPr>
            <a:picLocks noChangeAspect="1"/>
          </p:cNvPicPr>
          <p:nvPr/>
        </p:nvPicPr>
        <p:blipFill>
          <a:blip r:embed="rId2"/>
          <a:stretch>
            <a:fillRect/>
          </a:stretch>
        </p:blipFill>
        <p:spPr>
          <a:xfrm>
            <a:off x="0" y="0"/>
            <a:ext cx="12192000" cy="6857999"/>
          </a:xfrm>
          <a:prstGeom prst="rect">
            <a:avLst/>
          </a:prstGeom>
        </p:spPr>
      </p:pic>
      <p:sp>
        <p:nvSpPr>
          <p:cNvPr id="4" name="テキスト ボックス 3">
            <a:extLst>
              <a:ext uri="{FF2B5EF4-FFF2-40B4-BE49-F238E27FC236}">
                <a16:creationId xmlns:a16="http://schemas.microsoft.com/office/drawing/2014/main" id="{7780055A-5918-46AF-AD6A-CC289A563DB8}"/>
              </a:ext>
            </a:extLst>
          </p:cNvPr>
          <p:cNvSpPr txBox="1"/>
          <p:nvPr/>
        </p:nvSpPr>
        <p:spPr>
          <a:xfrm>
            <a:off x="1142198" y="543714"/>
            <a:ext cx="99076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現状レビュー 　～定量～</a:t>
            </a:r>
          </a:p>
        </p:txBody>
      </p:sp>
      <p:sp>
        <p:nvSpPr>
          <p:cNvPr id="9" name="テキスト ボックス 8">
            <a:extLst>
              <a:ext uri="{FF2B5EF4-FFF2-40B4-BE49-F238E27FC236}">
                <a16:creationId xmlns:a16="http://schemas.microsoft.com/office/drawing/2014/main" id="{D35495D7-0930-48A5-A641-B8D3CE3CB179}"/>
              </a:ext>
            </a:extLst>
          </p:cNvPr>
          <p:cNvSpPr txBox="1"/>
          <p:nvPr/>
        </p:nvSpPr>
        <p:spPr>
          <a:xfrm>
            <a:off x="4225344" y="1375738"/>
            <a:ext cx="7697767"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日産自動車</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/JX</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金属</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/SONY</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ミュージック</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/CINC</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（既存）</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富士通</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パナソニック（</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PGU</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商船三井</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野村證券</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野村不動産</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三井不動産</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三菱地所</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森ビル</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スミック</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/JX</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金属　磯原工場</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ＪＰタワー名古屋</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凸版印刷</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/RX JAPAN/</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日本マスタートラスト信託</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共立製薬</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/JMA</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システム</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郵船商事</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三井住友信託銀行</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/GA</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テクノロジーズ</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/SWH</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お台場本社６</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F/</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住友重機械工業 名古屋製造所</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マルキユー</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マクニカ</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/NTT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ドコモ</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ヴィス</a:t>
            </a:r>
            <a:endPar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エピック・グループ</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住友電気工業</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ミック工業</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アクティオ</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/TO</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ブックス</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住商インテリアインターナショナル</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琉球銀行</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上尾市役所</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/JR</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中央線コミュニティデザイン</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/Phone Appli/</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ポート</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/KTI</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建設工業</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本田技研工業</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/heart relation/Kaizen Platform/</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ベイカレント・コンサルティング</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/Orrick, Herrington &amp; Sutcliffe, LLP/</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静岡鉄道</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川崎興産ホールディングス</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インフォバーン</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クラスメソッド</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日本たばこ産業</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キングレコード</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リヴァンプ</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電通アドギア</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フジリュウ</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/TAKAIDO</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クールフロー</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デジタルホールディングス</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/StudioZ/</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和信化学工業</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バズったー</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ブシロード</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クロセ</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ワイズ</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大隅物流有限会社</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ディーエムソリューションズ</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ブリストルマイヤーズ・スクイプ</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トレンダーズ</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/JMDC/</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ディマージシェア</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Diverse/Migact/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アーバン・コーポレーション</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ソースネクスト</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/iYell/</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アライドアーキテクツ</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シイエヌエス</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カルティエ</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社会福祉法人なにわの里</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/3XGroup/</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コンセント</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電広</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神戸マツダ</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住友不動産商業マネジメント</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旭酒造</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獺祭</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医薬品医療機器総合機構</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プライムクロス</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エスディーテック</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芝寿し</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/JTB/</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ハインツ日本</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カヤック</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 </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Hakuhodo DY Matrix/</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セゾン投信</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/f4samurai/MOLDINO/</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アビームシステムズ</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セキスイハイム工業</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インテリックス</a:t>
            </a:r>
            <a:r>
              <a:rPr kumimoji="0" lang="en-US" altLang="ja-JP"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1BFA740C-13BF-44A4-970F-04F9CD9DAEC1}"/>
              </a:ext>
            </a:extLst>
          </p:cNvPr>
          <p:cNvSpPr/>
          <p:nvPr/>
        </p:nvSpPr>
        <p:spPr>
          <a:xfrm>
            <a:off x="459416" y="5035414"/>
            <a:ext cx="3296095" cy="95410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稼働 </a:t>
            </a:r>
            <a:r>
              <a:rPr kumimoji="0" lang="en-US" altLang="ja-JP" sz="3200" b="1" dirty="0">
                <a:solidFill>
                  <a:prstClr val="black"/>
                </a:solidFill>
                <a:latin typeface="游ゴシック" panose="020B0400000000000000" pitchFamily="50" charset="-128"/>
                <a:ea typeface="游ゴシック" panose="020B0400000000000000" pitchFamily="50" charset="-128"/>
              </a:rPr>
              <a:t>40</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法人</a:t>
            </a:r>
            <a:r>
              <a:rPr kumimoji="0" lang="en-US" altLang="ja-JP" sz="3200" b="1" dirty="0">
                <a:solidFill>
                  <a:prstClr val="black"/>
                </a:solidFill>
                <a:latin typeface="游ゴシック" panose="020B0400000000000000" pitchFamily="50" charset="-128"/>
                <a:ea typeface="游ゴシック" panose="020B0400000000000000" pitchFamily="50" charset="-128"/>
              </a:rPr>
              <a:t>70</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台</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a:t>
            </a:r>
            <a:r>
              <a:rPr kumimoji="0"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月時点</a:t>
            </a:r>
            <a:endParaRPr kumimoji="0"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2F1EC735-3A0E-4B00-9D3C-EA6A9D63D33E}"/>
              </a:ext>
            </a:extLst>
          </p:cNvPr>
          <p:cNvSpPr txBox="1"/>
          <p:nvPr/>
        </p:nvSpPr>
        <p:spPr>
          <a:xfrm>
            <a:off x="268889" y="1766135"/>
            <a:ext cx="3909585"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rPr>
              <a:t>問合わせ：</a:t>
            </a:r>
            <a:r>
              <a:rPr kumimoji="1" lang="en-US" altLang="ja-JP" sz="60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rPr>
              <a:t>582</a:t>
            </a:r>
            <a:r>
              <a:rPr kumimoji="0" lang="ja-JP" altLang="en-US" sz="24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rPr>
              <a:t>件</a:t>
            </a:r>
            <a:endParaRPr kumimoji="1" lang="en-US" altLang="ja-JP" sz="32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rPr>
              <a:t>成約見込：</a:t>
            </a:r>
            <a:r>
              <a:rPr kumimoji="1" lang="en-US" altLang="ja-JP" sz="60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rPr>
              <a:t>112</a:t>
            </a:r>
            <a:r>
              <a:rPr kumimoji="1" lang="ja-JP" altLang="en-US" sz="24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rPr>
              <a:t>社</a:t>
            </a:r>
            <a:endParaRPr kumimoji="0" lang="en-US" altLang="ja-JP" sz="32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rPr>
              <a:t>		</a:t>
            </a:r>
            <a:r>
              <a:rPr kumimoji="1" lang="ja-JP" altLang="en-US" sz="32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rPr>
              <a:t>  </a:t>
            </a:r>
            <a:r>
              <a:rPr kumimoji="1" lang="en-US" altLang="ja-JP" sz="60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rPr>
              <a:t>130</a:t>
            </a:r>
            <a:r>
              <a:rPr kumimoji="1" lang="ja-JP" altLang="en-US" sz="24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rPr>
              <a:t>台</a:t>
            </a:r>
            <a:endParaRPr kumimoji="1" lang="en-US" altLang="ja-JP" sz="3200" b="1"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468128F8-9639-4709-8C31-8B461C5B52B3}"/>
              </a:ext>
            </a:extLst>
          </p:cNvPr>
          <p:cNvSpPr/>
          <p:nvPr/>
        </p:nvSpPr>
        <p:spPr>
          <a:xfrm>
            <a:off x="289476" y="272784"/>
            <a:ext cx="1303464" cy="412539"/>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t>社内限り</a:t>
            </a:r>
          </a:p>
        </p:txBody>
      </p:sp>
      <p:sp>
        <p:nvSpPr>
          <p:cNvPr id="3" name="正方形/長方形 2">
            <a:extLst>
              <a:ext uri="{FF2B5EF4-FFF2-40B4-BE49-F238E27FC236}">
                <a16:creationId xmlns:a16="http://schemas.microsoft.com/office/drawing/2014/main" id="{1BC659B2-125A-4124-838C-A26EE39C73B3}"/>
              </a:ext>
            </a:extLst>
          </p:cNvPr>
          <p:cNvSpPr/>
          <p:nvPr/>
        </p:nvSpPr>
        <p:spPr>
          <a:xfrm>
            <a:off x="4214927" y="1399419"/>
            <a:ext cx="7697767" cy="502973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4964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7F357160-A7EC-41BA-9522-9304698B4B7F}"/>
              </a:ext>
            </a:extLst>
          </p:cNvPr>
          <p:cNvGrpSpPr/>
          <p:nvPr/>
        </p:nvGrpSpPr>
        <p:grpSpPr>
          <a:xfrm>
            <a:off x="0" y="0"/>
            <a:ext cx="12192000" cy="6857999"/>
            <a:chOff x="0" y="0"/>
            <a:chExt cx="12192000" cy="6857999"/>
          </a:xfrm>
        </p:grpSpPr>
        <p:pic>
          <p:nvPicPr>
            <p:cNvPr id="13" name="図 12">
              <a:extLst>
                <a:ext uri="{FF2B5EF4-FFF2-40B4-BE49-F238E27FC236}">
                  <a16:creationId xmlns:a16="http://schemas.microsoft.com/office/drawing/2014/main" id="{4357A932-2F06-45B0-B446-C05BFC3B7089}"/>
                </a:ext>
              </a:extLst>
            </p:cNvPr>
            <p:cNvPicPr>
              <a:picLocks noChangeAspect="1"/>
            </p:cNvPicPr>
            <p:nvPr/>
          </p:nvPicPr>
          <p:blipFill rotWithShape="1">
            <a:blip r:embed="rId2">
              <a:extLst>
                <a:ext uri="{28A0092B-C50C-407E-A947-70E740481C1C}">
                  <a14:useLocalDpi xmlns:a14="http://schemas.microsoft.com/office/drawing/2010/main" val="0"/>
                </a:ext>
              </a:extLst>
            </a:blip>
            <a:srcRect t="1629" b="1926"/>
            <a:stretch/>
          </p:blipFill>
          <p:spPr>
            <a:xfrm>
              <a:off x="0" y="0"/>
              <a:ext cx="12192000" cy="6857999"/>
            </a:xfrm>
            <a:prstGeom prst="rect">
              <a:avLst/>
            </a:prstGeom>
          </p:spPr>
        </p:pic>
        <p:sp>
          <p:nvSpPr>
            <p:cNvPr id="15" name="正方形/長方形 14">
              <a:extLst>
                <a:ext uri="{FF2B5EF4-FFF2-40B4-BE49-F238E27FC236}">
                  <a16:creationId xmlns:a16="http://schemas.microsoft.com/office/drawing/2014/main" id="{C3F02A9F-5063-4E0F-A2B6-9B8FDACC85D3}"/>
                </a:ext>
              </a:extLst>
            </p:cNvPr>
            <p:cNvSpPr/>
            <p:nvPr/>
          </p:nvSpPr>
          <p:spPr>
            <a:xfrm>
              <a:off x="324213" y="523606"/>
              <a:ext cx="11517291" cy="5895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pic>
        <p:nvPicPr>
          <p:cNvPr id="3" name="図 2" descr="壁に貼られたポスター&#10;&#10;低い精度で自動的に生成された説明">
            <a:extLst>
              <a:ext uri="{FF2B5EF4-FFF2-40B4-BE49-F238E27FC236}">
                <a16:creationId xmlns:a16="http://schemas.microsoft.com/office/drawing/2014/main" id="{5E9B6E16-860A-4475-A032-2267286C257D}"/>
              </a:ext>
            </a:extLst>
          </p:cNvPr>
          <p:cNvPicPr>
            <a:picLocks noChangeAspect="1"/>
          </p:cNvPicPr>
          <p:nvPr/>
        </p:nvPicPr>
        <p:blipFill rotWithShape="1">
          <a:blip r:embed="rId3"/>
          <a:srcRect b="28133"/>
          <a:stretch/>
        </p:blipFill>
        <p:spPr>
          <a:xfrm>
            <a:off x="583524" y="1042329"/>
            <a:ext cx="2942874" cy="2097324"/>
          </a:xfrm>
          <a:prstGeom prst="roundRect">
            <a:avLst>
              <a:gd name="adj" fmla="val 4753"/>
            </a:avLst>
          </a:prstGeom>
          <a:noFill/>
          <a:ln>
            <a:noFill/>
          </a:ln>
        </p:spPr>
      </p:pic>
      <p:sp>
        <p:nvSpPr>
          <p:cNvPr id="16" name="テキスト ボックス 15">
            <a:extLst>
              <a:ext uri="{FF2B5EF4-FFF2-40B4-BE49-F238E27FC236}">
                <a16:creationId xmlns:a16="http://schemas.microsoft.com/office/drawing/2014/main" id="{A2EEFBFA-4C10-4909-8F68-28E30CA93008}"/>
              </a:ext>
            </a:extLst>
          </p:cNvPr>
          <p:cNvSpPr txBox="1"/>
          <p:nvPr/>
        </p:nvSpPr>
        <p:spPr>
          <a:xfrm>
            <a:off x="1615698" y="318178"/>
            <a:ext cx="89833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65000"/>
                    <a:lumOff val="35000"/>
                  </a:prstClr>
                </a:solidFill>
                <a:effectLst/>
                <a:uLnTx/>
                <a:uFillTx/>
                <a:latin typeface="游ゴシック" panose="020F0502020204030204"/>
                <a:ea typeface="游ゴシック" panose="020B0400000000000000" pitchFamily="50" charset="-128"/>
                <a:cs typeface="+mn-cs"/>
              </a:rPr>
              <a:t>様々なカスタマイズ</a:t>
            </a:r>
          </a:p>
        </p:txBody>
      </p:sp>
      <p:sp>
        <p:nvSpPr>
          <p:cNvPr id="18" name="正方形/長方形 17">
            <a:extLst>
              <a:ext uri="{FF2B5EF4-FFF2-40B4-BE49-F238E27FC236}">
                <a16:creationId xmlns:a16="http://schemas.microsoft.com/office/drawing/2014/main" id="{F014DA7C-C4C0-48FC-8CD3-492EFB97B2F2}"/>
              </a:ext>
            </a:extLst>
          </p:cNvPr>
          <p:cNvSpPr/>
          <p:nvPr/>
        </p:nvSpPr>
        <p:spPr>
          <a:xfrm>
            <a:off x="264160" y="263995"/>
            <a:ext cx="1335852" cy="369332"/>
          </a:xfrm>
          <a:prstGeom prst="rect">
            <a:avLst/>
          </a:prstGeom>
          <a:solidFill>
            <a:srgbClr val="FFFFFF">
              <a:alpha val="69804"/>
            </a:srgb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B0F0"/>
                </a:solidFill>
                <a:effectLst/>
                <a:highlight>
                  <a:srgbClr val="FFFF00"/>
                </a:highlight>
                <a:uLnTx/>
                <a:uFillTx/>
                <a:latin typeface="游ゴシック 本文"/>
                <a:ea typeface="ＭＳ Ｐゴシック" panose="020B0600070205080204" pitchFamily="50" charset="-128"/>
                <a:cs typeface="+mn-cs"/>
              </a:rPr>
              <a:t>映写のみ</a:t>
            </a:r>
          </a:p>
        </p:txBody>
      </p:sp>
      <p:grpSp>
        <p:nvGrpSpPr>
          <p:cNvPr id="23" name="グループ化 22">
            <a:extLst>
              <a:ext uri="{FF2B5EF4-FFF2-40B4-BE49-F238E27FC236}">
                <a16:creationId xmlns:a16="http://schemas.microsoft.com/office/drawing/2014/main" id="{219CF0EB-68FE-4988-8273-D62D7050745A}"/>
              </a:ext>
            </a:extLst>
          </p:cNvPr>
          <p:cNvGrpSpPr/>
          <p:nvPr/>
        </p:nvGrpSpPr>
        <p:grpSpPr>
          <a:xfrm>
            <a:off x="8591244" y="3348612"/>
            <a:ext cx="2644776" cy="3134403"/>
            <a:chOff x="8235779" y="3397789"/>
            <a:chExt cx="3154638" cy="3738656"/>
          </a:xfrm>
        </p:grpSpPr>
        <p:pic>
          <p:nvPicPr>
            <p:cNvPr id="8" name="図 7" descr="テキスト, ホワイトボード&#10;&#10;自動的に生成された説明">
              <a:extLst>
                <a:ext uri="{FF2B5EF4-FFF2-40B4-BE49-F238E27FC236}">
                  <a16:creationId xmlns:a16="http://schemas.microsoft.com/office/drawing/2014/main" id="{700BB774-683F-4199-82CD-B4748D88828D}"/>
                </a:ext>
              </a:extLst>
            </p:cNvPr>
            <p:cNvPicPr>
              <a:picLocks noChangeAspect="1"/>
            </p:cNvPicPr>
            <p:nvPr/>
          </p:nvPicPr>
          <p:blipFill>
            <a:blip r:embed="rId4"/>
            <a:stretch>
              <a:fillRect/>
            </a:stretch>
          </p:blipFill>
          <p:spPr>
            <a:xfrm>
              <a:off x="8235779" y="5264856"/>
              <a:ext cx="3154638" cy="913375"/>
            </a:xfrm>
            <a:prstGeom prst="rect">
              <a:avLst/>
            </a:prstGeom>
          </p:spPr>
        </p:pic>
        <p:pic>
          <p:nvPicPr>
            <p:cNvPr id="2" name="図 1">
              <a:extLst>
                <a:ext uri="{FF2B5EF4-FFF2-40B4-BE49-F238E27FC236}">
                  <a16:creationId xmlns:a16="http://schemas.microsoft.com/office/drawing/2014/main" id="{20FFCE55-2390-4F79-B732-7249054448DF}"/>
                </a:ext>
              </a:extLst>
            </p:cNvPr>
            <p:cNvPicPr>
              <a:picLocks noChangeAspect="1"/>
            </p:cNvPicPr>
            <p:nvPr/>
          </p:nvPicPr>
          <p:blipFill>
            <a:blip r:embed="rId5"/>
            <a:stretch>
              <a:fillRect/>
            </a:stretch>
          </p:blipFill>
          <p:spPr>
            <a:xfrm>
              <a:off x="8241688" y="6213444"/>
              <a:ext cx="3137034" cy="923001"/>
            </a:xfrm>
            <a:prstGeom prst="rect">
              <a:avLst/>
            </a:prstGeom>
          </p:spPr>
        </p:pic>
        <p:pic>
          <p:nvPicPr>
            <p:cNvPr id="4" name="図 3">
              <a:extLst>
                <a:ext uri="{FF2B5EF4-FFF2-40B4-BE49-F238E27FC236}">
                  <a16:creationId xmlns:a16="http://schemas.microsoft.com/office/drawing/2014/main" id="{1C74438E-B4E0-439C-BEE6-BFD4FE5BA63F}"/>
                </a:ext>
              </a:extLst>
            </p:cNvPr>
            <p:cNvPicPr>
              <a:picLocks noChangeAspect="1"/>
            </p:cNvPicPr>
            <p:nvPr/>
          </p:nvPicPr>
          <p:blipFill>
            <a:blip r:embed="rId6"/>
            <a:stretch>
              <a:fillRect/>
            </a:stretch>
          </p:blipFill>
          <p:spPr>
            <a:xfrm>
              <a:off x="8235779" y="4351162"/>
              <a:ext cx="3115795" cy="891899"/>
            </a:xfrm>
            <a:prstGeom prst="rect">
              <a:avLst/>
            </a:prstGeom>
          </p:spPr>
        </p:pic>
        <p:pic>
          <p:nvPicPr>
            <p:cNvPr id="6" name="図 5">
              <a:extLst>
                <a:ext uri="{FF2B5EF4-FFF2-40B4-BE49-F238E27FC236}">
                  <a16:creationId xmlns:a16="http://schemas.microsoft.com/office/drawing/2014/main" id="{5399DA9C-A105-4A45-BC67-DDF9964A6E4B}"/>
                </a:ext>
              </a:extLst>
            </p:cNvPr>
            <p:cNvPicPr>
              <a:picLocks noChangeAspect="1"/>
            </p:cNvPicPr>
            <p:nvPr/>
          </p:nvPicPr>
          <p:blipFill>
            <a:blip r:embed="rId7"/>
            <a:stretch>
              <a:fillRect/>
            </a:stretch>
          </p:blipFill>
          <p:spPr>
            <a:xfrm>
              <a:off x="8235779" y="3397789"/>
              <a:ext cx="3148853" cy="891899"/>
            </a:xfrm>
            <a:prstGeom prst="rect">
              <a:avLst/>
            </a:prstGeom>
          </p:spPr>
        </p:pic>
      </p:grpSp>
      <p:pic>
        <p:nvPicPr>
          <p:cNvPr id="19" name="図 18" descr="建物, ウィンドウ が含まれている画像&#10;&#10;自動的に生成された説明">
            <a:extLst>
              <a:ext uri="{FF2B5EF4-FFF2-40B4-BE49-F238E27FC236}">
                <a16:creationId xmlns:a16="http://schemas.microsoft.com/office/drawing/2014/main" id="{2963FDF0-D4F8-44AC-A258-548FC3CEB4C9}"/>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r="9912" b="35105"/>
          <a:stretch/>
        </p:blipFill>
        <p:spPr>
          <a:xfrm>
            <a:off x="9089722" y="1002015"/>
            <a:ext cx="2418313" cy="2137639"/>
          </a:xfrm>
          <a:prstGeom prst="roundRect">
            <a:avLst>
              <a:gd name="adj" fmla="val 4753"/>
            </a:avLst>
          </a:prstGeom>
          <a:noFill/>
          <a:ln>
            <a:noFill/>
          </a:ln>
        </p:spPr>
      </p:pic>
      <p:pic>
        <p:nvPicPr>
          <p:cNvPr id="20" name="Picture 2" descr="9472014569841443065909900">
            <a:extLst>
              <a:ext uri="{FF2B5EF4-FFF2-40B4-BE49-F238E27FC236}">
                <a16:creationId xmlns:a16="http://schemas.microsoft.com/office/drawing/2014/main" id="{4A239451-DF09-4E95-8B6D-B5043B17655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7245"/>
          <a:stretch/>
        </p:blipFill>
        <p:spPr bwMode="auto">
          <a:xfrm>
            <a:off x="3626095" y="1025742"/>
            <a:ext cx="2161746" cy="2097324"/>
          </a:xfrm>
          <a:prstGeom prst="roundRect">
            <a:avLst>
              <a:gd name="adj" fmla="val 475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20">
            <a:extLst>
              <a:ext uri="{FF2B5EF4-FFF2-40B4-BE49-F238E27FC236}">
                <a16:creationId xmlns:a16="http://schemas.microsoft.com/office/drawing/2014/main" id="{7DBB2A8C-D1F3-4C55-94F8-FA7B92E0DCF4}"/>
              </a:ext>
            </a:extLst>
          </p:cNvPr>
          <p:cNvPicPr>
            <a:picLocks noChangeAspect="1"/>
          </p:cNvPicPr>
          <p:nvPr/>
        </p:nvPicPr>
        <p:blipFill rotWithShape="1">
          <a:blip r:embed="rId11">
            <a:extLst>
              <a:ext uri="{28A0092B-C50C-407E-A947-70E740481C1C}">
                <a14:useLocalDpi xmlns:a14="http://schemas.microsoft.com/office/drawing/2010/main" val="0"/>
              </a:ext>
            </a:extLst>
          </a:blip>
          <a:srcRect l="10857" t="4629" r="7601"/>
          <a:stretch/>
        </p:blipFill>
        <p:spPr>
          <a:xfrm>
            <a:off x="526957" y="3260643"/>
            <a:ext cx="3759846" cy="3298169"/>
          </a:xfrm>
          <a:prstGeom prst="roundRect">
            <a:avLst>
              <a:gd name="adj" fmla="val 4753"/>
            </a:avLst>
          </a:prstGeom>
          <a:noFill/>
          <a:ln>
            <a:noFill/>
          </a:ln>
        </p:spPr>
      </p:pic>
      <p:pic>
        <p:nvPicPr>
          <p:cNvPr id="22" name="Picture 2" descr="説明がありません">
            <a:extLst>
              <a:ext uri="{FF2B5EF4-FFF2-40B4-BE49-F238E27FC236}">
                <a16:creationId xmlns:a16="http://schemas.microsoft.com/office/drawing/2014/main" id="{FFF7C1A9-4FEF-4978-8DB0-EF22E2051A5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43506"/>
          <a:stretch/>
        </p:blipFill>
        <p:spPr bwMode="auto">
          <a:xfrm>
            <a:off x="6005731" y="1002015"/>
            <a:ext cx="2796431" cy="2106409"/>
          </a:xfrm>
          <a:prstGeom prst="roundRect">
            <a:avLst>
              <a:gd name="adj" fmla="val 4753"/>
            </a:avLst>
          </a:prstGeom>
          <a:noFill/>
          <a:ln>
            <a:noFill/>
          </a:ln>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84798A51-6CF8-47E8-9994-529C930B7AC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20000" contrast="-20000"/>
                    </a14:imgEffect>
                  </a14:imgLayer>
                </a14:imgProps>
              </a:ext>
            </a:extLst>
          </a:blip>
          <a:srcRect r="10357"/>
          <a:stretch/>
        </p:blipFill>
        <p:spPr>
          <a:xfrm>
            <a:off x="4489547" y="3257371"/>
            <a:ext cx="3638904" cy="3298169"/>
          </a:xfrm>
          <a:prstGeom prst="roundRect">
            <a:avLst>
              <a:gd name="adj" fmla="val 4753"/>
            </a:avLst>
          </a:prstGeom>
          <a:noFill/>
          <a:ln>
            <a:noFill/>
          </a:ln>
        </p:spPr>
      </p:pic>
      <p:sp>
        <p:nvSpPr>
          <p:cNvPr id="24" name="正方形/長方形 23">
            <a:extLst>
              <a:ext uri="{FF2B5EF4-FFF2-40B4-BE49-F238E27FC236}">
                <a16:creationId xmlns:a16="http://schemas.microsoft.com/office/drawing/2014/main" id="{1649108F-AEE3-4509-B754-4FC1F4C16068}"/>
              </a:ext>
            </a:extLst>
          </p:cNvPr>
          <p:cNvSpPr/>
          <p:nvPr/>
        </p:nvSpPr>
        <p:spPr>
          <a:xfrm>
            <a:off x="289476" y="284359"/>
            <a:ext cx="1268850" cy="412539"/>
          </a:xfrm>
          <a:prstGeom prst="rect">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t>社内限り</a:t>
            </a:r>
          </a:p>
        </p:txBody>
      </p:sp>
    </p:spTree>
    <p:extLst>
      <p:ext uri="{BB962C8B-B14F-4D97-AF65-F5344CB8AC3E}">
        <p14:creationId xmlns:p14="http://schemas.microsoft.com/office/powerpoint/2010/main" val="1117488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58457B4F-9927-4FCD-AFE7-4BE08A2B0A4D}"/>
              </a:ext>
            </a:extLst>
          </p:cNvPr>
          <p:cNvPicPr>
            <a:picLocks noChangeAspect="1"/>
          </p:cNvPicPr>
          <p:nvPr/>
        </p:nvPicPr>
        <p:blipFill>
          <a:blip r:embed="rId2"/>
          <a:stretch>
            <a:fillRect/>
          </a:stretch>
        </p:blipFill>
        <p:spPr>
          <a:xfrm>
            <a:off x="0" y="0"/>
            <a:ext cx="12192002" cy="6858000"/>
          </a:xfrm>
          <a:prstGeom prst="rect">
            <a:avLst/>
          </a:prstGeom>
        </p:spPr>
      </p:pic>
      <p:pic>
        <p:nvPicPr>
          <p:cNvPr id="6" name="図 5">
            <a:extLst>
              <a:ext uri="{FF2B5EF4-FFF2-40B4-BE49-F238E27FC236}">
                <a16:creationId xmlns:a16="http://schemas.microsoft.com/office/drawing/2014/main" id="{3001DADB-73FA-404D-905D-68748AB19F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9884" y="434126"/>
            <a:ext cx="1170081" cy="1058049"/>
          </a:xfrm>
          <a:prstGeom prst="rect">
            <a:avLst/>
          </a:prstGeom>
        </p:spPr>
      </p:pic>
      <p:sp>
        <p:nvSpPr>
          <p:cNvPr id="7" name="正方形/長方形 6">
            <a:extLst>
              <a:ext uri="{FF2B5EF4-FFF2-40B4-BE49-F238E27FC236}">
                <a16:creationId xmlns:a16="http://schemas.microsoft.com/office/drawing/2014/main" id="{4CA3AA75-CC6A-4D12-8B19-DC6F167C68F8}"/>
              </a:ext>
            </a:extLst>
          </p:cNvPr>
          <p:cNvSpPr/>
          <p:nvPr/>
        </p:nvSpPr>
        <p:spPr>
          <a:xfrm>
            <a:off x="2564883" y="535228"/>
            <a:ext cx="7518918" cy="748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r>
              <a:rPr kumimoji="0" lang="ja-JP" altLang="en-US" sz="2400" b="1" dirty="0">
                <a:solidFill>
                  <a:prstClr val="black"/>
                </a:solidFill>
                <a:latin typeface="游ゴシック" panose="020B0400000000000000" pitchFamily="50" charset="-128"/>
                <a:ea typeface="游ゴシック" panose="020B0400000000000000" pitchFamily="50" charset="-128"/>
              </a:rPr>
              <a:t>ターゲット像</a:t>
            </a:r>
            <a:endParaRPr kumimoji="0" lang="en-US" altLang="ja-JP" sz="2400" b="1" dirty="0">
              <a:solidFill>
                <a:prstClr val="black"/>
              </a:solidFill>
              <a:latin typeface="游ゴシック" panose="020B0400000000000000" pitchFamily="50" charset="-128"/>
              <a:ea typeface="游ゴシック" panose="020B0400000000000000" pitchFamily="50" charset="-128"/>
            </a:endParaRPr>
          </a:p>
          <a:p>
            <a:pPr algn="ctr" defTabSz="457200">
              <a:defRPr/>
            </a:pPr>
            <a:r>
              <a:rPr kumimoji="0" lang="ja-JP" altLang="en-US" sz="4400" b="1" dirty="0">
                <a:solidFill>
                  <a:prstClr val="black"/>
                </a:solidFill>
                <a:latin typeface="游ゴシック" panose="020B0400000000000000" pitchFamily="50" charset="-128"/>
                <a:ea typeface="游ゴシック" panose="020B0400000000000000" pitchFamily="50" charset="-128"/>
              </a:rPr>
              <a:t>刺さる法人の特徴</a:t>
            </a:r>
            <a:endParaRPr kumimoji="0" lang="en-US" altLang="ja-JP" sz="4400" b="1" dirty="0">
              <a:solidFill>
                <a:prstClr val="black"/>
              </a:solidFill>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8658C703-632C-4961-97B7-E8465AC16A31}"/>
              </a:ext>
            </a:extLst>
          </p:cNvPr>
          <p:cNvSpPr/>
          <p:nvPr/>
        </p:nvSpPr>
        <p:spPr>
          <a:xfrm>
            <a:off x="2500687" y="5279302"/>
            <a:ext cx="4478539" cy="114457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ja-JP" altLang="en-US" sz="2400" b="1" dirty="0">
                <a:solidFill>
                  <a:schemeClr val="tx1"/>
                </a:solidFill>
                <a:latin typeface="游ゴシック" panose="020B0400000000000000" pitchFamily="50" charset="-128"/>
                <a:ea typeface="游ゴシック" panose="020B0400000000000000" pitchFamily="50" charset="-128"/>
              </a:rPr>
              <a:t>入退社が激しい</a:t>
            </a:r>
            <a:endParaRPr lang="en-US" altLang="ja-JP" sz="2400" b="1" dirty="0">
              <a:solidFill>
                <a:schemeClr val="tx1"/>
              </a:solidFill>
              <a:latin typeface="游ゴシック" panose="020B0400000000000000" pitchFamily="50" charset="-128"/>
              <a:ea typeface="游ゴシック" panose="020B0400000000000000" pitchFamily="50" charset="-128"/>
            </a:endParaRPr>
          </a:p>
          <a:p>
            <a:pPr defTabSz="457200">
              <a:defRPr/>
            </a:pPr>
            <a:endParaRPr lang="en-US" altLang="ja-JP" sz="1050" b="1" dirty="0">
              <a:solidFill>
                <a:schemeClr val="tx1"/>
              </a:solidFill>
              <a:latin typeface="游ゴシック" panose="020B0400000000000000" pitchFamily="50" charset="-128"/>
              <a:ea typeface="游ゴシック" panose="020B0400000000000000" pitchFamily="50" charset="-128"/>
            </a:endParaRPr>
          </a:p>
          <a:p>
            <a:pPr defTabSz="457200">
              <a:defRPr/>
            </a:pPr>
            <a:r>
              <a:rPr lang="ja-JP" altLang="en-US" sz="1400" b="1" dirty="0">
                <a:solidFill>
                  <a:schemeClr val="bg1">
                    <a:lumMod val="50000"/>
                  </a:schemeClr>
                </a:solidFill>
                <a:latin typeface="游ゴシック" panose="020B0400000000000000" pitchFamily="50" charset="-128"/>
                <a:ea typeface="游ゴシック" panose="020B0400000000000000" pitchFamily="50" charset="-128"/>
              </a:rPr>
              <a:t>（例：顔と名前が一致しにくい</a:t>
            </a:r>
            <a:r>
              <a:rPr lang="en-US" altLang="ja-JP" sz="1400" b="1"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400" b="1" dirty="0">
                <a:solidFill>
                  <a:schemeClr val="bg1">
                    <a:lumMod val="50000"/>
                  </a:schemeClr>
                </a:solidFill>
                <a:latin typeface="游ゴシック" panose="020B0400000000000000" pitchFamily="50" charset="-128"/>
                <a:ea typeface="游ゴシック" panose="020B0400000000000000" pitchFamily="50" charset="-128"/>
              </a:rPr>
              <a:t>歓迎会が多い）</a:t>
            </a:r>
            <a:endParaRPr lang="en-US" altLang="ja-JP" sz="1400" b="1"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446EE0BF-B16F-4105-9873-398E6DE67A07}"/>
              </a:ext>
            </a:extLst>
          </p:cNvPr>
          <p:cNvSpPr/>
          <p:nvPr/>
        </p:nvSpPr>
        <p:spPr>
          <a:xfrm>
            <a:off x="2500687" y="2059806"/>
            <a:ext cx="4478539" cy="114457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ja-JP" altLang="en-US" sz="2400" b="1" dirty="0">
                <a:solidFill>
                  <a:schemeClr val="tx1"/>
                </a:solidFill>
                <a:latin typeface="游ゴシック" panose="020B0400000000000000" pitchFamily="50" charset="-128"/>
                <a:ea typeface="游ゴシック" panose="020B0400000000000000" pitchFamily="50" charset="-128"/>
              </a:rPr>
              <a:t>会社負担の福利厚生がある</a:t>
            </a:r>
            <a:endParaRPr lang="en-US" altLang="ja-JP" sz="2400" b="1" dirty="0">
              <a:solidFill>
                <a:schemeClr val="tx1"/>
              </a:solidFill>
              <a:latin typeface="游ゴシック" panose="020B0400000000000000" pitchFamily="50" charset="-128"/>
              <a:ea typeface="游ゴシック" panose="020B0400000000000000" pitchFamily="50" charset="-128"/>
            </a:endParaRPr>
          </a:p>
          <a:p>
            <a:pPr defTabSz="457200">
              <a:defRPr/>
            </a:pPr>
            <a:endParaRPr lang="en-US" altLang="ja-JP" sz="1050" b="1" dirty="0">
              <a:solidFill>
                <a:schemeClr val="bg1">
                  <a:lumMod val="50000"/>
                </a:schemeClr>
              </a:solidFill>
              <a:latin typeface="游ゴシック" panose="020B0400000000000000" pitchFamily="50" charset="-128"/>
              <a:ea typeface="游ゴシック" panose="020B0400000000000000" pitchFamily="50" charset="-128"/>
            </a:endParaRPr>
          </a:p>
          <a:p>
            <a:pPr defTabSz="457200">
              <a:defRPr/>
            </a:pPr>
            <a:r>
              <a:rPr lang="ja-JP" altLang="en-US" sz="1400" b="1" dirty="0">
                <a:solidFill>
                  <a:schemeClr val="bg1">
                    <a:lumMod val="50000"/>
                  </a:schemeClr>
                </a:solidFill>
                <a:latin typeface="游ゴシック" panose="020B0400000000000000" pitchFamily="50" charset="-128"/>
                <a:ea typeface="游ゴシック" panose="020B0400000000000000" pitchFamily="50" charset="-128"/>
              </a:rPr>
              <a:t>（例：</a:t>
            </a:r>
            <a:r>
              <a:rPr lang="en-US" altLang="ja-JP" sz="1400" b="1" dirty="0">
                <a:solidFill>
                  <a:schemeClr val="bg1">
                    <a:lumMod val="50000"/>
                  </a:schemeClr>
                </a:solidFill>
                <a:latin typeface="游ゴシック" panose="020B0400000000000000" pitchFamily="50" charset="-128"/>
                <a:ea typeface="游ゴシック" panose="020B0400000000000000" pitchFamily="50" charset="-128"/>
              </a:rPr>
              <a:t>TS/WS</a:t>
            </a:r>
            <a:r>
              <a:rPr lang="ja-JP" altLang="en-US" sz="1400" b="1" dirty="0">
                <a:solidFill>
                  <a:schemeClr val="bg1">
                    <a:lumMod val="50000"/>
                  </a:schemeClr>
                </a:solidFill>
                <a:latin typeface="游ゴシック" panose="020B0400000000000000" pitchFamily="50" charset="-128"/>
                <a:ea typeface="游ゴシック" panose="020B0400000000000000" pitchFamily="50" charset="-128"/>
              </a:rPr>
              <a:t>・ランチ補助・飲み会・旅行等）</a:t>
            </a:r>
            <a:endParaRPr lang="en-US" altLang="ja-JP" sz="1400" b="1"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6231BAAE-E1F7-4951-A47F-14E70C955948}"/>
              </a:ext>
            </a:extLst>
          </p:cNvPr>
          <p:cNvSpPr/>
          <p:nvPr/>
        </p:nvSpPr>
        <p:spPr>
          <a:xfrm>
            <a:off x="2500685" y="3656854"/>
            <a:ext cx="4478540" cy="114457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ja-JP" altLang="en-US" sz="2400" b="1" dirty="0">
                <a:solidFill>
                  <a:schemeClr val="tx1"/>
                </a:solidFill>
                <a:latin typeface="游ゴシック" panose="020B0400000000000000" pitchFamily="50" charset="-128"/>
                <a:ea typeface="游ゴシック" panose="020B0400000000000000" pitchFamily="50" charset="-128"/>
              </a:rPr>
              <a:t>出社する意味付けに困ってる</a:t>
            </a:r>
            <a:endParaRPr lang="en-US" altLang="ja-JP" sz="2400" b="1" dirty="0">
              <a:solidFill>
                <a:schemeClr val="tx1"/>
              </a:solidFill>
              <a:latin typeface="游ゴシック" panose="020B0400000000000000" pitchFamily="50" charset="-128"/>
              <a:ea typeface="游ゴシック" panose="020B0400000000000000" pitchFamily="50" charset="-128"/>
            </a:endParaRPr>
          </a:p>
          <a:p>
            <a:pPr defTabSz="457200">
              <a:defRPr/>
            </a:pPr>
            <a:endParaRPr lang="en-US" altLang="ja-JP" sz="1050" b="1" dirty="0">
              <a:solidFill>
                <a:schemeClr val="bg1">
                  <a:lumMod val="50000"/>
                </a:schemeClr>
              </a:solidFill>
              <a:latin typeface="游ゴシック" panose="020B0400000000000000" pitchFamily="50" charset="-128"/>
              <a:ea typeface="游ゴシック" panose="020B0400000000000000" pitchFamily="50" charset="-128"/>
            </a:endParaRPr>
          </a:p>
          <a:p>
            <a:pPr defTabSz="457200">
              <a:defRPr/>
            </a:pPr>
            <a:r>
              <a:rPr lang="ja-JP" altLang="en-US" sz="1400" b="1" dirty="0">
                <a:solidFill>
                  <a:schemeClr val="bg1">
                    <a:lumMod val="50000"/>
                  </a:schemeClr>
                </a:solidFill>
                <a:latin typeface="游ゴシック" panose="020B0400000000000000" pitchFamily="50" charset="-128"/>
                <a:ea typeface="游ゴシック" panose="020B0400000000000000" pitchFamily="50" charset="-128"/>
              </a:rPr>
              <a:t>（例：レイアウト変更を検討中</a:t>
            </a:r>
            <a:r>
              <a:rPr lang="en-US" altLang="ja-JP" sz="1400" b="1"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400" b="1" dirty="0">
                <a:solidFill>
                  <a:schemeClr val="bg1">
                    <a:lumMod val="50000"/>
                  </a:schemeClr>
                </a:solidFill>
                <a:latin typeface="游ゴシック" panose="020B0400000000000000" pitchFamily="50" charset="-128"/>
                <a:ea typeface="游ゴシック" panose="020B0400000000000000" pitchFamily="50" charset="-128"/>
              </a:rPr>
              <a:t>福利厚生見直し中）</a:t>
            </a:r>
            <a:endParaRPr lang="en-US" altLang="ja-JP" sz="1400" b="1"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D9964C33-9D81-481E-9C98-D924989B3A2F}"/>
              </a:ext>
            </a:extLst>
          </p:cNvPr>
          <p:cNvSpPr/>
          <p:nvPr/>
        </p:nvSpPr>
        <p:spPr>
          <a:xfrm>
            <a:off x="1801947" y="5279302"/>
            <a:ext cx="602847" cy="114457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altLang="ja-JP" sz="2400" b="1" dirty="0">
                <a:solidFill>
                  <a:schemeClr val="tx1"/>
                </a:solidFill>
                <a:latin typeface="游ゴシック" panose="020B0400000000000000" pitchFamily="50" charset="-128"/>
                <a:ea typeface="游ゴシック" panose="020B0400000000000000" pitchFamily="50" charset="-128"/>
              </a:rPr>
              <a:t>C</a:t>
            </a:r>
            <a:endParaRPr lang="en-US" altLang="ja-JP" sz="1400" b="1" dirty="0">
              <a:solidFill>
                <a:schemeClr val="tx1"/>
              </a:solidFill>
              <a:latin typeface="游ゴシック" panose="020B0400000000000000" pitchFamily="50" charset="-128"/>
              <a:ea typeface="游ゴシック" panose="020B0400000000000000" pitchFamily="50" charset="-128"/>
            </a:endParaRPr>
          </a:p>
        </p:txBody>
      </p:sp>
      <p:sp>
        <p:nvSpPr>
          <p:cNvPr id="14" name="正方形/長方形 13">
            <a:extLst>
              <a:ext uri="{FF2B5EF4-FFF2-40B4-BE49-F238E27FC236}">
                <a16:creationId xmlns:a16="http://schemas.microsoft.com/office/drawing/2014/main" id="{4812031B-3815-4795-A8E6-82591E05B412}"/>
              </a:ext>
            </a:extLst>
          </p:cNvPr>
          <p:cNvSpPr/>
          <p:nvPr/>
        </p:nvSpPr>
        <p:spPr>
          <a:xfrm>
            <a:off x="1801947" y="2059806"/>
            <a:ext cx="602847" cy="114457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altLang="ja-JP" sz="2400" b="1" dirty="0">
                <a:solidFill>
                  <a:schemeClr val="tx1"/>
                </a:solidFill>
                <a:latin typeface="游ゴシック" panose="020B0400000000000000" pitchFamily="50" charset="-128"/>
                <a:ea typeface="游ゴシック" panose="020B0400000000000000" pitchFamily="50" charset="-128"/>
              </a:rPr>
              <a:t>A</a:t>
            </a:r>
            <a:endParaRPr lang="en-US" altLang="ja-JP" sz="1400" b="1" dirty="0">
              <a:solidFill>
                <a:schemeClr val="tx1"/>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93739E24-455D-4455-8D2C-23157912C674}"/>
              </a:ext>
            </a:extLst>
          </p:cNvPr>
          <p:cNvSpPr/>
          <p:nvPr/>
        </p:nvSpPr>
        <p:spPr>
          <a:xfrm>
            <a:off x="1801946" y="3656854"/>
            <a:ext cx="602847" cy="114457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altLang="ja-JP" sz="2400" b="1" dirty="0">
                <a:solidFill>
                  <a:schemeClr val="tx1"/>
                </a:solidFill>
                <a:latin typeface="游ゴシック" panose="020B0400000000000000" pitchFamily="50" charset="-128"/>
                <a:ea typeface="游ゴシック" panose="020B0400000000000000" pitchFamily="50" charset="-128"/>
              </a:rPr>
              <a:t>B</a:t>
            </a:r>
            <a:endParaRPr lang="en-US" altLang="ja-JP" sz="1400" b="1" dirty="0">
              <a:solidFill>
                <a:schemeClr val="tx1"/>
              </a:solidFill>
              <a:latin typeface="游ゴシック" panose="020B0400000000000000" pitchFamily="50" charset="-128"/>
              <a:ea typeface="游ゴシック" panose="020B0400000000000000" pitchFamily="50" charset="-128"/>
            </a:endParaRPr>
          </a:p>
        </p:txBody>
      </p:sp>
      <p:sp>
        <p:nvSpPr>
          <p:cNvPr id="25" name="正方形/長方形 24">
            <a:extLst>
              <a:ext uri="{FF2B5EF4-FFF2-40B4-BE49-F238E27FC236}">
                <a16:creationId xmlns:a16="http://schemas.microsoft.com/office/drawing/2014/main" id="{B7A5D738-0A0F-467E-BED3-DAECB48469DB}"/>
              </a:ext>
            </a:extLst>
          </p:cNvPr>
          <p:cNvSpPr/>
          <p:nvPr/>
        </p:nvSpPr>
        <p:spPr>
          <a:xfrm>
            <a:off x="7336371" y="5131588"/>
            <a:ext cx="3239264"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defRPr/>
            </a:pPr>
            <a:r>
              <a:rPr lang="ja-JP" altLang="en-US" sz="4000" b="1" dirty="0">
                <a:solidFill>
                  <a:srgbClr val="0070C0"/>
                </a:solidFill>
                <a:latin typeface="游ゴシック" panose="020B0400000000000000" pitchFamily="50" charset="-128"/>
                <a:ea typeface="游ゴシック" panose="020B0400000000000000" pitchFamily="50" charset="-128"/>
              </a:rPr>
              <a:t>輪が広がる！</a:t>
            </a:r>
            <a:endParaRPr lang="en-US" altLang="ja-JP" sz="4000" b="1" dirty="0">
              <a:solidFill>
                <a:schemeClr val="tx1"/>
              </a:solidFill>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B21D7288-544B-4D3B-992C-7374EFA20AA9}"/>
              </a:ext>
            </a:extLst>
          </p:cNvPr>
          <p:cNvSpPr/>
          <p:nvPr/>
        </p:nvSpPr>
        <p:spPr>
          <a:xfrm>
            <a:off x="7336371" y="1912092"/>
            <a:ext cx="3239264"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defRPr/>
            </a:pPr>
            <a:r>
              <a:rPr lang="ja-JP" altLang="en-US" sz="4000" b="1" dirty="0">
                <a:solidFill>
                  <a:srgbClr val="0070C0"/>
                </a:solidFill>
                <a:latin typeface="游ゴシック" panose="020B0400000000000000" pitchFamily="50" charset="-128"/>
                <a:ea typeface="游ゴシック" panose="020B0400000000000000" pitchFamily="50" charset="-128"/>
              </a:rPr>
              <a:t>費用</a:t>
            </a:r>
            <a:r>
              <a:rPr lang="en-US" altLang="ja-JP" sz="4000" b="1" dirty="0">
                <a:solidFill>
                  <a:srgbClr val="0070C0"/>
                </a:solidFill>
                <a:latin typeface="游ゴシック" panose="020B0400000000000000" pitchFamily="50" charset="-128"/>
                <a:ea typeface="游ゴシック" panose="020B0400000000000000" pitchFamily="50" charset="-128"/>
              </a:rPr>
              <a:t>OK</a:t>
            </a:r>
            <a:r>
              <a:rPr lang="ja-JP" altLang="en-US" sz="4000" b="1" dirty="0">
                <a:solidFill>
                  <a:srgbClr val="0070C0"/>
                </a:solidFill>
                <a:latin typeface="游ゴシック" panose="020B0400000000000000" pitchFamily="50" charset="-128"/>
                <a:ea typeface="游ゴシック" panose="020B0400000000000000" pitchFamily="50" charset="-128"/>
              </a:rPr>
              <a:t>！</a:t>
            </a:r>
            <a:endParaRPr lang="en-US" altLang="ja-JP" sz="4000" b="1" dirty="0">
              <a:solidFill>
                <a:schemeClr val="tx1"/>
              </a:solidFill>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C0183FCA-54EB-4BEA-BDB6-663DE3D220CE}"/>
              </a:ext>
            </a:extLst>
          </p:cNvPr>
          <p:cNvSpPr/>
          <p:nvPr/>
        </p:nvSpPr>
        <p:spPr>
          <a:xfrm>
            <a:off x="7336370" y="3509140"/>
            <a:ext cx="3239265"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457200">
              <a:defRPr/>
            </a:pPr>
            <a:r>
              <a:rPr lang="en-US" altLang="ja-JP" sz="4000" b="1" dirty="0">
                <a:solidFill>
                  <a:srgbClr val="0070C0"/>
                </a:solidFill>
                <a:latin typeface="游ゴシック" panose="020B0400000000000000" pitchFamily="50" charset="-128"/>
                <a:ea typeface="游ゴシック" panose="020B0400000000000000" pitchFamily="50" charset="-128"/>
              </a:rPr>
              <a:t>2</a:t>
            </a:r>
            <a:r>
              <a:rPr lang="ja-JP" altLang="en-US" sz="4000" b="1" dirty="0">
                <a:solidFill>
                  <a:srgbClr val="0070C0"/>
                </a:solidFill>
                <a:latin typeface="游ゴシック" panose="020B0400000000000000" pitchFamily="50" charset="-128"/>
                <a:ea typeface="游ゴシック" panose="020B0400000000000000" pitchFamily="50" charset="-128"/>
              </a:rPr>
              <a:t>人で雑談！</a:t>
            </a:r>
            <a:endParaRPr lang="en-US" altLang="ja-JP" sz="4000" b="1" dirty="0">
              <a:solidFill>
                <a:schemeClr val="tx1"/>
              </a:solidFill>
              <a:latin typeface="游ゴシック" panose="020B0400000000000000" pitchFamily="50" charset="-128"/>
              <a:ea typeface="游ゴシック" panose="020B0400000000000000" pitchFamily="50" charset="-128"/>
            </a:endParaRPr>
          </a:p>
        </p:txBody>
      </p:sp>
      <p:sp>
        <p:nvSpPr>
          <p:cNvPr id="2" name="二等辺三角形 1">
            <a:extLst>
              <a:ext uri="{FF2B5EF4-FFF2-40B4-BE49-F238E27FC236}">
                <a16:creationId xmlns:a16="http://schemas.microsoft.com/office/drawing/2014/main" id="{FC559181-5EB9-4EE1-9C24-CF4765D882B4}"/>
              </a:ext>
            </a:extLst>
          </p:cNvPr>
          <p:cNvSpPr/>
          <p:nvPr/>
        </p:nvSpPr>
        <p:spPr>
          <a:xfrm rot="5400000">
            <a:off x="7005014" y="2524142"/>
            <a:ext cx="520700" cy="21590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二等辺三角形 27">
            <a:extLst>
              <a:ext uri="{FF2B5EF4-FFF2-40B4-BE49-F238E27FC236}">
                <a16:creationId xmlns:a16="http://schemas.microsoft.com/office/drawing/2014/main" id="{36206309-20F6-43A7-84C1-154387C186E1}"/>
              </a:ext>
            </a:extLst>
          </p:cNvPr>
          <p:cNvSpPr/>
          <p:nvPr/>
        </p:nvSpPr>
        <p:spPr>
          <a:xfrm rot="5400000">
            <a:off x="7005014" y="4121190"/>
            <a:ext cx="520700" cy="21590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二等辺三角形 28">
            <a:extLst>
              <a:ext uri="{FF2B5EF4-FFF2-40B4-BE49-F238E27FC236}">
                <a16:creationId xmlns:a16="http://schemas.microsoft.com/office/drawing/2014/main" id="{F5706C79-32F3-4762-9682-0A8E6A96959C}"/>
              </a:ext>
            </a:extLst>
          </p:cNvPr>
          <p:cNvSpPr/>
          <p:nvPr/>
        </p:nvSpPr>
        <p:spPr>
          <a:xfrm rot="5400000">
            <a:off x="7005014" y="5743638"/>
            <a:ext cx="520700" cy="21590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42010400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4_Default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1EFAFA20-983A-4968-8A2B-4D6E6ACFD1B5}" vid="{2C872CE3-19D0-49FB-AA97-2DFC5AB1BA9D}"/>
    </a:ext>
  </a:extLst>
</a:theme>
</file>

<file path=ppt/theme/theme5.xml><?xml version="1.0" encoding="utf-8"?>
<a:theme xmlns:a="http://schemas.openxmlformats.org/drawingml/2006/main" name="1_Default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rtlCol="0" anchor="ctr"/>
      <a:lstStyle>
        <a:defPPr algn="ctr">
          <a:defRPr kumimoji="1"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Theme" id="{1EFAFA20-983A-4968-8A2B-4D6E6ACFD1B5}" vid="{2C872CE3-19D0-49FB-AA97-2DFC5AB1BA9D}"/>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2231</TotalTime>
  <Words>2762</Words>
  <Application>Microsoft Office PowerPoint</Application>
  <PresentationFormat>ワイド画面</PresentationFormat>
  <Paragraphs>357</Paragraphs>
  <Slides>41</Slides>
  <Notes>5</Notes>
  <HiddenSlides>0</HiddenSlides>
  <MMClips>1</MMClips>
  <ScaleCrop>false</ScaleCrop>
  <HeadingPairs>
    <vt:vector size="6" baseType="variant">
      <vt:variant>
        <vt:lpstr>使用されているフォント</vt:lpstr>
      </vt:variant>
      <vt:variant>
        <vt:i4>9</vt:i4>
      </vt:variant>
      <vt:variant>
        <vt:lpstr>テーマ</vt:lpstr>
      </vt:variant>
      <vt:variant>
        <vt:i4>5</vt:i4>
      </vt:variant>
      <vt:variant>
        <vt:lpstr>スライド タイトル</vt:lpstr>
      </vt:variant>
      <vt:variant>
        <vt:i4>41</vt:i4>
      </vt:variant>
    </vt:vector>
  </HeadingPairs>
  <TitlesOfParts>
    <vt:vector size="55" baseType="lpstr">
      <vt:lpstr>Meiryo UI</vt:lpstr>
      <vt:lpstr>UD Digi Kyokasho NP-R</vt:lpstr>
      <vt:lpstr>游ゴシック</vt:lpstr>
      <vt:lpstr>游ゴシック Light</vt:lpstr>
      <vt:lpstr>游ゴシック 本文</vt:lpstr>
      <vt:lpstr>Arial</vt:lpstr>
      <vt:lpstr>Calibri</vt:lpstr>
      <vt:lpstr>Calibri Light</vt:lpstr>
      <vt:lpstr>Wingdings</vt:lpstr>
      <vt:lpstr>Office テーマ</vt:lpstr>
      <vt:lpstr>2_Office テーマ</vt:lpstr>
      <vt:lpstr>1_Office Theme</vt:lpstr>
      <vt:lpstr>4_Default Theme</vt:lpstr>
      <vt:lpstr>1_Default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簡易案内用のパンフレット</vt:lpstr>
      <vt:lpstr>PowerPoint プレゼンテーション</vt:lpstr>
      <vt:lpstr>PowerPoint プレゼンテーション</vt:lpstr>
      <vt:lpstr>PowerPoint プレゼンテーション</vt:lpstr>
      <vt:lpstr>（共有：本商談イメージ）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appendix</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井上尊之 Takayuki Inoue</dc:creator>
  <cp:lastModifiedBy>Konuma</cp:lastModifiedBy>
  <cp:revision>260</cp:revision>
  <dcterms:created xsi:type="dcterms:W3CDTF">2021-04-02T02:03:44Z</dcterms:created>
  <dcterms:modified xsi:type="dcterms:W3CDTF">2023-10-17T08:40:02Z</dcterms:modified>
</cp:coreProperties>
</file>