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7" r:id="rId6"/>
    <p:sldId id="268" r:id="rId7"/>
    <p:sldId id="266" r:id="rId8"/>
  </p:sldIdLst>
  <p:sldSz cx="9144000" cy="6858000" type="screen4x3"/>
  <p:notesSz cx="6799263" cy="9929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CAE1"/>
    <a:srgbClr val="3A9BC6"/>
    <a:srgbClr val="2ACAD6"/>
    <a:srgbClr val="33CCFF"/>
    <a:srgbClr val="0099FF"/>
    <a:srgbClr val="FFFFCC"/>
    <a:srgbClr val="FFFF99"/>
    <a:srgbClr val="FF33CC"/>
    <a:srgbClr val="FF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78" autoAdjust="0"/>
    <p:restoredTop sz="94479" autoAdjust="0"/>
  </p:normalViewPr>
  <p:slideViewPr>
    <p:cSldViewPr>
      <p:cViewPr>
        <p:scale>
          <a:sx n="75" d="100"/>
          <a:sy n="75" d="100"/>
        </p:scale>
        <p:origin x="1253" y="1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7088" cy="497047"/>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 2"/>
          <p:cNvSpPr>
            <a:spLocks noGrp="1"/>
          </p:cNvSpPr>
          <p:nvPr>
            <p:ph type="dt" idx="1"/>
          </p:nvPr>
        </p:nvSpPr>
        <p:spPr>
          <a:xfrm>
            <a:off x="3850587" y="0"/>
            <a:ext cx="2947088" cy="497047"/>
          </a:xfrm>
          <a:prstGeom prst="rect">
            <a:avLst/>
          </a:prstGeom>
        </p:spPr>
        <p:txBody>
          <a:bodyPr vert="horz" lIns="91458" tIns="45729" rIns="91458" bIns="45729" rtlCol="0"/>
          <a:lstStyle>
            <a:lvl1pPr algn="r">
              <a:defRPr sz="1200"/>
            </a:lvl1pPr>
          </a:lstStyle>
          <a:p>
            <a:fld id="{6D6C0B12-1285-4B0D-954D-13303C8541DF}" type="datetimeFigureOut">
              <a:rPr kumimoji="1" lang="ja-JP" altLang="en-US" smtClean="0"/>
              <a:pPr/>
              <a:t>2023/11/13</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8" tIns="45729" rIns="91458" bIns="45729" rtlCol="0" anchor="ctr"/>
          <a:lstStyle/>
          <a:p>
            <a:endParaRPr lang="ja-JP" altLang="en-US"/>
          </a:p>
        </p:txBody>
      </p:sp>
      <p:sp>
        <p:nvSpPr>
          <p:cNvPr id="5" name="ノート プレースホルダ 4"/>
          <p:cNvSpPr>
            <a:spLocks noGrp="1"/>
          </p:cNvSpPr>
          <p:nvPr>
            <p:ph type="body" sz="quarter" idx="3"/>
          </p:nvPr>
        </p:nvSpPr>
        <p:spPr>
          <a:xfrm>
            <a:off x="679609" y="4716383"/>
            <a:ext cx="5440046" cy="4468654"/>
          </a:xfrm>
          <a:prstGeom prst="rect">
            <a:avLst/>
          </a:prstGeom>
        </p:spPr>
        <p:txBody>
          <a:bodyPr vert="horz" lIns="91458" tIns="45729" rIns="91458" bIns="4572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31179"/>
            <a:ext cx="2947088" cy="497046"/>
          </a:xfrm>
          <a:prstGeom prst="rect">
            <a:avLst/>
          </a:prstGeom>
        </p:spPr>
        <p:txBody>
          <a:bodyPr vert="horz" lIns="91458" tIns="45729" rIns="91458" bIns="45729"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587" y="9431179"/>
            <a:ext cx="2947088" cy="497046"/>
          </a:xfrm>
          <a:prstGeom prst="rect">
            <a:avLst/>
          </a:prstGeom>
        </p:spPr>
        <p:txBody>
          <a:bodyPr vert="horz" lIns="91458" tIns="45729" rIns="91458" bIns="45729" rtlCol="0" anchor="b"/>
          <a:lstStyle>
            <a:lvl1pPr algn="r">
              <a:defRPr sz="1200"/>
            </a:lvl1pPr>
          </a:lstStyle>
          <a:p>
            <a:fld id="{6FE08562-197A-42A8-B0B8-26BD1F6A8B8F}"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E08562-197A-42A8-B0B8-26BD1F6A8B8F}"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E08562-197A-42A8-B0B8-26BD1F6A8B8F}"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E08562-197A-42A8-B0B8-26BD1F6A8B8F}"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E08562-197A-42A8-B0B8-26BD1F6A8B8F}" type="slidenum">
              <a:rPr kumimoji="1" lang="ja-JP" altLang="en-US" smtClean="0"/>
              <a:pPr/>
              <a:t>5</a:t>
            </a:fld>
            <a:endParaRPr kumimoji="1" lang="ja-JP" altLang="en-US"/>
          </a:p>
        </p:txBody>
      </p:sp>
    </p:spTree>
    <p:extLst>
      <p:ext uri="{BB962C8B-B14F-4D97-AF65-F5344CB8AC3E}">
        <p14:creationId xmlns:p14="http://schemas.microsoft.com/office/powerpoint/2010/main" val="356873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E08562-197A-42A8-B0B8-26BD1F6A8B8F}" type="slidenum">
              <a:rPr kumimoji="1" lang="ja-JP" altLang="en-US" smtClean="0"/>
              <a:pPr/>
              <a:t>6</a:t>
            </a:fld>
            <a:endParaRPr kumimoji="1" lang="ja-JP" altLang="en-US"/>
          </a:p>
        </p:txBody>
      </p:sp>
    </p:spTree>
    <p:extLst>
      <p:ext uri="{BB962C8B-B14F-4D97-AF65-F5344CB8AC3E}">
        <p14:creationId xmlns:p14="http://schemas.microsoft.com/office/powerpoint/2010/main" val="153977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E08562-197A-42A8-B0B8-26BD1F6A8B8F}" type="slidenum">
              <a:rPr kumimoji="1" lang="ja-JP" altLang="en-US" smtClean="0"/>
              <a:pPr/>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2023/11/13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2023/11/13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873414" y="3366502"/>
            <a:ext cx="1007556" cy="9297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2"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13" name="Text Box 10"/>
          <p:cNvSpPr txBox="1">
            <a:spLocks noChangeArrowheads="1"/>
          </p:cNvSpPr>
          <p:nvPr/>
        </p:nvSpPr>
        <p:spPr bwMode="auto">
          <a:xfrm>
            <a:off x="1808764" y="2974171"/>
            <a:ext cx="5904656" cy="584775"/>
          </a:xfrm>
          <a:prstGeom prst="rect">
            <a:avLst/>
          </a:prstGeom>
          <a:noFill/>
          <a:ln w="9525">
            <a:noFill/>
            <a:miter lim="800000"/>
            <a:headEnd/>
            <a:tailEnd/>
          </a:ln>
        </p:spPr>
        <p:txBody>
          <a:bodyPr wrap="square">
            <a:spAutoFit/>
          </a:bodyPr>
          <a:lstStyle/>
          <a:p>
            <a:r>
              <a:rPr lang="ja-JP" altLang="en-US" sz="3200" dirty="0">
                <a:ea typeface="HGPｺﾞｼｯｸE" pitchFamily="50" charset="-128"/>
              </a:rPr>
              <a:t>ＲＦＩＤパッケージソフトのご案内</a:t>
            </a:r>
            <a:endParaRPr lang="en-US" altLang="ja-JP" sz="3200" dirty="0">
              <a:ea typeface="HGPｺﾞｼｯｸE" pitchFamily="50" charset="-128"/>
            </a:endParaRPr>
          </a:p>
        </p:txBody>
      </p:sp>
      <p:pic>
        <p:nvPicPr>
          <p:cNvPr id="14" name="図 13" descr="IC01.jpg"/>
          <p:cNvPicPr>
            <a:picLocks noChangeAspect="1"/>
          </p:cNvPicPr>
          <p:nvPr/>
        </p:nvPicPr>
        <p:blipFill>
          <a:blip r:embed="rId2" cstate="print"/>
          <a:stretch>
            <a:fillRect/>
          </a:stretch>
        </p:blipFill>
        <p:spPr>
          <a:xfrm>
            <a:off x="3486150" y="4221088"/>
            <a:ext cx="2171700" cy="279400"/>
          </a:xfrm>
          <a:prstGeom prst="rect">
            <a:avLst/>
          </a:prstGeom>
        </p:spPr>
      </p:pic>
      <p:pic>
        <p:nvPicPr>
          <p:cNvPr id="15" name="図 14" descr="IC02.jpg"/>
          <p:cNvPicPr>
            <a:picLocks noChangeAspect="1"/>
          </p:cNvPicPr>
          <p:nvPr/>
        </p:nvPicPr>
        <p:blipFill>
          <a:blip r:embed="rId3" cstate="print"/>
          <a:stretch>
            <a:fillRect/>
          </a:stretch>
        </p:blipFill>
        <p:spPr>
          <a:xfrm>
            <a:off x="1907704" y="5085184"/>
            <a:ext cx="2171700" cy="520700"/>
          </a:xfrm>
          <a:prstGeom prst="rect">
            <a:avLst/>
          </a:prstGeom>
        </p:spPr>
      </p:pic>
      <p:pic>
        <p:nvPicPr>
          <p:cNvPr id="18" name="Picture 2" descr="ãï¼©ï¼£ãªã¼ãã¼ ...ãã®ç»åæ¤ç´¢çµæ"/>
          <p:cNvPicPr>
            <a:picLocks noChangeAspect="1" noChangeArrowheads="1"/>
          </p:cNvPicPr>
          <p:nvPr/>
        </p:nvPicPr>
        <p:blipFill>
          <a:blip r:embed="rId4" cstate="print"/>
          <a:srcRect/>
          <a:stretch>
            <a:fillRect/>
          </a:stretch>
        </p:blipFill>
        <p:spPr bwMode="auto">
          <a:xfrm>
            <a:off x="5039494" y="4839469"/>
            <a:ext cx="2190328" cy="1457410"/>
          </a:xfrm>
          <a:prstGeom prst="rect">
            <a:avLst/>
          </a:prstGeom>
          <a:noFill/>
        </p:spPr>
      </p:pic>
      <p:pic>
        <p:nvPicPr>
          <p:cNvPr id="3" name="図 2" descr="アイコン&#10;&#10;自動的に生成された説明">
            <a:extLst>
              <a:ext uri="{FF2B5EF4-FFF2-40B4-BE49-F238E27FC236}">
                <a16:creationId xmlns:a16="http://schemas.microsoft.com/office/drawing/2014/main" id="{3D5EA8BA-DA64-4AEA-8D57-7E7B26441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6820" y="1176905"/>
            <a:ext cx="6370872" cy="16384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45926" y="1057274"/>
            <a:ext cx="1444799" cy="10058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Text Box 5"/>
          <p:cNvSpPr txBox="1">
            <a:spLocks noChangeArrowheads="1"/>
          </p:cNvSpPr>
          <p:nvPr/>
        </p:nvSpPr>
        <p:spPr bwMode="auto">
          <a:xfrm>
            <a:off x="171450" y="166688"/>
            <a:ext cx="6560790" cy="400110"/>
          </a:xfrm>
          <a:prstGeom prst="rect">
            <a:avLst/>
          </a:prstGeom>
          <a:noFill/>
          <a:ln w="9525">
            <a:noFill/>
            <a:miter lim="800000"/>
            <a:headEnd/>
            <a:tailEnd/>
          </a:ln>
        </p:spPr>
        <p:txBody>
          <a:bodyPr wrap="square">
            <a:spAutoFit/>
          </a:bodyPr>
          <a:lstStyle/>
          <a:p>
            <a:r>
              <a:rPr lang="ja-JP" altLang="en-US" sz="2000" dirty="0">
                <a:solidFill>
                  <a:srgbClr val="2ACAD6"/>
                </a:solidFill>
                <a:latin typeface="HGPｺﾞｼｯｸE" pitchFamily="50" charset="-128"/>
                <a:ea typeface="HGPｺﾞｼｯｸE" pitchFamily="50" charset="-128"/>
              </a:rPr>
              <a:t>ＩＣタグの特徴とメリット</a:t>
            </a:r>
          </a:p>
        </p:txBody>
      </p:sp>
      <p:grpSp>
        <p:nvGrpSpPr>
          <p:cNvPr id="3"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95" name="Text Box 49"/>
          <p:cNvSpPr txBox="1">
            <a:spLocks noChangeArrowheads="1"/>
          </p:cNvSpPr>
          <p:nvPr/>
        </p:nvSpPr>
        <p:spPr bwMode="auto">
          <a:xfrm>
            <a:off x="8689975" y="6653213"/>
            <a:ext cx="433388" cy="230187"/>
          </a:xfrm>
          <a:prstGeom prst="rect">
            <a:avLst/>
          </a:prstGeom>
          <a:noFill/>
          <a:ln w="9525">
            <a:noFill/>
            <a:miter lim="800000"/>
            <a:headEnd/>
            <a:tailEnd/>
          </a:ln>
        </p:spPr>
        <p:txBody>
          <a:bodyPr>
            <a:spAutoFit/>
          </a:bodyPr>
          <a:lstStyle/>
          <a:p>
            <a:r>
              <a:rPr lang="en-US" altLang="ja-JP" sz="900" dirty="0">
                <a:latin typeface="Times New Roman" pitchFamily="18" charset="0"/>
                <a:cs typeface="Times New Roman" pitchFamily="18" charset="0"/>
              </a:rPr>
              <a:t>2</a:t>
            </a:r>
          </a:p>
        </p:txBody>
      </p:sp>
      <p:grpSp>
        <p:nvGrpSpPr>
          <p:cNvPr id="4" name="グループ化 32"/>
          <p:cNvGrpSpPr>
            <a:grpSpLocks/>
          </p:cNvGrpSpPr>
          <p:nvPr/>
        </p:nvGrpSpPr>
        <p:grpSpPr bwMode="auto">
          <a:xfrm>
            <a:off x="152400" y="584200"/>
            <a:ext cx="8839200" cy="38100"/>
            <a:chOff x="152400" y="6623050"/>
            <a:chExt cx="8839200" cy="38100"/>
          </a:xfrm>
        </p:grpSpPr>
        <p:sp>
          <p:nvSpPr>
            <p:cNvPr id="100"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101"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28" name="テキスト ボックス 27"/>
          <p:cNvSpPr txBox="1"/>
          <p:nvPr/>
        </p:nvSpPr>
        <p:spPr>
          <a:xfrm>
            <a:off x="501901" y="1251595"/>
            <a:ext cx="8147304" cy="738664"/>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ＩＣタグの最大の特徴は、リーダー（読み取り機）からの電波が届く範囲であれば、袋や段ボールの中に</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入っている状態でも、複数のアイテムを同時に識別できることです。</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そこに何が何個あるかを数える手間がありません。</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
        <p:nvSpPr>
          <p:cNvPr id="12" name="テキスト ボックス 11"/>
          <p:cNvSpPr txBox="1"/>
          <p:nvPr/>
        </p:nvSpPr>
        <p:spPr>
          <a:xfrm>
            <a:off x="501901" y="827420"/>
            <a:ext cx="2341907" cy="369332"/>
          </a:xfrm>
          <a:prstGeom prst="rect">
            <a:avLst/>
          </a:prstGeom>
          <a:noFill/>
        </p:spPr>
        <p:txBody>
          <a:bodyPr wrap="square" rtlCol="0">
            <a:spAutoFit/>
          </a:bodyPr>
          <a:lstStyle/>
          <a:p>
            <a:r>
              <a:rPr lang="ja-JP" altLang="en-US" dirty="0">
                <a:solidFill>
                  <a:prstClr val="black"/>
                </a:solidFill>
                <a:latin typeface="HGPｺﾞｼｯｸE" pitchFamily="50" charset="-128"/>
                <a:ea typeface="HGPｺﾞｼｯｸE" pitchFamily="50" charset="-128"/>
              </a:rPr>
              <a:t>ＩＣタグの特徴</a:t>
            </a:r>
            <a:endParaRPr lang="en-US" altLang="ja-JP" dirty="0">
              <a:solidFill>
                <a:prstClr val="black"/>
              </a:solidFill>
              <a:latin typeface="HGPｺﾞｼｯｸE" pitchFamily="50" charset="-128"/>
              <a:ea typeface="HGPｺﾞｼｯｸE" pitchFamily="50" charset="-128"/>
            </a:endParaRPr>
          </a:p>
        </p:txBody>
      </p:sp>
      <p:sp>
        <p:nvSpPr>
          <p:cNvPr id="13" name="テキスト ボックス 12"/>
          <p:cNvSpPr txBox="1"/>
          <p:nvPr/>
        </p:nvSpPr>
        <p:spPr>
          <a:xfrm>
            <a:off x="501901" y="5571237"/>
            <a:ext cx="8147304" cy="95410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店舗や工場での商品管理や入出庫管理に、従来はバーコードタグが一般的に使われてきました。</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バーコードは１点１点読み取りをする必要があり、棚卸しや在庫確認などで多くの時間と労力がかかります。</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それをＩＣタグに変えることで、複数の商品をまとめて読み取ることが可能になり、棚卸しや入出庫など</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それぞれのシーンで作業の省力化が期待でき、大きなメリットとなります。</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pic>
        <p:nvPicPr>
          <p:cNvPr id="15" name="図 14" descr="02.jpg"/>
          <p:cNvPicPr>
            <a:picLocks noChangeAspect="1"/>
          </p:cNvPicPr>
          <p:nvPr/>
        </p:nvPicPr>
        <p:blipFill>
          <a:blip r:embed="rId3" cstate="print"/>
          <a:stretch>
            <a:fillRect/>
          </a:stretch>
        </p:blipFill>
        <p:spPr>
          <a:xfrm>
            <a:off x="2051721" y="2132855"/>
            <a:ext cx="4651028" cy="33439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Box 5"/>
          <p:cNvSpPr txBox="1">
            <a:spLocks noChangeArrowheads="1"/>
          </p:cNvSpPr>
          <p:nvPr/>
        </p:nvSpPr>
        <p:spPr bwMode="auto">
          <a:xfrm>
            <a:off x="171450" y="166688"/>
            <a:ext cx="6560790" cy="400110"/>
          </a:xfrm>
          <a:prstGeom prst="rect">
            <a:avLst/>
          </a:prstGeom>
          <a:noFill/>
          <a:ln w="9525">
            <a:noFill/>
            <a:miter lim="800000"/>
            <a:headEnd/>
            <a:tailEnd/>
          </a:ln>
        </p:spPr>
        <p:txBody>
          <a:bodyPr wrap="square">
            <a:spAutoFit/>
          </a:bodyPr>
          <a:lstStyle/>
          <a:p>
            <a:r>
              <a:rPr lang="ja-JP" altLang="en-US" sz="2000" dirty="0">
                <a:solidFill>
                  <a:srgbClr val="1FCAE1"/>
                </a:solidFill>
                <a:latin typeface="HGPｺﾞｼｯｸE" pitchFamily="50" charset="-128"/>
                <a:ea typeface="HGPｺﾞｼｯｸE" pitchFamily="50" charset="-128"/>
              </a:rPr>
              <a:t>ＩＣタグの市場動向と活用事例</a:t>
            </a:r>
          </a:p>
        </p:txBody>
      </p:sp>
      <p:grpSp>
        <p:nvGrpSpPr>
          <p:cNvPr id="2"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2ACAD6"/>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2ACAD6"/>
              </a:solidFill>
              <a:round/>
              <a:headEnd/>
              <a:tailEnd/>
            </a:ln>
          </p:spPr>
          <p:txBody>
            <a:bodyPr wrap="none" anchor="ctr"/>
            <a:lstStyle/>
            <a:p>
              <a:endParaRPr lang="ja-JP" altLang="en-US"/>
            </a:p>
          </p:txBody>
        </p:sp>
      </p:grpSp>
      <p:sp>
        <p:nvSpPr>
          <p:cNvPr id="95" name="Text Box 49"/>
          <p:cNvSpPr txBox="1">
            <a:spLocks noChangeArrowheads="1"/>
          </p:cNvSpPr>
          <p:nvPr/>
        </p:nvSpPr>
        <p:spPr bwMode="auto">
          <a:xfrm>
            <a:off x="8689975" y="6653213"/>
            <a:ext cx="433388" cy="230187"/>
          </a:xfrm>
          <a:prstGeom prst="rect">
            <a:avLst/>
          </a:prstGeom>
          <a:noFill/>
          <a:ln w="9525">
            <a:noFill/>
            <a:miter lim="800000"/>
            <a:headEnd/>
            <a:tailEnd/>
          </a:ln>
        </p:spPr>
        <p:txBody>
          <a:bodyPr>
            <a:spAutoFit/>
          </a:bodyPr>
          <a:lstStyle/>
          <a:p>
            <a:r>
              <a:rPr lang="en-US" altLang="ja-JP" sz="900" dirty="0">
                <a:latin typeface="Times New Roman" pitchFamily="18" charset="0"/>
                <a:cs typeface="Times New Roman" pitchFamily="18" charset="0"/>
              </a:rPr>
              <a:t>3</a:t>
            </a:r>
          </a:p>
        </p:txBody>
      </p:sp>
      <p:grpSp>
        <p:nvGrpSpPr>
          <p:cNvPr id="3" name="グループ化 32"/>
          <p:cNvGrpSpPr>
            <a:grpSpLocks/>
          </p:cNvGrpSpPr>
          <p:nvPr/>
        </p:nvGrpSpPr>
        <p:grpSpPr bwMode="auto">
          <a:xfrm>
            <a:off x="152400" y="584200"/>
            <a:ext cx="8839200" cy="38100"/>
            <a:chOff x="152400" y="6623050"/>
            <a:chExt cx="8839200" cy="38100"/>
          </a:xfrm>
        </p:grpSpPr>
        <p:sp>
          <p:nvSpPr>
            <p:cNvPr id="100"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101"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28" name="テキスト ボックス 27"/>
          <p:cNvSpPr txBox="1"/>
          <p:nvPr/>
        </p:nvSpPr>
        <p:spPr>
          <a:xfrm>
            <a:off x="501901" y="1251595"/>
            <a:ext cx="8147304" cy="738664"/>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ユニクロや姉妹ブランドＧＵでは、２０１５年５月からセルフレジの試験運用を開始し、現在では１７６店舗に</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セルフレジを設置。ファーストリテイリングは、ＩＣタグの本格導入に向けて、国内外の３</a:t>
            </a:r>
            <a:r>
              <a:rPr lang="en-US" altLang="ja-JP" sz="1400" dirty="0">
                <a:solidFill>
                  <a:schemeClr val="tx1">
                    <a:lumMod val="75000"/>
                    <a:lumOff val="25000"/>
                  </a:schemeClr>
                </a:solidFill>
                <a:latin typeface="HGPｺﾞｼｯｸE" pitchFamily="50" charset="-128"/>
                <a:ea typeface="HGPｺﾞｼｯｸE" pitchFamily="50" charset="-128"/>
              </a:rPr>
              <a:t>,</a:t>
            </a:r>
            <a:r>
              <a:rPr lang="ja-JP" altLang="en-US" sz="1400" dirty="0">
                <a:solidFill>
                  <a:schemeClr val="tx1">
                    <a:lumMod val="75000"/>
                    <a:lumOff val="25000"/>
                  </a:schemeClr>
                </a:solidFill>
                <a:latin typeface="HGPｺﾞｼｯｸE" pitchFamily="50" charset="-128"/>
                <a:ea typeface="HGPｺﾞｼｯｸE" pitchFamily="50" charset="-128"/>
              </a:rPr>
              <a:t>０００店舗でＩＣタグを</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利用する方針です。</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
        <p:nvSpPr>
          <p:cNvPr id="14" name="正方形/長方形 13"/>
          <p:cNvSpPr/>
          <p:nvPr/>
        </p:nvSpPr>
        <p:spPr>
          <a:xfrm>
            <a:off x="545926" y="1057274"/>
            <a:ext cx="2082974" cy="9525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01901" y="827420"/>
            <a:ext cx="2341907" cy="369332"/>
          </a:xfrm>
          <a:prstGeom prst="rect">
            <a:avLst/>
          </a:prstGeom>
          <a:noFill/>
        </p:spPr>
        <p:txBody>
          <a:bodyPr wrap="square" rtlCol="0">
            <a:spAutoFit/>
          </a:bodyPr>
          <a:lstStyle/>
          <a:p>
            <a:r>
              <a:rPr lang="ja-JP" altLang="en-US" dirty="0">
                <a:solidFill>
                  <a:prstClr val="black"/>
                </a:solidFill>
                <a:latin typeface="HGPｺﾞｼｯｸE" pitchFamily="50" charset="-128"/>
                <a:ea typeface="HGPｺﾞｼｯｸE" pitchFamily="50" charset="-128"/>
              </a:rPr>
              <a:t>アパレル業での活用</a:t>
            </a:r>
            <a:endParaRPr lang="en-US" altLang="ja-JP" dirty="0">
              <a:solidFill>
                <a:prstClr val="black"/>
              </a:solidFill>
              <a:latin typeface="HGPｺﾞｼｯｸE" pitchFamily="50" charset="-128"/>
              <a:ea typeface="HGPｺﾞｼｯｸE" pitchFamily="50" charset="-128"/>
            </a:endParaRPr>
          </a:p>
        </p:txBody>
      </p:sp>
      <p:pic>
        <p:nvPicPr>
          <p:cNvPr id="17" name="図 16" descr="gu.png"/>
          <p:cNvPicPr>
            <a:picLocks noChangeAspect="1"/>
          </p:cNvPicPr>
          <p:nvPr/>
        </p:nvPicPr>
        <p:blipFill>
          <a:blip r:embed="rId3" cstate="print"/>
          <a:stretch>
            <a:fillRect/>
          </a:stretch>
        </p:blipFill>
        <p:spPr>
          <a:xfrm>
            <a:off x="463402" y="2109031"/>
            <a:ext cx="2496336" cy="1862522"/>
          </a:xfrm>
          <a:prstGeom prst="rect">
            <a:avLst/>
          </a:prstGeom>
        </p:spPr>
      </p:pic>
      <p:pic>
        <p:nvPicPr>
          <p:cNvPr id="19" name="図 18" descr="gu1.png"/>
          <p:cNvPicPr>
            <a:picLocks noChangeAspect="1"/>
          </p:cNvPicPr>
          <p:nvPr/>
        </p:nvPicPr>
        <p:blipFill>
          <a:blip r:embed="rId4" cstate="print"/>
          <a:stretch>
            <a:fillRect/>
          </a:stretch>
        </p:blipFill>
        <p:spPr>
          <a:xfrm>
            <a:off x="6471571" y="2105845"/>
            <a:ext cx="2084211" cy="2783159"/>
          </a:xfrm>
          <a:prstGeom prst="rect">
            <a:avLst/>
          </a:prstGeom>
        </p:spPr>
      </p:pic>
      <p:pic>
        <p:nvPicPr>
          <p:cNvPr id="20" name="図 19" descr="gu6.png"/>
          <p:cNvPicPr>
            <a:picLocks noChangeAspect="1"/>
          </p:cNvPicPr>
          <p:nvPr/>
        </p:nvPicPr>
        <p:blipFill>
          <a:blip r:embed="rId5" cstate="print"/>
          <a:stretch>
            <a:fillRect/>
          </a:stretch>
        </p:blipFill>
        <p:spPr>
          <a:xfrm>
            <a:off x="3072879" y="2108845"/>
            <a:ext cx="3303947" cy="1863765"/>
          </a:xfrm>
          <a:prstGeom prst="rect">
            <a:avLst/>
          </a:prstGeom>
        </p:spPr>
      </p:pic>
      <p:pic>
        <p:nvPicPr>
          <p:cNvPr id="21" name="図 20" descr="gu5.png"/>
          <p:cNvPicPr>
            <a:picLocks noChangeAspect="1"/>
          </p:cNvPicPr>
          <p:nvPr/>
        </p:nvPicPr>
        <p:blipFill>
          <a:blip r:embed="rId6" cstate="print"/>
          <a:stretch>
            <a:fillRect/>
          </a:stretch>
        </p:blipFill>
        <p:spPr>
          <a:xfrm>
            <a:off x="457155" y="4090814"/>
            <a:ext cx="1580956" cy="1583804"/>
          </a:xfrm>
          <a:prstGeom prst="rect">
            <a:avLst/>
          </a:prstGeom>
        </p:spPr>
      </p:pic>
      <p:pic>
        <p:nvPicPr>
          <p:cNvPr id="22" name="図 21" descr="gu3.png"/>
          <p:cNvPicPr>
            <a:picLocks noChangeAspect="1"/>
          </p:cNvPicPr>
          <p:nvPr/>
        </p:nvPicPr>
        <p:blipFill>
          <a:blip r:embed="rId7" cstate="print"/>
          <a:stretch>
            <a:fillRect/>
          </a:stretch>
        </p:blipFill>
        <p:spPr>
          <a:xfrm>
            <a:off x="2167112" y="4090749"/>
            <a:ext cx="1848296" cy="1580714"/>
          </a:xfrm>
          <a:prstGeom prst="rect">
            <a:avLst/>
          </a:prstGeom>
        </p:spPr>
      </p:pic>
      <p:cxnSp>
        <p:nvCxnSpPr>
          <p:cNvPr id="24" name="直線コネクタ 23"/>
          <p:cNvCxnSpPr/>
          <p:nvPr/>
        </p:nvCxnSpPr>
        <p:spPr>
          <a:xfrm>
            <a:off x="1543522" y="5411713"/>
            <a:ext cx="371053" cy="4488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2133650" y="4691633"/>
            <a:ext cx="994049" cy="11593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017020" y="5867078"/>
            <a:ext cx="2845963"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値札タグの中にＩＣが入っている。</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pic>
        <p:nvPicPr>
          <p:cNvPr id="31" name="図 30" descr="gu2.png"/>
          <p:cNvPicPr>
            <a:picLocks noChangeAspect="1"/>
          </p:cNvPicPr>
          <p:nvPr/>
        </p:nvPicPr>
        <p:blipFill>
          <a:blip r:embed="rId8" cstate="print"/>
          <a:stretch>
            <a:fillRect/>
          </a:stretch>
        </p:blipFill>
        <p:spPr>
          <a:xfrm>
            <a:off x="4140689" y="4091914"/>
            <a:ext cx="2184778" cy="1578140"/>
          </a:xfrm>
          <a:prstGeom prst="rect">
            <a:avLst/>
          </a:prstGeom>
        </p:spPr>
      </p:pic>
      <p:cxnSp>
        <p:nvCxnSpPr>
          <p:cNvPr id="32" name="直線コネクタ 31"/>
          <p:cNvCxnSpPr/>
          <p:nvPr/>
        </p:nvCxnSpPr>
        <p:spPr>
          <a:xfrm flipH="1">
            <a:off x="7232154" y="3859932"/>
            <a:ext cx="192437" cy="11197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406707" y="4980906"/>
            <a:ext cx="2699937" cy="523220"/>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買い物カゴごと商品を一括で</a:t>
            </a:r>
            <a:endParaRPr lang="en-US" altLang="ja-JP" sz="1400" dirty="0">
              <a:solidFill>
                <a:schemeClr val="tx1">
                  <a:lumMod val="75000"/>
                  <a:lumOff val="25000"/>
                </a:schemeClr>
              </a:solidFill>
              <a:latin typeface="HGPｺﾞｼｯｸE" pitchFamily="50" charset="-128"/>
              <a:ea typeface="HGPｺﾞｼｯｸE" pitchFamily="50" charset="-128"/>
            </a:endParaRPr>
          </a:p>
          <a:p>
            <a:r>
              <a:rPr lang="ja-JP" altLang="en-US" sz="1400" dirty="0">
                <a:solidFill>
                  <a:schemeClr val="tx1">
                    <a:lumMod val="75000"/>
                    <a:lumOff val="25000"/>
                  </a:schemeClr>
                </a:solidFill>
                <a:latin typeface="HGPｺﾞｼｯｸE" pitchFamily="50" charset="-128"/>
                <a:ea typeface="HGPｺﾞｼｯｸE" pitchFamily="50" charset="-128"/>
              </a:rPr>
              <a:t>読み取り、素早く決済ができる。</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
        <p:nvSpPr>
          <p:cNvPr id="35" name="テキスト ボックス 34"/>
          <p:cNvSpPr txBox="1"/>
          <p:nvPr/>
        </p:nvSpPr>
        <p:spPr>
          <a:xfrm>
            <a:off x="501901" y="6221710"/>
            <a:ext cx="8147304"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他にも、ユナイテッドアローズやＢＥＡＭＳ などアパレル業でのＩＣタグ導入は年々普及しています。</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95" name="Text Box 49"/>
          <p:cNvSpPr txBox="1">
            <a:spLocks noChangeArrowheads="1"/>
          </p:cNvSpPr>
          <p:nvPr/>
        </p:nvSpPr>
        <p:spPr bwMode="auto">
          <a:xfrm>
            <a:off x="8689975" y="6653213"/>
            <a:ext cx="433388" cy="230187"/>
          </a:xfrm>
          <a:prstGeom prst="rect">
            <a:avLst/>
          </a:prstGeom>
          <a:noFill/>
          <a:ln w="9525">
            <a:noFill/>
            <a:miter lim="800000"/>
            <a:headEnd/>
            <a:tailEnd/>
          </a:ln>
        </p:spPr>
        <p:txBody>
          <a:bodyPr>
            <a:spAutoFit/>
          </a:bodyPr>
          <a:lstStyle/>
          <a:p>
            <a:r>
              <a:rPr lang="en-US" altLang="ja-JP" sz="900" dirty="0">
                <a:latin typeface="Times New Roman" pitchFamily="18" charset="0"/>
                <a:cs typeface="Times New Roman" pitchFamily="18" charset="0"/>
              </a:rPr>
              <a:t>4</a:t>
            </a:r>
          </a:p>
        </p:txBody>
      </p:sp>
      <p:grpSp>
        <p:nvGrpSpPr>
          <p:cNvPr id="3" name="グループ化 32"/>
          <p:cNvGrpSpPr>
            <a:grpSpLocks/>
          </p:cNvGrpSpPr>
          <p:nvPr/>
        </p:nvGrpSpPr>
        <p:grpSpPr bwMode="auto">
          <a:xfrm>
            <a:off x="152400" y="584200"/>
            <a:ext cx="8839200" cy="38100"/>
            <a:chOff x="152400" y="6623050"/>
            <a:chExt cx="8839200" cy="38100"/>
          </a:xfrm>
        </p:grpSpPr>
        <p:sp>
          <p:nvSpPr>
            <p:cNvPr id="100"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101"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25" name="Text Box 5"/>
          <p:cNvSpPr txBox="1">
            <a:spLocks noChangeArrowheads="1"/>
          </p:cNvSpPr>
          <p:nvPr/>
        </p:nvSpPr>
        <p:spPr bwMode="auto">
          <a:xfrm>
            <a:off x="171450" y="166688"/>
            <a:ext cx="6560790" cy="400110"/>
          </a:xfrm>
          <a:prstGeom prst="rect">
            <a:avLst/>
          </a:prstGeom>
          <a:noFill/>
          <a:ln w="9525">
            <a:noFill/>
            <a:miter lim="800000"/>
            <a:headEnd/>
            <a:tailEnd/>
          </a:ln>
        </p:spPr>
        <p:txBody>
          <a:bodyPr wrap="square">
            <a:spAutoFit/>
          </a:bodyPr>
          <a:lstStyle/>
          <a:p>
            <a:r>
              <a:rPr lang="ja-JP" altLang="en-US" sz="2000" dirty="0">
                <a:solidFill>
                  <a:srgbClr val="1FCAE1"/>
                </a:solidFill>
                <a:latin typeface="HGPｺﾞｼｯｸE" pitchFamily="50" charset="-128"/>
                <a:ea typeface="HGPｺﾞｼｯｸE" pitchFamily="50" charset="-128"/>
              </a:rPr>
              <a:t>タグストリーム（資産管理）</a:t>
            </a:r>
          </a:p>
        </p:txBody>
      </p:sp>
      <p:pic>
        <p:nvPicPr>
          <p:cNvPr id="5" name="図 4" descr="モニターに映ったウェブページのスクリーンショット&#10;&#10;自動的に生成された説明">
            <a:extLst>
              <a:ext uri="{FF2B5EF4-FFF2-40B4-BE49-F238E27FC236}">
                <a16:creationId xmlns:a16="http://schemas.microsoft.com/office/drawing/2014/main" id="{1BD6C727-B7EA-40C4-B120-35DB293BE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 y="911953"/>
            <a:ext cx="7701280" cy="54194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95" name="Text Box 49"/>
          <p:cNvSpPr txBox="1">
            <a:spLocks noChangeArrowheads="1"/>
          </p:cNvSpPr>
          <p:nvPr/>
        </p:nvSpPr>
        <p:spPr bwMode="auto">
          <a:xfrm>
            <a:off x="8689975" y="6653213"/>
            <a:ext cx="433388" cy="230187"/>
          </a:xfrm>
          <a:prstGeom prst="rect">
            <a:avLst/>
          </a:prstGeom>
          <a:noFill/>
          <a:ln w="9525">
            <a:noFill/>
            <a:miter lim="800000"/>
            <a:headEnd/>
            <a:tailEnd/>
          </a:ln>
        </p:spPr>
        <p:txBody>
          <a:bodyPr>
            <a:spAutoFit/>
          </a:bodyPr>
          <a:lstStyle/>
          <a:p>
            <a:r>
              <a:rPr lang="en-US" altLang="ja-JP" sz="900" dirty="0">
                <a:latin typeface="Times New Roman" pitchFamily="18" charset="0"/>
                <a:cs typeface="Times New Roman" pitchFamily="18" charset="0"/>
              </a:rPr>
              <a:t>5</a:t>
            </a:r>
          </a:p>
        </p:txBody>
      </p:sp>
      <p:grpSp>
        <p:nvGrpSpPr>
          <p:cNvPr id="3" name="グループ化 32"/>
          <p:cNvGrpSpPr>
            <a:grpSpLocks/>
          </p:cNvGrpSpPr>
          <p:nvPr/>
        </p:nvGrpSpPr>
        <p:grpSpPr bwMode="auto">
          <a:xfrm>
            <a:off x="152400" y="584200"/>
            <a:ext cx="8839200" cy="38100"/>
            <a:chOff x="152400" y="6623050"/>
            <a:chExt cx="8839200" cy="38100"/>
          </a:xfrm>
        </p:grpSpPr>
        <p:sp>
          <p:nvSpPr>
            <p:cNvPr id="100"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101"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25" name="Text Box 5"/>
          <p:cNvSpPr txBox="1">
            <a:spLocks noChangeArrowheads="1"/>
          </p:cNvSpPr>
          <p:nvPr/>
        </p:nvSpPr>
        <p:spPr bwMode="auto">
          <a:xfrm>
            <a:off x="171450" y="166688"/>
            <a:ext cx="6560790" cy="400110"/>
          </a:xfrm>
          <a:prstGeom prst="rect">
            <a:avLst/>
          </a:prstGeom>
          <a:noFill/>
          <a:ln w="9525">
            <a:noFill/>
            <a:miter lim="800000"/>
            <a:headEnd/>
            <a:tailEnd/>
          </a:ln>
        </p:spPr>
        <p:txBody>
          <a:bodyPr wrap="square">
            <a:spAutoFit/>
          </a:bodyPr>
          <a:lstStyle/>
          <a:p>
            <a:r>
              <a:rPr lang="ja-JP" altLang="en-US" sz="2000" dirty="0">
                <a:solidFill>
                  <a:srgbClr val="1FCAE1"/>
                </a:solidFill>
                <a:latin typeface="HGPｺﾞｼｯｸE" pitchFamily="50" charset="-128"/>
                <a:ea typeface="HGPｺﾞｼｯｸE" pitchFamily="50" charset="-128"/>
              </a:rPr>
              <a:t>タグストリーム（入出庫管理）</a:t>
            </a:r>
          </a:p>
        </p:txBody>
      </p:sp>
      <p:pic>
        <p:nvPicPr>
          <p:cNvPr id="6" name="図 5" descr="モニター画面に映るウェブサイトのスクリーンショット&#10;&#10;自動的に生成された説明">
            <a:extLst>
              <a:ext uri="{FF2B5EF4-FFF2-40B4-BE49-F238E27FC236}">
                <a16:creationId xmlns:a16="http://schemas.microsoft.com/office/drawing/2014/main" id="{157766E9-83A6-4ED0-8668-39F11510D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 y="904532"/>
            <a:ext cx="7721600" cy="5466673"/>
          </a:xfrm>
          <a:prstGeom prst="rect">
            <a:avLst/>
          </a:prstGeom>
        </p:spPr>
      </p:pic>
    </p:spTree>
    <p:extLst>
      <p:ext uri="{BB962C8B-B14F-4D97-AF65-F5344CB8AC3E}">
        <p14:creationId xmlns:p14="http://schemas.microsoft.com/office/powerpoint/2010/main" val="70934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モニター画面に映るウェブサイトのスクリーンショット&#10;&#10;自動的に生成された説明">
            <a:extLst>
              <a:ext uri="{FF2B5EF4-FFF2-40B4-BE49-F238E27FC236}">
                <a16:creationId xmlns:a16="http://schemas.microsoft.com/office/drawing/2014/main" id="{F00421E8-D0DE-489E-AF64-93ACF98A4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88029"/>
            <a:ext cx="7711440" cy="5447307"/>
          </a:xfrm>
          <a:prstGeom prst="rect">
            <a:avLst/>
          </a:prstGeom>
        </p:spPr>
      </p:pic>
      <p:grpSp>
        <p:nvGrpSpPr>
          <p:cNvPr id="2"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95" name="Text Box 49"/>
          <p:cNvSpPr txBox="1">
            <a:spLocks noChangeArrowheads="1"/>
          </p:cNvSpPr>
          <p:nvPr/>
        </p:nvSpPr>
        <p:spPr bwMode="auto">
          <a:xfrm>
            <a:off x="8689975" y="6653213"/>
            <a:ext cx="433388" cy="230187"/>
          </a:xfrm>
          <a:prstGeom prst="rect">
            <a:avLst/>
          </a:prstGeom>
          <a:noFill/>
          <a:ln w="9525">
            <a:noFill/>
            <a:miter lim="800000"/>
            <a:headEnd/>
            <a:tailEnd/>
          </a:ln>
        </p:spPr>
        <p:txBody>
          <a:bodyPr>
            <a:spAutoFit/>
          </a:bodyPr>
          <a:lstStyle/>
          <a:p>
            <a:r>
              <a:rPr lang="en-US" altLang="ja-JP" sz="900" dirty="0">
                <a:latin typeface="Times New Roman" pitchFamily="18" charset="0"/>
                <a:cs typeface="Times New Roman" pitchFamily="18" charset="0"/>
              </a:rPr>
              <a:t>6</a:t>
            </a:r>
          </a:p>
        </p:txBody>
      </p:sp>
      <p:grpSp>
        <p:nvGrpSpPr>
          <p:cNvPr id="3" name="グループ化 32"/>
          <p:cNvGrpSpPr>
            <a:grpSpLocks/>
          </p:cNvGrpSpPr>
          <p:nvPr/>
        </p:nvGrpSpPr>
        <p:grpSpPr bwMode="auto">
          <a:xfrm>
            <a:off x="152400" y="584200"/>
            <a:ext cx="8839200" cy="38100"/>
            <a:chOff x="152400" y="6623050"/>
            <a:chExt cx="8839200" cy="38100"/>
          </a:xfrm>
        </p:grpSpPr>
        <p:sp>
          <p:nvSpPr>
            <p:cNvPr id="100"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101"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25" name="Text Box 5"/>
          <p:cNvSpPr txBox="1">
            <a:spLocks noChangeArrowheads="1"/>
          </p:cNvSpPr>
          <p:nvPr/>
        </p:nvSpPr>
        <p:spPr bwMode="auto">
          <a:xfrm>
            <a:off x="171450" y="166688"/>
            <a:ext cx="6560790" cy="400110"/>
          </a:xfrm>
          <a:prstGeom prst="rect">
            <a:avLst/>
          </a:prstGeom>
          <a:noFill/>
          <a:ln w="9525">
            <a:noFill/>
            <a:miter lim="800000"/>
            <a:headEnd/>
            <a:tailEnd/>
          </a:ln>
        </p:spPr>
        <p:txBody>
          <a:bodyPr wrap="square">
            <a:spAutoFit/>
          </a:bodyPr>
          <a:lstStyle/>
          <a:p>
            <a:r>
              <a:rPr lang="ja-JP" altLang="en-US" sz="2000" dirty="0">
                <a:solidFill>
                  <a:srgbClr val="1FCAE1"/>
                </a:solidFill>
                <a:latin typeface="HGPｺﾞｼｯｸE" pitchFamily="50" charset="-128"/>
                <a:ea typeface="HGPｺﾞｼｯｸE" pitchFamily="50" charset="-128"/>
              </a:rPr>
              <a:t>タグストリーム（レンタル管理）</a:t>
            </a:r>
          </a:p>
        </p:txBody>
      </p:sp>
    </p:spTree>
    <p:extLst>
      <p:ext uri="{BB962C8B-B14F-4D97-AF65-F5344CB8AC3E}">
        <p14:creationId xmlns:p14="http://schemas.microsoft.com/office/powerpoint/2010/main" val="394345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45926" y="3103751"/>
            <a:ext cx="1397174" cy="74265"/>
          </a:xfrm>
          <a:prstGeom prst="rect">
            <a:avLst/>
          </a:prstGeom>
          <a:solidFill>
            <a:srgbClr val="33CC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45926" y="5088656"/>
            <a:ext cx="1092374" cy="68163"/>
          </a:xfrm>
          <a:prstGeom prst="rect">
            <a:avLst/>
          </a:prstGeom>
          <a:solidFill>
            <a:srgbClr val="33CC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45926" y="1268760"/>
            <a:ext cx="1397174" cy="74265"/>
          </a:xfrm>
          <a:prstGeom prst="rect">
            <a:avLst/>
          </a:prstGeom>
          <a:solidFill>
            <a:srgbClr val="33CC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30"/>
          <p:cNvGrpSpPr>
            <a:grpSpLocks/>
          </p:cNvGrpSpPr>
          <p:nvPr/>
        </p:nvGrpSpPr>
        <p:grpSpPr bwMode="auto">
          <a:xfrm>
            <a:off x="152400" y="6623050"/>
            <a:ext cx="8839200" cy="38100"/>
            <a:chOff x="152400" y="6623050"/>
            <a:chExt cx="8839200" cy="38100"/>
          </a:xfrm>
        </p:grpSpPr>
        <p:sp>
          <p:nvSpPr>
            <p:cNvPr id="93"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94"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95" name="Text Box 49"/>
          <p:cNvSpPr txBox="1">
            <a:spLocks noChangeArrowheads="1"/>
          </p:cNvSpPr>
          <p:nvPr/>
        </p:nvSpPr>
        <p:spPr bwMode="auto">
          <a:xfrm>
            <a:off x="8689975" y="6653213"/>
            <a:ext cx="433388" cy="230187"/>
          </a:xfrm>
          <a:prstGeom prst="rect">
            <a:avLst/>
          </a:prstGeom>
          <a:noFill/>
          <a:ln w="9525">
            <a:noFill/>
            <a:miter lim="800000"/>
            <a:headEnd/>
            <a:tailEnd/>
          </a:ln>
        </p:spPr>
        <p:txBody>
          <a:bodyPr>
            <a:spAutoFit/>
          </a:bodyPr>
          <a:lstStyle/>
          <a:p>
            <a:r>
              <a:rPr lang="en-US" altLang="ja-JP" sz="900" dirty="0">
                <a:latin typeface="Times New Roman" pitchFamily="18" charset="0"/>
                <a:cs typeface="Times New Roman" pitchFamily="18" charset="0"/>
              </a:rPr>
              <a:t>7</a:t>
            </a:r>
          </a:p>
        </p:txBody>
      </p:sp>
      <p:grpSp>
        <p:nvGrpSpPr>
          <p:cNvPr id="3" name="グループ化 32"/>
          <p:cNvGrpSpPr>
            <a:grpSpLocks/>
          </p:cNvGrpSpPr>
          <p:nvPr/>
        </p:nvGrpSpPr>
        <p:grpSpPr bwMode="auto">
          <a:xfrm>
            <a:off x="152400" y="584200"/>
            <a:ext cx="8839200" cy="38100"/>
            <a:chOff x="152400" y="6623050"/>
            <a:chExt cx="8839200" cy="38100"/>
          </a:xfrm>
        </p:grpSpPr>
        <p:sp>
          <p:nvSpPr>
            <p:cNvPr id="100" name="Line 46"/>
            <p:cNvSpPr>
              <a:spLocks noChangeShapeType="1"/>
            </p:cNvSpPr>
            <p:nvPr/>
          </p:nvSpPr>
          <p:spPr bwMode="auto">
            <a:xfrm>
              <a:off x="152400" y="6661150"/>
              <a:ext cx="8839200" cy="0"/>
            </a:xfrm>
            <a:prstGeom prst="line">
              <a:avLst/>
            </a:prstGeom>
            <a:noFill/>
            <a:ln w="19050">
              <a:solidFill>
                <a:srgbClr val="1FCAE1"/>
              </a:solidFill>
              <a:round/>
              <a:headEnd/>
              <a:tailEnd/>
            </a:ln>
          </p:spPr>
          <p:txBody>
            <a:bodyPr wrap="none" anchor="ctr"/>
            <a:lstStyle/>
            <a:p>
              <a:endParaRPr lang="ja-JP" altLang="en-US"/>
            </a:p>
          </p:txBody>
        </p:sp>
        <p:sp>
          <p:nvSpPr>
            <p:cNvPr id="101" name="Line 47"/>
            <p:cNvSpPr>
              <a:spLocks noChangeShapeType="1"/>
            </p:cNvSpPr>
            <p:nvPr/>
          </p:nvSpPr>
          <p:spPr bwMode="auto">
            <a:xfrm>
              <a:off x="152400" y="6623050"/>
              <a:ext cx="8839200" cy="0"/>
            </a:xfrm>
            <a:prstGeom prst="line">
              <a:avLst/>
            </a:prstGeom>
            <a:noFill/>
            <a:ln w="9525">
              <a:solidFill>
                <a:srgbClr val="1FCAE1"/>
              </a:solidFill>
              <a:round/>
              <a:headEnd/>
              <a:tailEnd/>
            </a:ln>
          </p:spPr>
          <p:txBody>
            <a:bodyPr wrap="none" anchor="ctr"/>
            <a:lstStyle/>
            <a:p>
              <a:endParaRPr lang="ja-JP" altLang="en-US"/>
            </a:p>
          </p:txBody>
        </p:sp>
      </p:grpSp>
      <p:sp>
        <p:nvSpPr>
          <p:cNvPr id="28" name="テキスト ボックス 27"/>
          <p:cNvSpPr txBox="1"/>
          <p:nvPr/>
        </p:nvSpPr>
        <p:spPr>
          <a:xfrm>
            <a:off x="501901" y="2924944"/>
            <a:ext cx="2125883"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ドレスレンタル業</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
        <p:nvSpPr>
          <p:cNvPr id="14" name="正方形/長方形 13"/>
          <p:cNvSpPr/>
          <p:nvPr/>
        </p:nvSpPr>
        <p:spPr>
          <a:xfrm>
            <a:off x="545925" y="922551"/>
            <a:ext cx="5336715" cy="10361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01901" y="692696"/>
            <a:ext cx="6374355" cy="369332"/>
          </a:xfrm>
          <a:prstGeom prst="rect">
            <a:avLst/>
          </a:prstGeom>
          <a:noFill/>
        </p:spPr>
        <p:txBody>
          <a:bodyPr wrap="square" rtlCol="0">
            <a:spAutoFit/>
          </a:bodyPr>
          <a:lstStyle/>
          <a:p>
            <a:r>
              <a:rPr lang="ja-JP" altLang="en-US" dirty="0">
                <a:solidFill>
                  <a:prstClr val="black"/>
                </a:solidFill>
                <a:latin typeface="HGPｺﾞｼｯｸE" pitchFamily="50" charset="-128"/>
                <a:ea typeface="HGPｺﾞｼｯｸE" pitchFamily="50" charset="-128"/>
              </a:rPr>
              <a:t>タグストリーム（レンタル管理）を活用できる業種の一例</a:t>
            </a:r>
            <a:endParaRPr lang="en-US" altLang="ja-JP" dirty="0">
              <a:solidFill>
                <a:prstClr val="black"/>
              </a:solidFill>
              <a:latin typeface="HGPｺﾞｼｯｸE" pitchFamily="50" charset="-128"/>
              <a:ea typeface="HGPｺﾞｼｯｸE" pitchFamily="50" charset="-128"/>
            </a:endParaRPr>
          </a:p>
        </p:txBody>
      </p:sp>
      <p:sp>
        <p:nvSpPr>
          <p:cNvPr id="25" name="Text Box 5"/>
          <p:cNvSpPr txBox="1">
            <a:spLocks noChangeArrowheads="1"/>
          </p:cNvSpPr>
          <p:nvPr/>
        </p:nvSpPr>
        <p:spPr bwMode="auto">
          <a:xfrm>
            <a:off x="171450" y="166688"/>
            <a:ext cx="6560790" cy="400110"/>
          </a:xfrm>
          <a:prstGeom prst="rect">
            <a:avLst/>
          </a:prstGeom>
          <a:noFill/>
          <a:ln w="9525">
            <a:noFill/>
            <a:miter lim="800000"/>
            <a:headEnd/>
            <a:tailEnd/>
          </a:ln>
        </p:spPr>
        <p:txBody>
          <a:bodyPr wrap="square">
            <a:spAutoFit/>
          </a:bodyPr>
          <a:lstStyle/>
          <a:p>
            <a:r>
              <a:rPr lang="ja-JP" altLang="en-US" sz="2000" dirty="0">
                <a:solidFill>
                  <a:srgbClr val="1FCAE1"/>
                </a:solidFill>
                <a:latin typeface="HGPｺﾞｼｯｸE" pitchFamily="50" charset="-128"/>
                <a:ea typeface="HGPｺﾞｼｯｸE" pitchFamily="50" charset="-128"/>
              </a:rPr>
              <a:t>タグストリーム（レンタル管理）の活用シーン</a:t>
            </a:r>
          </a:p>
        </p:txBody>
      </p:sp>
      <p:pic>
        <p:nvPicPr>
          <p:cNvPr id="51" name="図 50" descr="jirei_andu_z01.jpg"/>
          <p:cNvPicPr>
            <a:picLocks noChangeAspect="1"/>
          </p:cNvPicPr>
          <p:nvPr/>
        </p:nvPicPr>
        <p:blipFill>
          <a:blip r:embed="rId3" cstate="print"/>
          <a:stretch>
            <a:fillRect/>
          </a:stretch>
        </p:blipFill>
        <p:spPr>
          <a:xfrm>
            <a:off x="572622" y="3230141"/>
            <a:ext cx="1759007" cy="1319256"/>
          </a:xfrm>
          <a:prstGeom prst="rect">
            <a:avLst/>
          </a:prstGeom>
        </p:spPr>
      </p:pic>
      <p:pic>
        <p:nvPicPr>
          <p:cNvPr id="52" name="図 51" descr="jirei_andu_z04.jpg"/>
          <p:cNvPicPr>
            <a:picLocks noChangeAspect="1"/>
          </p:cNvPicPr>
          <p:nvPr/>
        </p:nvPicPr>
        <p:blipFill>
          <a:blip r:embed="rId4" cstate="print"/>
          <a:stretch>
            <a:fillRect/>
          </a:stretch>
        </p:blipFill>
        <p:spPr>
          <a:xfrm>
            <a:off x="4306863" y="3238652"/>
            <a:ext cx="1746351" cy="1309764"/>
          </a:xfrm>
          <a:prstGeom prst="rect">
            <a:avLst/>
          </a:prstGeom>
        </p:spPr>
      </p:pic>
      <p:pic>
        <p:nvPicPr>
          <p:cNvPr id="53" name="図 52" descr="jirei_andu_z02.jpg"/>
          <p:cNvPicPr>
            <a:picLocks noChangeAspect="1"/>
          </p:cNvPicPr>
          <p:nvPr/>
        </p:nvPicPr>
        <p:blipFill>
          <a:blip r:embed="rId5" cstate="print"/>
          <a:stretch>
            <a:fillRect/>
          </a:stretch>
        </p:blipFill>
        <p:spPr>
          <a:xfrm>
            <a:off x="2443933" y="3235007"/>
            <a:ext cx="1747300" cy="1310475"/>
          </a:xfrm>
          <a:prstGeom prst="rect">
            <a:avLst/>
          </a:prstGeom>
        </p:spPr>
      </p:pic>
      <p:sp>
        <p:nvSpPr>
          <p:cNvPr id="54" name="テキスト ボックス 53"/>
          <p:cNvSpPr txBox="1"/>
          <p:nvPr/>
        </p:nvSpPr>
        <p:spPr>
          <a:xfrm>
            <a:off x="501901" y="4889821"/>
            <a:ext cx="2125883"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建機リース業</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pic>
        <p:nvPicPr>
          <p:cNvPr id="55" name="図 54" descr="001.png"/>
          <p:cNvPicPr>
            <a:picLocks noChangeAspect="1"/>
          </p:cNvPicPr>
          <p:nvPr/>
        </p:nvPicPr>
        <p:blipFill>
          <a:blip r:embed="rId6" cstate="print"/>
          <a:stretch>
            <a:fillRect/>
          </a:stretch>
        </p:blipFill>
        <p:spPr>
          <a:xfrm>
            <a:off x="575545" y="5201704"/>
            <a:ext cx="1300523" cy="1054478"/>
          </a:xfrm>
          <a:prstGeom prst="rect">
            <a:avLst/>
          </a:prstGeom>
        </p:spPr>
      </p:pic>
      <p:pic>
        <p:nvPicPr>
          <p:cNvPr id="56" name="図 55" descr="002.png"/>
          <p:cNvPicPr>
            <a:picLocks noChangeAspect="1"/>
          </p:cNvPicPr>
          <p:nvPr/>
        </p:nvPicPr>
        <p:blipFill>
          <a:blip r:embed="rId7" cstate="print"/>
          <a:stretch>
            <a:fillRect/>
          </a:stretch>
        </p:blipFill>
        <p:spPr>
          <a:xfrm>
            <a:off x="1988791" y="5205925"/>
            <a:ext cx="1385880" cy="1062714"/>
          </a:xfrm>
          <a:prstGeom prst="rect">
            <a:avLst/>
          </a:prstGeom>
        </p:spPr>
      </p:pic>
      <p:pic>
        <p:nvPicPr>
          <p:cNvPr id="57" name="図 56" descr="003.png"/>
          <p:cNvPicPr>
            <a:picLocks noChangeAspect="1"/>
          </p:cNvPicPr>
          <p:nvPr/>
        </p:nvPicPr>
        <p:blipFill>
          <a:blip r:embed="rId8" cstate="print"/>
          <a:stretch>
            <a:fillRect/>
          </a:stretch>
        </p:blipFill>
        <p:spPr>
          <a:xfrm>
            <a:off x="3495480" y="5206992"/>
            <a:ext cx="1380141" cy="1061647"/>
          </a:xfrm>
          <a:prstGeom prst="rect">
            <a:avLst/>
          </a:prstGeom>
        </p:spPr>
      </p:pic>
      <p:sp>
        <p:nvSpPr>
          <p:cNvPr id="58" name="テキスト ボックス 57"/>
          <p:cNvSpPr txBox="1"/>
          <p:nvPr/>
        </p:nvSpPr>
        <p:spPr>
          <a:xfrm>
            <a:off x="501900" y="4561383"/>
            <a:ext cx="8534595"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どこの結婚式場の、誰の結婚式で、どの商品がレンタルされているか入出庫を管理することで動きが分かります。</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
        <p:nvSpPr>
          <p:cNvPr id="59" name="テキスト ボックス 58"/>
          <p:cNvSpPr txBox="1"/>
          <p:nvPr/>
        </p:nvSpPr>
        <p:spPr>
          <a:xfrm>
            <a:off x="501900" y="6289575"/>
            <a:ext cx="8534595"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建機の貸出・返却が毎日行われ、煩雑な入出庫の管理をソフトで簡単に行えます。</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
        <p:nvSpPr>
          <p:cNvPr id="22" name="テキスト ボックス 21"/>
          <p:cNvSpPr txBox="1"/>
          <p:nvPr/>
        </p:nvSpPr>
        <p:spPr>
          <a:xfrm>
            <a:off x="501901" y="1088390"/>
            <a:ext cx="2125883"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リネンサプライ業</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pic>
        <p:nvPicPr>
          <p:cNvPr id="23" name="図 22" descr="pic_uhf06.jpg"/>
          <p:cNvPicPr>
            <a:picLocks noChangeAspect="1"/>
          </p:cNvPicPr>
          <p:nvPr/>
        </p:nvPicPr>
        <p:blipFill>
          <a:blip r:embed="rId9" cstate="print"/>
          <a:stretch>
            <a:fillRect/>
          </a:stretch>
        </p:blipFill>
        <p:spPr>
          <a:xfrm>
            <a:off x="4980533" y="5045633"/>
            <a:ext cx="2085901" cy="1305879"/>
          </a:xfrm>
          <a:prstGeom prst="rect">
            <a:avLst/>
          </a:prstGeom>
        </p:spPr>
      </p:pic>
      <p:pic>
        <p:nvPicPr>
          <p:cNvPr id="26" name="図 25" descr="pic_uhf02.jpg"/>
          <p:cNvPicPr>
            <a:picLocks noChangeAspect="1"/>
          </p:cNvPicPr>
          <p:nvPr/>
        </p:nvPicPr>
        <p:blipFill>
          <a:blip r:embed="rId10" cstate="print"/>
          <a:stretch>
            <a:fillRect/>
          </a:stretch>
        </p:blipFill>
        <p:spPr>
          <a:xfrm>
            <a:off x="6772822" y="1391004"/>
            <a:ext cx="2042542" cy="1278734"/>
          </a:xfrm>
          <a:prstGeom prst="rect">
            <a:avLst/>
          </a:prstGeom>
        </p:spPr>
      </p:pic>
      <p:pic>
        <p:nvPicPr>
          <p:cNvPr id="27" name="図 26" descr="781e9a92f43ee12b7bbcc9f54159dbf6.jpg"/>
          <p:cNvPicPr>
            <a:picLocks noChangeAspect="1"/>
          </p:cNvPicPr>
          <p:nvPr/>
        </p:nvPicPr>
        <p:blipFill>
          <a:blip r:embed="rId11" cstate="print"/>
          <a:stretch>
            <a:fillRect/>
          </a:stretch>
        </p:blipFill>
        <p:spPr>
          <a:xfrm>
            <a:off x="570185" y="1412776"/>
            <a:ext cx="1839640" cy="1226426"/>
          </a:xfrm>
          <a:prstGeom prst="rect">
            <a:avLst/>
          </a:prstGeom>
        </p:spPr>
      </p:pic>
      <p:pic>
        <p:nvPicPr>
          <p:cNvPr id="29" name="図 28" descr="a5646fe133224409d161ad8e512dafc9.jpg"/>
          <p:cNvPicPr>
            <a:picLocks noChangeAspect="1"/>
          </p:cNvPicPr>
          <p:nvPr/>
        </p:nvPicPr>
        <p:blipFill>
          <a:blip r:embed="rId12" cstate="print"/>
          <a:stretch>
            <a:fillRect/>
          </a:stretch>
        </p:blipFill>
        <p:spPr>
          <a:xfrm>
            <a:off x="4533528" y="1412342"/>
            <a:ext cx="2185789" cy="1229506"/>
          </a:xfrm>
          <a:prstGeom prst="rect">
            <a:avLst/>
          </a:prstGeom>
        </p:spPr>
      </p:pic>
      <p:pic>
        <p:nvPicPr>
          <p:cNvPr id="30" name="図 29" descr="home02.jpg"/>
          <p:cNvPicPr>
            <a:picLocks noChangeAspect="1"/>
          </p:cNvPicPr>
          <p:nvPr/>
        </p:nvPicPr>
        <p:blipFill>
          <a:blip r:embed="rId13" cstate="print"/>
          <a:stretch>
            <a:fillRect/>
          </a:stretch>
        </p:blipFill>
        <p:spPr>
          <a:xfrm>
            <a:off x="2529011" y="1408279"/>
            <a:ext cx="1903512" cy="1231684"/>
          </a:xfrm>
          <a:prstGeom prst="rect">
            <a:avLst/>
          </a:prstGeom>
        </p:spPr>
      </p:pic>
      <p:pic>
        <p:nvPicPr>
          <p:cNvPr id="33" name="図 32" descr="system_img_02_jpg.gif"/>
          <p:cNvPicPr>
            <a:picLocks noChangeAspect="1"/>
          </p:cNvPicPr>
          <p:nvPr/>
        </p:nvPicPr>
        <p:blipFill>
          <a:blip r:embed="rId14" cstate="print"/>
          <a:stretch>
            <a:fillRect/>
          </a:stretch>
        </p:blipFill>
        <p:spPr>
          <a:xfrm>
            <a:off x="6355383" y="3492391"/>
            <a:ext cx="1800225" cy="876300"/>
          </a:xfrm>
          <a:prstGeom prst="rect">
            <a:avLst/>
          </a:prstGeom>
        </p:spPr>
      </p:pic>
      <p:sp>
        <p:nvSpPr>
          <p:cNvPr id="37" name="テキスト ボックス 36"/>
          <p:cNvSpPr txBox="1"/>
          <p:nvPr/>
        </p:nvSpPr>
        <p:spPr>
          <a:xfrm>
            <a:off x="501900" y="2636912"/>
            <a:ext cx="8534595" cy="307777"/>
          </a:xfrm>
          <a:prstGeom prst="rect">
            <a:avLst/>
          </a:prstGeom>
          <a:noFill/>
        </p:spPr>
        <p:txBody>
          <a:bodyPr wrap="square" rtlCol="0">
            <a:spAutoFit/>
          </a:bodyPr>
          <a:lstStyle/>
          <a:p>
            <a:r>
              <a:rPr lang="ja-JP" altLang="en-US" sz="1400" dirty="0">
                <a:solidFill>
                  <a:schemeClr val="tx1">
                    <a:lumMod val="75000"/>
                    <a:lumOff val="25000"/>
                  </a:schemeClr>
                </a:solidFill>
                <a:latin typeface="HGPｺﾞｼｯｸE" pitchFamily="50" charset="-128"/>
                <a:ea typeface="HGPｺﾞｼｯｸE" pitchFamily="50" charset="-128"/>
              </a:rPr>
              <a:t>ユニフォーム、ホテルリネンなど布製リネンタグを使って業務用洗濯にも対応できます。</a:t>
            </a:r>
            <a:endParaRPr lang="en-US" altLang="ja-JP" sz="1400" dirty="0">
              <a:solidFill>
                <a:schemeClr val="tx1">
                  <a:lumMod val="75000"/>
                  <a:lumOff val="25000"/>
                </a:schemeClr>
              </a:solidFill>
              <a:latin typeface="HGPｺﾞｼｯｸE" pitchFamily="50" charset="-128"/>
              <a:ea typeface="HGPｺﾞｼｯｸE"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387</Words>
  <Application>Microsoft Office PowerPoint</Application>
  <PresentationFormat>画面に合わせる (4:3)</PresentationFormat>
  <Paragraphs>42</Paragraphs>
  <Slides>7</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HGPｺﾞｼｯｸE</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松本 潤一</dc:creator>
  <cp:lastModifiedBy>NATEC 松本 潤一</cp:lastModifiedBy>
  <cp:revision>208</cp:revision>
  <dcterms:created xsi:type="dcterms:W3CDTF">2016-09-19T07:19:37Z</dcterms:created>
  <dcterms:modified xsi:type="dcterms:W3CDTF">2023-11-13T09:37:50Z</dcterms:modified>
</cp:coreProperties>
</file>