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C644A8E-4737-47EC-8F63-A04FC3F60BBC}" type="datetime1">
              <a:rPr lang="ja-JP" altLang="en-US" smtClean="0"/>
              <a:t>2024/7/24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7D2CD12-2EA1-4D01-B4E3-887F9CBA179F}" type="datetime1">
              <a:rPr lang="ja-JP" altLang="en-US" smtClean="0"/>
              <a:t>2024/7/24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"/>
              <a:t>マスター テキストの書式設定</a:t>
            </a:r>
            <a:endParaRPr lang="en-US"/>
          </a:p>
          <a:p>
            <a:pPr lvl="1" rtl="0"/>
            <a:r>
              <a:rPr lang="ja"/>
              <a:t>第 2 レベル</a:t>
            </a:r>
          </a:p>
          <a:p>
            <a:pPr lvl="2" rtl="0"/>
            <a:r>
              <a:rPr lang="ja"/>
              <a:t>第 3 レベル</a:t>
            </a:r>
          </a:p>
          <a:p>
            <a:pPr lvl="3" rtl="0"/>
            <a:r>
              <a:rPr lang="ja"/>
              <a:t>第 4 レベル</a:t>
            </a:r>
          </a:p>
          <a:p>
            <a:pPr lvl="4" rtl="0"/>
            <a:r>
              <a:rPr lang="ja"/>
              <a:t>第 5 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DCDF92-A159-46CD-AE7F-AE913F8A0C03}" type="datetime1">
              <a:rPr lang="ja-JP" altLang="en-US" smtClean="0"/>
              <a:t>2024/7/24</a:t>
            </a:fld>
            <a:endParaRPr lang="en-US" dirty="0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A43473-F0CF-4097-9FA0-5C73431C12E8}" type="datetime1">
              <a:rPr lang="ja-JP" altLang="en-US" smtClean="0"/>
              <a:t>2024/7/24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長方形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長方形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長方形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日付プレースホルダー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9E36F4-56C9-497D-985A-4547EE80C7E5}" type="datetime1">
              <a:rPr lang="ja-JP" altLang="en-US" smtClean="0"/>
              <a:t>2024/7/24</a:t>
            </a:fld>
            <a:endParaRPr lang="en-US" dirty="0"/>
          </a:p>
        </p:txBody>
      </p:sp>
      <p:sp>
        <p:nvSpPr>
          <p:cNvPr id="12" name="フッター プレースホルダー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E9C3F6-23B1-4AC7-8654-56B71A245609}" type="datetime1">
              <a:rPr lang="ja-JP" altLang="en-US" smtClean="0"/>
              <a:t>2024/7/24</a:t>
            </a:fld>
            <a:endParaRPr lang="en-US" dirty="0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EED29A-E673-4AAF-8414-A0538097D4FB}" type="datetime1">
              <a:rPr lang="ja-JP" altLang="en-US" smtClean="0"/>
              <a:t>2024/7/24</a:t>
            </a:fld>
            <a:endParaRPr lang="en-US" dirty="0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AF9471-7E3C-43CD-B2AE-E0996B6FCF28}" type="datetime1">
              <a:rPr lang="ja-JP" altLang="en-US" smtClean="0"/>
              <a:t>2024/7/24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EAD7D0-3BCF-438D-AF45-776548880E3E}" type="datetime1">
              <a:rPr lang="ja-JP" altLang="en-US" smtClean="0"/>
              <a:t>2024/7/24</a:t>
            </a:fld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5BB670-9BB6-41E9-8402-5ADF041FD5DA}" type="datetime1">
              <a:rPr lang="ja-JP" altLang="en-US" smtClean="0"/>
              <a:t>2024/7/24</a:t>
            </a:fld>
            <a:endParaRPr 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4CBAF2-9AF4-4C61-80A6-A4165AC07DD4}" type="datetime1">
              <a:rPr lang="ja-JP" altLang="en-US" smtClean="0"/>
              <a:t>2024/7/24</a:t>
            </a:fld>
            <a:endParaRPr 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長方形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15E8BA45-A90A-4071-A13D-6AC57A8D06A3}" type="datetime1">
              <a:rPr lang="ja-JP" altLang="en-US" smtClean="0"/>
              <a:t>2024/7/24</a:t>
            </a:fld>
            <a:endParaRPr lang="en-US" dirty="0"/>
          </a:p>
        </p:txBody>
      </p:sp>
      <p:sp>
        <p:nvSpPr>
          <p:cNvPr id="10" name="フッター プレースホルダー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図プレースホルダー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67FAA8-A50A-40C1-B5A1-A17F7AE628E9}" type="datetime1">
              <a:rPr lang="ja-JP" altLang="en-US" smtClean="0"/>
              <a:t>2024/7/24</a:t>
            </a:fld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ja" dirty="0"/>
              <a:t>マスター タイトルの書式設定</a:t>
            </a:r>
            <a:endParaRPr 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ja" dirty="0"/>
              <a:t>マスター テキストの書式設定</a:t>
            </a:r>
          </a:p>
          <a:p>
            <a:pPr lvl="1" rtl="0"/>
            <a:r>
              <a:rPr lang="ja" dirty="0"/>
              <a:t>第 2 レベル</a:t>
            </a:r>
          </a:p>
          <a:p>
            <a:pPr lvl="2" rtl="0"/>
            <a:r>
              <a:rPr lang="ja" dirty="0"/>
              <a:t>第 3 レベル</a:t>
            </a:r>
          </a:p>
          <a:p>
            <a:pPr lvl="3" rtl="0"/>
            <a:r>
              <a:rPr lang="ja" dirty="0"/>
              <a:t>第 4 レベル</a:t>
            </a:r>
          </a:p>
          <a:p>
            <a:pPr lvl="4" rtl="0"/>
            <a:r>
              <a:rPr lang="ja" dirty="0"/>
              <a:t>第 5 レベル</a:t>
            </a:r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8288BDA2-415F-4853-9C1B-2BDC206538FD}" type="datetime1">
              <a:rPr lang="ja-JP" altLang="en-US" noProof="0" smtClean="0"/>
              <a:t>2024/7/24</a:t>
            </a:fld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A98EE3D-8CD1-4C3F-BD1C-C98C9596463C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  <p:sp>
        <p:nvSpPr>
          <p:cNvPr id="9" name="長方形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長方形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長方形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kumimoji="1" sz="2800" b="1" kern="1200" cap="all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kumimoji="1" sz="1700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kumimoji="1" sz="1400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kumimoji="1" sz="1300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kumimoji="1" sz="1100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kumimoji="1" sz="1100" kern="1200">
          <a:solidFill>
            <a:schemeClr val="tx1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長方形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534" y="1344965"/>
            <a:ext cx="11127108" cy="1469675"/>
          </a:xfrm>
        </p:spPr>
        <p:txBody>
          <a:bodyPr rtlCol="0">
            <a:noAutofit/>
          </a:bodyPr>
          <a:lstStyle/>
          <a:p>
            <a:r>
              <a:rPr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価格競争から価値競創へ　</a:t>
            </a:r>
            <a:b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他社に負けない研美社の価値って？</a:t>
            </a:r>
            <a:endParaRPr lang="ja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532" y="654557"/>
            <a:ext cx="7019670" cy="468233"/>
          </a:xfrm>
        </p:spPr>
        <p:txBody>
          <a:bodyPr rtlCol="0">
            <a:noAutofit/>
          </a:bodyPr>
          <a:lstStyle/>
          <a:p>
            <a:pPr rtl="0"/>
            <a:r>
              <a:rPr lang="ja-JP" altLang="en-US" sz="2800" b="1" dirty="0"/>
              <a:t>研美社</a:t>
            </a:r>
            <a:r>
              <a:rPr lang="en-US" altLang="ja-JP" sz="2800" b="1" dirty="0"/>
              <a:t>25</a:t>
            </a:r>
            <a:r>
              <a:rPr lang="ja-JP" altLang="en-US" sz="2800" b="1" dirty="0"/>
              <a:t>期　第</a:t>
            </a:r>
            <a:r>
              <a:rPr lang="en-US" altLang="ja-JP" sz="2800" b="1" dirty="0"/>
              <a:t>1</a:t>
            </a:r>
            <a:r>
              <a:rPr lang="ja-JP" altLang="en-US" sz="2800" b="1" dirty="0"/>
              <a:t>回　アフターシックスセミナー</a:t>
            </a:r>
            <a:endParaRPr lang="ja" sz="2800" b="1" dirty="0"/>
          </a:p>
        </p:txBody>
      </p:sp>
      <p:sp>
        <p:nvSpPr>
          <p:cNvPr id="20" name="長方形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長方形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長方形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画像 5" descr="ロゴのクローズ アップ&#10;&#10;自動生成された説明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6534" y="3036815"/>
            <a:ext cx="11260667" cy="284844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21756E1-8316-C006-9EC0-094BC794F810}"/>
              </a:ext>
            </a:extLst>
          </p:cNvPr>
          <p:cNvSpPr txBox="1"/>
          <p:nvPr/>
        </p:nvSpPr>
        <p:spPr>
          <a:xfrm>
            <a:off x="8430936" y="671119"/>
            <a:ext cx="331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2024</a:t>
            </a:r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kumimoji="1"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</a:t>
            </a:r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日（水）　</a:t>
            </a:r>
            <a:r>
              <a:rPr kumimoji="1"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1"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00</a:t>
            </a:r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42E229-B5FB-E61F-3D91-0DF307D208F0}"/>
              </a:ext>
            </a:extLst>
          </p:cNvPr>
          <p:cNvSpPr txBox="1"/>
          <p:nvPr/>
        </p:nvSpPr>
        <p:spPr>
          <a:xfrm>
            <a:off x="10973680" y="84311"/>
            <a:ext cx="771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 / 7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0C759A5-DBB7-88E9-72CF-5981DCDBC419}"/>
              </a:ext>
            </a:extLst>
          </p:cNvPr>
          <p:cNvSpPr txBox="1"/>
          <p:nvPr/>
        </p:nvSpPr>
        <p:spPr>
          <a:xfrm>
            <a:off x="9236279" y="6048462"/>
            <a:ext cx="2470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営業部　宇野　伸弥</a:t>
            </a:r>
            <a:endParaRPr kumimoji="1" lang="en-US" altLang="ja-JP" dirty="0"/>
          </a:p>
          <a:p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25</a:t>
            </a:r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期宇野パーソナル）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長方形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0" name="長方形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長方形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長方形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42E229-B5FB-E61F-3D91-0DF307D208F0}"/>
              </a:ext>
            </a:extLst>
          </p:cNvPr>
          <p:cNvSpPr txBox="1"/>
          <p:nvPr/>
        </p:nvSpPr>
        <p:spPr>
          <a:xfrm>
            <a:off x="10973680" y="84311"/>
            <a:ext cx="771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 / 7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571BDE9-7B3C-2579-9DB2-ABD77388FF9C}"/>
              </a:ext>
            </a:extLst>
          </p:cNvPr>
          <p:cNvSpPr txBox="1"/>
          <p:nvPr/>
        </p:nvSpPr>
        <p:spPr>
          <a:xfrm>
            <a:off x="2368827" y="3105834"/>
            <a:ext cx="7449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このテーマをやろうと思った理由。</a:t>
            </a:r>
          </a:p>
        </p:txBody>
      </p:sp>
    </p:spTree>
    <p:extLst>
      <p:ext uri="{BB962C8B-B14F-4D97-AF65-F5344CB8AC3E}">
        <p14:creationId xmlns:p14="http://schemas.microsoft.com/office/powerpoint/2010/main" val="2393534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長方形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0" name="長方形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長方形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長方形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42E229-B5FB-E61F-3D91-0DF307D208F0}"/>
              </a:ext>
            </a:extLst>
          </p:cNvPr>
          <p:cNvSpPr txBox="1"/>
          <p:nvPr/>
        </p:nvSpPr>
        <p:spPr>
          <a:xfrm>
            <a:off x="10973680" y="84311"/>
            <a:ext cx="771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3 / 7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571BDE9-7B3C-2579-9DB2-ABD77388FF9C}"/>
              </a:ext>
            </a:extLst>
          </p:cNvPr>
          <p:cNvSpPr txBox="1"/>
          <p:nvPr/>
        </p:nvSpPr>
        <p:spPr>
          <a:xfrm>
            <a:off x="649082" y="797297"/>
            <a:ext cx="6095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本日の</a:t>
            </a:r>
            <a:r>
              <a:rPr kumimoji="1" lang="en-US" altLang="ja-JP" sz="3600" dirty="0">
                <a:solidFill>
                  <a:srgbClr val="FF0000"/>
                </a:solidFill>
              </a:rPr>
              <a:t>G</a:t>
            </a:r>
            <a:r>
              <a:rPr kumimoji="1" lang="en-US" altLang="ja-JP" sz="3600" dirty="0">
                <a:solidFill>
                  <a:srgbClr val="FFC000"/>
                </a:solidFill>
              </a:rPr>
              <a:t>O</a:t>
            </a:r>
            <a:r>
              <a:rPr kumimoji="1" lang="en-US" altLang="ja-JP" sz="3600" dirty="0">
                <a:solidFill>
                  <a:srgbClr val="92D050"/>
                </a:solidFill>
              </a:rPr>
              <a:t>A</a:t>
            </a:r>
            <a:r>
              <a:rPr kumimoji="1" lang="en-US" altLang="ja-JP" sz="3600" dirty="0">
                <a:solidFill>
                  <a:srgbClr val="00B0F0"/>
                </a:solidFill>
              </a:rPr>
              <a:t>L</a:t>
            </a:r>
            <a:r>
              <a:rPr kumimoji="1" lang="ja-JP" altLang="en-US" sz="3600" dirty="0"/>
              <a:t>と内容について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A416A3D-AD6A-F63E-6045-802E8975D793}"/>
              </a:ext>
            </a:extLst>
          </p:cNvPr>
          <p:cNvSpPr txBox="1"/>
          <p:nvPr/>
        </p:nvSpPr>
        <p:spPr>
          <a:xfrm>
            <a:off x="649082" y="1794141"/>
            <a:ext cx="916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STEP</a:t>
            </a:r>
            <a:r>
              <a:rPr kumimoji="1" lang="ja-JP" altLang="en-US" dirty="0"/>
              <a:t>１、研美社の</a:t>
            </a:r>
            <a:r>
              <a:rPr kumimoji="1" lang="en-US" altLang="ja-JP" dirty="0"/>
              <a:t>【</a:t>
            </a:r>
            <a:r>
              <a:rPr kumimoji="1" lang="ja-JP" altLang="en-US" dirty="0"/>
              <a:t>価値</a:t>
            </a:r>
            <a:r>
              <a:rPr kumimoji="1" lang="en-US" altLang="ja-JP" dirty="0"/>
              <a:t>】</a:t>
            </a:r>
            <a:r>
              <a:rPr kumimoji="1" lang="ja-JP" altLang="en-US" dirty="0"/>
              <a:t>についてディスカッション。</a:t>
            </a:r>
            <a:r>
              <a:rPr kumimoji="1" lang="ja-JP" altLang="en-US" sz="1400" dirty="0"/>
              <a:t>（ワークショップ</a:t>
            </a:r>
            <a:r>
              <a:rPr kumimoji="1" lang="en-US" altLang="ja-JP" sz="1400" dirty="0"/>
              <a:t>1</a:t>
            </a:r>
            <a:r>
              <a:rPr kumimoji="1" lang="ja-JP" altLang="en-US" sz="1400" dirty="0"/>
              <a:t>回目）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37EAA12-4D0C-F23A-960C-A7E87BFD06BD}"/>
              </a:ext>
            </a:extLst>
          </p:cNvPr>
          <p:cNvSpPr txBox="1"/>
          <p:nvPr/>
        </p:nvSpPr>
        <p:spPr>
          <a:xfrm>
            <a:off x="649082" y="2467195"/>
            <a:ext cx="7868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STEP</a:t>
            </a:r>
            <a:r>
              <a:rPr kumimoji="1" lang="ja-JP" altLang="en-US" dirty="0"/>
              <a:t>２、出てきた価値を発表する。</a:t>
            </a:r>
            <a:r>
              <a:rPr kumimoji="1" lang="ja-JP" altLang="en-US" sz="1400" dirty="0"/>
              <a:t>（チーム発表</a:t>
            </a:r>
            <a:r>
              <a:rPr kumimoji="1" lang="en-US" altLang="ja-JP" sz="1400" dirty="0"/>
              <a:t>1</a:t>
            </a:r>
            <a:r>
              <a:rPr kumimoji="1" lang="ja-JP" altLang="en-US" sz="1400" dirty="0"/>
              <a:t>回目）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5B64DD-490D-A6EC-1EF3-DD44FB93A449}"/>
              </a:ext>
            </a:extLst>
          </p:cNvPr>
          <p:cNvSpPr txBox="1"/>
          <p:nvPr/>
        </p:nvSpPr>
        <p:spPr>
          <a:xfrm>
            <a:off x="649081" y="3141855"/>
            <a:ext cx="7868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STEP</a:t>
            </a:r>
            <a:r>
              <a:rPr kumimoji="1" lang="ja-JP" altLang="en-US" dirty="0"/>
              <a:t>３、価値を更に高める方策を語り合う。</a:t>
            </a:r>
            <a:r>
              <a:rPr kumimoji="1" lang="ja-JP" altLang="en-US" sz="1400" dirty="0"/>
              <a:t>（ワークショップ</a:t>
            </a:r>
            <a:r>
              <a:rPr kumimoji="1" lang="en-US" altLang="ja-JP" sz="1400" dirty="0"/>
              <a:t>2</a:t>
            </a:r>
            <a:r>
              <a:rPr kumimoji="1" lang="ja-JP" altLang="en-US" sz="1400" dirty="0"/>
              <a:t>回目）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C8F6A717-0979-A034-D7E5-90CF3662D9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660" y="3631237"/>
            <a:ext cx="3332002" cy="2665602"/>
          </a:xfrm>
          <a:prstGeom prst="rect">
            <a:avLst/>
          </a:prstGeom>
        </p:spPr>
      </p:pic>
      <p:sp>
        <p:nvSpPr>
          <p:cNvPr id="9" name="吹き出し: 円形 8">
            <a:extLst>
              <a:ext uri="{FF2B5EF4-FFF2-40B4-BE49-F238E27FC236}">
                <a16:creationId xmlns:a16="http://schemas.microsoft.com/office/drawing/2014/main" id="{9A3993D5-0692-DF30-3037-300057515C3B}"/>
              </a:ext>
            </a:extLst>
          </p:cNvPr>
          <p:cNvSpPr/>
          <p:nvPr/>
        </p:nvSpPr>
        <p:spPr>
          <a:xfrm>
            <a:off x="9164822" y="2590208"/>
            <a:ext cx="2244565" cy="1367406"/>
          </a:xfrm>
          <a:prstGeom prst="wedgeEllipseCallou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8B59EDE-84C4-E75F-5F4D-6A2C22794D8A}"/>
              </a:ext>
            </a:extLst>
          </p:cNvPr>
          <p:cNvSpPr txBox="1"/>
          <p:nvPr/>
        </p:nvSpPr>
        <p:spPr>
          <a:xfrm>
            <a:off x="9299566" y="3122980"/>
            <a:ext cx="2060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価値の共有・理解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CC1EB33-8B02-BC50-2798-BB0643D82699}"/>
              </a:ext>
            </a:extLst>
          </p:cNvPr>
          <p:cNvSpPr txBox="1"/>
          <p:nvPr/>
        </p:nvSpPr>
        <p:spPr>
          <a:xfrm>
            <a:off x="1402527" y="4696116"/>
            <a:ext cx="60987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・概要説明　　　　　　　　　 </a:t>
            </a:r>
            <a:r>
              <a:rPr kumimoji="1" lang="en-US" altLang="ja-JP" dirty="0"/>
              <a:t>3</a:t>
            </a:r>
            <a:r>
              <a:rPr kumimoji="1" lang="ja-JP" altLang="en-US" dirty="0"/>
              <a:t>分</a:t>
            </a:r>
            <a:endParaRPr kumimoji="1" lang="en-US" altLang="ja-JP" dirty="0"/>
          </a:p>
          <a:p>
            <a:r>
              <a:rPr kumimoji="1" lang="ja-JP" altLang="en-US" dirty="0"/>
              <a:t>・ワークショップ（</a:t>
            </a:r>
            <a:r>
              <a:rPr kumimoji="1" lang="en-US" altLang="ja-JP" dirty="0"/>
              <a:t>1</a:t>
            </a:r>
            <a:r>
              <a:rPr kumimoji="1" lang="ja-JP" altLang="en-US" dirty="0"/>
              <a:t>回目）　</a:t>
            </a:r>
            <a:r>
              <a:rPr kumimoji="1" lang="en-US" altLang="ja-JP" dirty="0"/>
              <a:t>15</a:t>
            </a:r>
            <a:r>
              <a:rPr kumimoji="1" lang="ja-JP" altLang="en-US" dirty="0"/>
              <a:t>分</a:t>
            </a:r>
            <a:endParaRPr kumimoji="1" lang="en-US" altLang="ja-JP" dirty="0"/>
          </a:p>
          <a:p>
            <a:r>
              <a:rPr kumimoji="1" lang="ja-JP" altLang="en-US" dirty="0"/>
              <a:t>・発表（</a:t>
            </a:r>
            <a:r>
              <a:rPr kumimoji="1" lang="en-US" altLang="ja-JP" dirty="0"/>
              <a:t>1</a:t>
            </a:r>
            <a:r>
              <a:rPr kumimoji="1" lang="ja-JP" altLang="en-US" dirty="0"/>
              <a:t>回目）</a:t>
            </a:r>
            <a:r>
              <a:rPr kumimoji="1" lang="en-US" altLang="ja-JP" dirty="0">
                <a:solidFill>
                  <a:srgbClr val="FF0000"/>
                </a:solidFill>
              </a:rPr>
              <a:t>U-35</a:t>
            </a:r>
            <a:r>
              <a:rPr kumimoji="1" lang="ja-JP" altLang="en-US" dirty="0">
                <a:solidFill>
                  <a:srgbClr val="FF0000"/>
                </a:solidFill>
              </a:rPr>
              <a:t>限定　  　</a:t>
            </a:r>
            <a:r>
              <a:rPr kumimoji="1" lang="en-US" altLang="ja-JP" dirty="0"/>
              <a:t>8</a:t>
            </a:r>
            <a:r>
              <a:rPr kumimoji="1" lang="ja-JP" altLang="en-US" dirty="0"/>
              <a:t>分（</a:t>
            </a:r>
            <a:r>
              <a:rPr kumimoji="1" lang="en-US" altLang="ja-JP" dirty="0"/>
              <a:t>2</a:t>
            </a:r>
            <a:r>
              <a:rPr kumimoji="1" lang="ja-JP" altLang="en-US" dirty="0"/>
              <a:t>分</a:t>
            </a:r>
            <a:r>
              <a:rPr kumimoji="1" lang="en-US" altLang="ja-JP" dirty="0"/>
              <a:t>×4</a:t>
            </a:r>
            <a:r>
              <a:rPr kumimoji="1" lang="ja-JP" altLang="en-US" dirty="0"/>
              <a:t>チーム）</a:t>
            </a:r>
            <a:endParaRPr kumimoji="1" lang="en-US" altLang="ja-JP" dirty="0"/>
          </a:p>
          <a:p>
            <a:r>
              <a:rPr kumimoji="1" lang="ja-JP" altLang="en-US" dirty="0"/>
              <a:t>・ワークショップ（</a:t>
            </a:r>
            <a:r>
              <a:rPr kumimoji="1" lang="en-US" altLang="ja-JP" dirty="0"/>
              <a:t>2</a:t>
            </a:r>
            <a:r>
              <a:rPr kumimoji="1" lang="ja-JP" altLang="en-US" dirty="0"/>
              <a:t>回目）　</a:t>
            </a:r>
            <a:r>
              <a:rPr kumimoji="1" lang="en-US" altLang="ja-JP" dirty="0"/>
              <a:t>20</a:t>
            </a:r>
            <a:r>
              <a:rPr kumimoji="1" lang="ja-JP" altLang="en-US" dirty="0"/>
              <a:t>分</a:t>
            </a:r>
            <a:endParaRPr kumimoji="1" lang="en-US" altLang="ja-JP" dirty="0"/>
          </a:p>
          <a:p>
            <a:r>
              <a:rPr kumimoji="1" lang="ja-JP" altLang="en-US" dirty="0"/>
              <a:t>・発表（</a:t>
            </a:r>
            <a:r>
              <a:rPr kumimoji="1" lang="en-US" altLang="ja-JP" dirty="0"/>
              <a:t>2</a:t>
            </a:r>
            <a:r>
              <a:rPr kumimoji="1" lang="ja-JP" altLang="en-US" dirty="0"/>
              <a:t>回目）チーム代表　</a:t>
            </a:r>
            <a:r>
              <a:rPr kumimoji="1" lang="en-US" altLang="ja-JP" dirty="0"/>
              <a:t>12</a:t>
            </a:r>
            <a:r>
              <a:rPr kumimoji="1" lang="ja-JP" altLang="en-US" dirty="0"/>
              <a:t>分（</a:t>
            </a:r>
            <a:r>
              <a:rPr kumimoji="1" lang="en-US" altLang="ja-JP" dirty="0"/>
              <a:t>3</a:t>
            </a:r>
            <a:r>
              <a:rPr kumimoji="1" lang="ja-JP" altLang="en-US" dirty="0"/>
              <a:t>分</a:t>
            </a:r>
            <a:r>
              <a:rPr kumimoji="1" lang="en-US" altLang="ja-JP" dirty="0"/>
              <a:t>×4</a:t>
            </a:r>
            <a:r>
              <a:rPr kumimoji="1" lang="ja-JP" altLang="en-US" dirty="0"/>
              <a:t>チーム）</a:t>
            </a:r>
            <a:endParaRPr kumimoji="1" lang="en-US" altLang="ja-JP" dirty="0"/>
          </a:p>
          <a:p>
            <a:r>
              <a:rPr kumimoji="1" lang="ja-JP" altLang="en-US" dirty="0"/>
              <a:t>・感想（宇野）　　　　　　　 </a:t>
            </a:r>
            <a:r>
              <a:rPr kumimoji="1" lang="en-US" altLang="ja-JP" dirty="0"/>
              <a:t>2</a:t>
            </a:r>
            <a:r>
              <a:rPr kumimoji="1" lang="ja-JP" altLang="en-US" dirty="0"/>
              <a:t>分</a:t>
            </a:r>
            <a:endParaRPr kumimoji="1" lang="en-US" altLang="ja-JP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B34AC-19CF-4A8F-9EE7-A50115E8B813}"/>
              </a:ext>
            </a:extLst>
          </p:cNvPr>
          <p:cNvSpPr txBox="1"/>
          <p:nvPr/>
        </p:nvSpPr>
        <p:spPr>
          <a:xfrm>
            <a:off x="649081" y="3866481"/>
            <a:ext cx="7868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STEP</a:t>
            </a:r>
            <a:r>
              <a:rPr kumimoji="1" lang="ja-JP" altLang="en-US" dirty="0"/>
              <a:t>４、方策を語り合っての意見・感想等</a:t>
            </a:r>
            <a:r>
              <a:rPr kumimoji="1" lang="ja-JP" altLang="en-US" sz="1400" dirty="0"/>
              <a:t>（チーム発表</a:t>
            </a:r>
            <a:r>
              <a:rPr kumimoji="1" lang="en-US" altLang="ja-JP" sz="1400" dirty="0"/>
              <a:t>2</a:t>
            </a:r>
            <a:r>
              <a:rPr kumimoji="1" lang="ja-JP" altLang="en-US" sz="1400" dirty="0"/>
              <a:t>回目）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85C6DCD0-8AEC-9D98-4248-4B18382A75FA}"/>
              </a:ext>
            </a:extLst>
          </p:cNvPr>
          <p:cNvSpPr/>
          <p:nvPr/>
        </p:nvSpPr>
        <p:spPr>
          <a:xfrm>
            <a:off x="1365189" y="4534754"/>
            <a:ext cx="5753281" cy="2021747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738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長方形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0" name="長方形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長方形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長方形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42E229-B5FB-E61F-3D91-0DF307D208F0}"/>
              </a:ext>
            </a:extLst>
          </p:cNvPr>
          <p:cNvSpPr txBox="1"/>
          <p:nvPr/>
        </p:nvSpPr>
        <p:spPr>
          <a:xfrm>
            <a:off x="10973680" y="84311"/>
            <a:ext cx="771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4 / 7</a:t>
            </a:r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3E5C7AB-C783-B692-E901-C024563660E9}"/>
              </a:ext>
            </a:extLst>
          </p:cNvPr>
          <p:cNvSpPr txBox="1"/>
          <p:nvPr/>
        </p:nvSpPr>
        <p:spPr>
          <a:xfrm>
            <a:off x="1384508" y="2986066"/>
            <a:ext cx="9417963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研美社の</a:t>
            </a:r>
            <a:r>
              <a:rPr kumimoji="1" lang="en-US" altLang="ja-JP" sz="3600" dirty="0"/>
              <a:t>【</a:t>
            </a:r>
            <a:r>
              <a:rPr kumimoji="1" lang="ja-JP" altLang="en-US" sz="3600" dirty="0"/>
              <a:t>価値</a:t>
            </a:r>
            <a:r>
              <a:rPr kumimoji="1" lang="en-US" altLang="ja-JP" sz="3600" dirty="0"/>
              <a:t>】</a:t>
            </a:r>
            <a:r>
              <a:rPr kumimoji="1" lang="ja-JP" altLang="en-US" sz="3600" dirty="0"/>
              <a:t>についてディスカッション</a:t>
            </a:r>
            <a:endParaRPr kumimoji="1" lang="en-US" altLang="ja-JP" sz="3600" dirty="0"/>
          </a:p>
          <a:p>
            <a:r>
              <a:rPr kumimoji="1" lang="ja-JP" altLang="en-US" dirty="0"/>
              <a:t>　　　　　　　　　　　　　　　　　　</a:t>
            </a:r>
            <a:r>
              <a:rPr kumimoji="1" lang="en-US" altLang="ja-JP" sz="4000" b="1" dirty="0"/>
              <a:t>15</a:t>
            </a:r>
            <a:r>
              <a:rPr kumimoji="1" lang="ja-JP" altLang="en-US" sz="4000" b="1" dirty="0"/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1532868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長方形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0" name="長方形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長方形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長方形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42E229-B5FB-E61F-3D91-0DF307D208F0}"/>
              </a:ext>
            </a:extLst>
          </p:cNvPr>
          <p:cNvSpPr txBox="1"/>
          <p:nvPr/>
        </p:nvSpPr>
        <p:spPr>
          <a:xfrm>
            <a:off x="10973680" y="84311"/>
            <a:ext cx="771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5 / 7</a:t>
            </a:r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3E5C7AB-C783-B692-E901-C024563660E9}"/>
              </a:ext>
            </a:extLst>
          </p:cNvPr>
          <p:cNvSpPr txBox="1"/>
          <p:nvPr/>
        </p:nvSpPr>
        <p:spPr>
          <a:xfrm>
            <a:off x="3390359" y="2967213"/>
            <a:ext cx="540626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出てきた価値を発表する</a:t>
            </a:r>
            <a:endParaRPr kumimoji="1" lang="en-US" altLang="ja-JP" dirty="0"/>
          </a:p>
          <a:p>
            <a:r>
              <a:rPr kumimoji="1" lang="ja-JP" altLang="en-US" dirty="0"/>
              <a:t>　　　　　</a:t>
            </a:r>
            <a:r>
              <a:rPr kumimoji="1" lang="ja-JP" altLang="en-US" sz="4000" dirty="0"/>
              <a:t>各チーム</a:t>
            </a:r>
            <a:r>
              <a:rPr kumimoji="1" lang="en-US" altLang="ja-JP" sz="4000" dirty="0"/>
              <a:t>2</a:t>
            </a:r>
            <a:r>
              <a:rPr kumimoji="1" lang="ja-JP" altLang="en-US" sz="4000" dirty="0"/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765270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長方形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0" name="長方形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長方形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長方形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42E229-B5FB-E61F-3D91-0DF307D208F0}"/>
              </a:ext>
            </a:extLst>
          </p:cNvPr>
          <p:cNvSpPr txBox="1"/>
          <p:nvPr/>
        </p:nvSpPr>
        <p:spPr>
          <a:xfrm>
            <a:off x="10973680" y="84311"/>
            <a:ext cx="771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6 / 7</a:t>
            </a:r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3E5C7AB-C783-B692-E901-C024563660E9}"/>
              </a:ext>
            </a:extLst>
          </p:cNvPr>
          <p:cNvSpPr txBox="1"/>
          <p:nvPr/>
        </p:nvSpPr>
        <p:spPr>
          <a:xfrm>
            <a:off x="2543070" y="3072378"/>
            <a:ext cx="710083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価値を更に高める方策を語り合う</a:t>
            </a:r>
            <a:r>
              <a:rPr kumimoji="1" lang="ja-JP" altLang="en-US" dirty="0"/>
              <a:t>　　　　　</a:t>
            </a:r>
            <a:endParaRPr kumimoji="1" lang="en-US" altLang="ja-JP" dirty="0"/>
          </a:p>
          <a:p>
            <a:r>
              <a:rPr kumimoji="1" lang="ja-JP" altLang="en-US" dirty="0"/>
              <a:t>　　　　　　　　　　　　</a:t>
            </a:r>
            <a:r>
              <a:rPr kumimoji="1" lang="en-US" altLang="ja-JP" sz="4000" b="1" dirty="0"/>
              <a:t>20</a:t>
            </a:r>
            <a:r>
              <a:rPr kumimoji="1" lang="ja-JP" altLang="en-US" sz="4000" b="1" dirty="0"/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1014617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長方形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0" name="長方形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長方形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長方形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42E229-B5FB-E61F-3D91-0DF307D208F0}"/>
              </a:ext>
            </a:extLst>
          </p:cNvPr>
          <p:cNvSpPr txBox="1"/>
          <p:nvPr/>
        </p:nvSpPr>
        <p:spPr>
          <a:xfrm>
            <a:off x="10973680" y="84311"/>
            <a:ext cx="771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7 / 7</a:t>
            </a:r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3E5C7AB-C783-B692-E901-C024563660E9}"/>
              </a:ext>
            </a:extLst>
          </p:cNvPr>
          <p:cNvSpPr txBox="1"/>
          <p:nvPr/>
        </p:nvSpPr>
        <p:spPr>
          <a:xfrm>
            <a:off x="2788332" y="3000769"/>
            <a:ext cx="710547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方策を語り合っての意見・感想等 　　</a:t>
            </a:r>
            <a:r>
              <a:rPr kumimoji="1" lang="ja-JP" altLang="en-US" dirty="0"/>
              <a:t>　　</a:t>
            </a:r>
            <a:endParaRPr kumimoji="1" lang="en-US" altLang="ja-JP" dirty="0"/>
          </a:p>
          <a:p>
            <a:r>
              <a:rPr kumimoji="1" lang="ja-JP" altLang="en-US" dirty="0"/>
              <a:t>　　　　　　　　　　</a:t>
            </a:r>
            <a:r>
              <a:rPr kumimoji="1" lang="ja-JP" altLang="en-US" sz="4000" dirty="0"/>
              <a:t>各チーム</a:t>
            </a:r>
            <a:r>
              <a:rPr kumimoji="1" lang="en-US" altLang="ja-JP" sz="4000" dirty="0"/>
              <a:t>3</a:t>
            </a:r>
            <a:r>
              <a:rPr kumimoji="1" lang="ja-JP" altLang="en-US" sz="4000" dirty="0"/>
              <a:t>分</a:t>
            </a:r>
          </a:p>
        </p:txBody>
      </p:sp>
    </p:spTree>
    <p:extLst>
      <p:ext uri="{BB962C8B-B14F-4D97-AF65-F5344CB8AC3E}">
        <p14:creationId xmlns:p14="http://schemas.microsoft.com/office/powerpoint/2010/main" val="74128462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878_TF33552983" id="{08F16B58-B777-4D07-A7DF-37B057018064}" vid="{619C5331-1F10-4CE6-9BE2-3913CD64601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{ADE7EC9D-4E7D-4055-A8E6-A8AA8C9D5DA2}tf33552983_win32</Template>
  <TotalTime>265</TotalTime>
  <Words>259</Words>
  <Application>Microsoft Office PowerPoint</Application>
  <PresentationFormat>ワイド画面</PresentationFormat>
  <Paragraphs>33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Meiryo UI</vt:lpstr>
      <vt:lpstr>ＭＳ Ｐゴシック</vt:lpstr>
      <vt:lpstr>Calibri</vt:lpstr>
      <vt:lpstr>Wingdings 2</vt:lpstr>
      <vt:lpstr>DividendVTI</vt:lpstr>
      <vt:lpstr>価格競争から価値競創へ　 他社に負けない研美社の価値って？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宇野 研美社</dc:creator>
  <cp:lastModifiedBy>宇野 研美社</cp:lastModifiedBy>
  <cp:revision>3</cp:revision>
  <dcterms:created xsi:type="dcterms:W3CDTF">2024-06-10T05:21:18Z</dcterms:created>
  <dcterms:modified xsi:type="dcterms:W3CDTF">2024-07-24T03:35:47Z</dcterms:modified>
</cp:coreProperties>
</file>